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38"/>
  </p:notesMasterIdLst>
  <p:sldIdLst>
    <p:sldId id="2142533498" r:id="rId3"/>
    <p:sldId id="2142533499" r:id="rId4"/>
    <p:sldId id="2142533500" r:id="rId5"/>
    <p:sldId id="2142533501" r:id="rId6"/>
    <p:sldId id="2142533502" r:id="rId7"/>
    <p:sldId id="2142533503" r:id="rId8"/>
    <p:sldId id="2142533504" r:id="rId9"/>
    <p:sldId id="2142533505" r:id="rId10"/>
    <p:sldId id="2142533506" r:id="rId11"/>
    <p:sldId id="2142533507" r:id="rId12"/>
    <p:sldId id="2142533508" r:id="rId13"/>
    <p:sldId id="2142533509" r:id="rId14"/>
    <p:sldId id="2142533510" r:id="rId15"/>
    <p:sldId id="2142533511" r:id="rId16"/>
    <p:sldId id="2142533512" r:id="rId17"/>
    <p:sldId id="2142533513" r:id="rId18"/>
    <p:sldId id="2142533514" r:id="rId19"/>
    <p:sldId id="2142533515" r:id="rId20"/>
    <p:sldId id="2142533516" r:id="rId21"/>
    <p:sldId id="2142533517" r:id="rId22"/>
    <p:sldId id="2142533518" r:id="rId23"/>
    <p:sldId id="2142533519" r:id="rId24"/>
    <p:sldId id="2142533520" r:id="rId25"/>
    <p:sldId id="2142533521" r:id="rId26"/>
    <p:sldId id="2142533522" r:id="rId27"/>
    <p:sldId id="2142533523" r:id="rId28"/>
    <p:sldId id="2142533524" r:id="rId29"/>
    <p:sldId id="2142533525" r:id="rId30"/>
    <p:sldId id="2142533526" r:id="rId31"/>
    <p:sldId id="2142533527" r:id="rId32"/>
    <p:sldId id="2142533528" r:id="rId33"/>
    <p:sldId id="2142533529" r:id="rId34"/>
    <p:sldId id="2142533530" r:id="rId35"/>
    <p:sldId id="2142533531" r:id="rId36"/>
    <p:sldId id="2142533532" r:id="rId37"/>
    <p:sldId id="257" r:id="rId38"/>
    <p:sldId id="2142533492" r:id="rId39"/>
    <p:sldId id="266" r:id="rId40"/>
    <p:sldId id="2142533480" r:id="rId41"/>
    <p:sldId id="2142533406" r:id="rId42"/>
    <p:sldId id="279" r:id="rId43"/>
    <p:sldId id="280" r:id="rId44"/>
    <p:sldId id="282" r:id="rId45"/>
    <p:sldId id="281" r:id="rId46"/>
    <p:sldId id="2142533482" r:id="rId47"/>
    <p:sldId id="2142533484" r:id="rId48"/>
    <p:sldId id="284" r:id="rId49"/>
    <p:sldId id="2142533486" r:id="rId50"/>
    <p:sldId id="2142533485" r:id="rId51"/>
    <p:sldId id="2142533483" r:id="rId52"/>
    <p:sldId id="286" r:id="rId53"/>
    <p:sldId id="267" r:id="rId54"/>
    <p:sldId id="270" r:id="rId55"/>
    <p:sldId id="288" r:id="rId56"/>
    <p:sldId id="276" r:id="rId57"/>
    <p:sldId id="289" r:id="rId58"/>
    <p:sldId id="291" r:id="rId59"/>
    <p:sldId id="2142533493" r:id="rId60"/>
    <p:sldId id="2142533496" r:id="rId61"/>
    <p:sldId id="2142533494" r:id="rId62"/>
    <p:sldId id="2142533495" r:id="rId63"/>
    <p:sldId id="2142533487" r:id="rId64"/>
    <p:sldId id="2142533497" r:id="rId65"/>
    <p:sldId id="294" r:id="rId66"/>
    <p:sldId id="2142533489" r:id="rId67"/>
    <p:sldId id="2142533490" r:id="rId68"/>
    <p:sldId id="298" r:id="rId69"/>
    <p:sldId id="269" r:id="rId70"/>
    <p:sldId id="2142533533" r:id="rId71"/>
    <p:sldId id="2142533491" r:id="rId72"/>
    <p:sldId id="2142533534" r:id="rId73"/>
    <p:sldId id="2142533535" r:id="rId74"/>
    <p:sldId id="2142533536" r:id="rId75"/>
    <p:sldId id="261" r:id="rId76"/>
    <p:sldId id="2142533537" r:id="rId77"/>
    <p:sldId id="2142533538" r:id="rId78"/>
    <p:sldId id="2142533539" r:id="rId79"/>
    <p:sldId id="2142533540" r:id="rId80"/>
    <p:sldId id="2142533541" r:id="rId81"/>
    <p:sldId id="2142533542" r:id="rId82"/>
    <p:sldId id="2142533543" r:id="rId83"/>
    <p:sldId id="2142533544" r:id="rId84"/>
    <p:sldId id="2142533545" r:id="rId85"/>
    <p:sldId id="2142533546" r:id="rId86"/>
    <p:sldId id="2142533547" r:id="rId87"/>
    <p:sldId id="2142533548" r:id="rId88"/>
    <p:sldId id="2142533549" r:id="rId89"/>
    <p:sldId id="2142533550" r:id="rId90"/>
    <p:sldId id="258" r:id="rId91"/>
    <p:sldId id="2142533551" r:id="rId92"/>
    <p:sldId id="2142533552" r:id="rId93"/>
    <p:sldId id="867" r:id="rId94"/>
    <p:sldId id="2142533553" r:id="rId95"/>
    <p:sldId id="2142533554" r:id="rId96"/>
    <p:sldId id="2142533555" r:id="rId97"/>
    <p:sldId id="2142533556" r:id="rId98"/>
    <p:sldId id="2142533557" r:id="rId99"/>
    <p:sldId id="2142533558" r:id="rId100"/>
    <p:sldId id="2142533559" r:id="rId101"/>
    <p:sldId id="2142533560" r:id="rId102"/>
    <p:sldId id="2142533561" r:id="rId103"/>
    <p:sldId id="2142533562" r:id="rId104"/>
    <p:sldId id="2142533563" r:id="rId105"/>
    <p:sldId id="2142533564" r:id="rId106"/>
    <p:sldId id="2142533565" r:id="rId107"/>
    <p:sldId id="2142533566" r:id="rId108"/>
    <p:sldId id="2142533567" r:id="rId109"/>
    <p:sldId id="2142533568" r:id="rId110"/>
    <p:sldId id="2142533569" r:id="rId111"/>
    <p:sldId id="2142533570" r:id="rId112"/>
    <p:sldId id="2142533571" r:id="rId113"/>
    <p:sldId id="2142533572" r:id="rId114"/>
    <p:sldId id="2142533573" r:id="rId115"/>
    <p:sldId id="2142533574" r:id="rId116"/>
    <p:sldId id="2142533575" r:id="rId117"/>
    <p:sldId id="2142533576" r:id="rId118"/>
    <p:sldId id="2142533577" r:id="rId119"/>
    <p:sldId id="2142533578" r:id="rId120"/>
    <p:sldId id="2142533579" r:id="rId121"/>
    <p:sldId id="2142533580" r:id="rId122"/>
    <p:sldId id="2142533581" r:id="rId123"/>
    <p:sldId id="256" r:id="rId124"/>
    <p:sldId id="751" r:id="rId125"/>
    <p:sldId id="795" r:id="rId126"/>
    <p:sldId id="794" r:id="rId127"/>
    <p:sldId id="784" r:id="rId128"/>
    <p:sldId id="787" r:id="rId129"/>
    <p:sldId id="786" r:id="rId130"/>
    <p:sldId id="766" r:id="rId131"/>
    <p:sldId id="762" r:id="rId132"/>
    <p:sldId id="761" r:id="rId133"/>
    <p:sldId id="763" r:id="rId134"/>
    <p:sldId id="767" r:id="rId135"/>
    <p:sldId id="764" r:id="rId136"/>
    <p:sldId id="765" r:id="rId1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3D0CB837-6397-404D-9AA6-A04C76286CD4}">
          <p14:sldIdLst/>
        </p14:section>
        <p14:section name="預設章節" id="{01DEAE99-3106-4B0D-B3D6-B0F216B7352A}">
          <p14:sldIdLst>
            <p14:sldId id="2142533498"/>
            <p14:sldId id="2142533499"/>
            <p14:sldId id="2142533500"/>
            <p14:sldId id="2142533501"/>
            <p14:sldId id="2142533502"/>
          </p14:sldIdLst>
        </p14:section>
        <p14:section name="程式語言介紹" id="{BAE64579-CBD2-4CBC-B5E2-0EE3A45D6232}">
          <p14:sldIdLst>
            <p14:sldId id="2142533503"/>
            <p14:sldId id="2142533504"/>
            <p14:sldId id="2142533505"/>
            <p14:sldId id="2142533506"/>
          </p14:sldIdLst>
        </p14:section>
        <p14:section name="命名規則" id="{39D96E48-9C0D-4CEA-BF37-9A28B6CE2007}">
          <p14:sldIdLst>
            <p14:sldId id="2142533507"/>
            <p14:sldId id="2142533508"/>
          </p14:sldIdLst>
        </p14:section>
        <p14:section name="物件導向" id="{0DF0075D-0A40-4B1B-A4E9-F6953A2F8B1D}">
          <p14:sldIdLst>
            <p14:sldId id="2142533509"/>
            <p14:sldId id="2142533510"/>
            <p14:sldId id="2142533511"/>
          </p14:sldIdLst>
        </p14:section>
        <p14:section name="設計原則" id="{E4020B38-095C-4942-93D4-A514024E1A84}">
          <p14:sldIdLst>
            <p14:sldId id="2142533512"/>
          </p14:sldIdLst>
        </p14:section>
        <p14:section name="課程介紹" id="{67DDDE4B-11FD-4E96-82B9-F1DD62D39314}">
          <p14:sldIdLst>
            <p14:sldId id="2142533513"/>
          </p14:sldIdLst>
        </p14:section>
        <p14:section name="陣列建立" id="{8E069BC2-6758-4DDC-AC7A-306D8436DFD0}">
          <p14:sldIdLst>
            <p14:sldId id="2142533514"/>
            <p14:sldId id="2142533515"/>
            <p14:sldId id="2142533516"/>
            <p14:sldId id="2142533517"/>
            <p14:sldId id="2142533518"/>
          </p14:sldIdLst>
        </p14:section>
        <p14:section name="切片索引" id="{808C2696-586E-499B-A4C7-834C2D27F418}">
          <p14:sldIdLst>
            <p14:sldId id="2142533519"/>
            <p14:sldId id="2142533520"/>
            <p14:sldId id="2142533521"/>
            <p14:sldId id="2142533522"/>
            <p14:sldId id="2142533523"/>
            <p14:sldId id="2142533524"/>
            <p14:sldId id="2142533525"/>
          </p14:sldIdLst>
        </p14:section>
        <p14:section name="陣列數學運算" id="{2C055493-B2D6-4D31-8924-217A218B28FA}">
          <p14:sldIdLst>
            <p14:sldId id="2142533526"/>
            <p14:sldId id="2142533527"/>
            <p14:sldId id="2142533528"/>
          </p14:sldIdLst>
        </p14:section>
        <p14:section name="陣列常用函數和方法" id="{0C1280AA-A115-432F-861C-A522A372370D}">
          <p14:sldIdLst>
            <p14:sldId id="2142533529"/>
          </p14:sldIdLst>
        </p14:section>
        <p14:section name="陣列合併和分割" id="{0AC96026-D187-4807-95C2-B49032799282}">
          <p14:sldIdLst>
            <p14:sldId id="2142533530"/>
            <p14:sldId id="2142533531"/>
            <p14:sldId id="2142533532"/>
          </p14:sldIdLst>
        </p14:section>
        <p14:section name="預設章節" id="{325B6739-09C2-4876-8314-608E5535DA30}">
          <p14:sldIdLst>
            <p14:sldId id="257"/>
            <p14:sldId id="2142533492"/>
            <p14:sldId id="266"/>
            <p14:sldId id="2142533480"/>
            <p14:sldId id="2142533406"/>
          </p14:sldIdLst>
        </p14:section>
        <p14:section name="程式語言介紹" id="{8F8B0001-3189-493F-B69E-46B0D3CF44F8}">
          <p14:sldIdLst>
            <p14:sldId id="279"/>
            <p14:sldId id="280"/>
            <p14:sldId id="282"/>
            <p14:sldId id="281"/>
          </p14:sldIdLst>
        </p14:section>
        <p14:section name="命名規則" id="{B968B898-D7F2-48A5-A120-566F95402C6D}">
          <p14:sldIdLst>
            <p14:sldId id="2142533482"/>
            <p14:sldId id="2142533484"/>
          </p14:sldIdLst>
        </p14:section>
        <p14:section name="物件導向" id="{52B82247-B41D-4F95-B3AC-DF642DED4E1E}">
          <p14:sldIdLst>
            <p14:sldId id="284"/>
            <p14:sldId id="2142533486"/>
            <p14:sldId id="2142533485"/>
          </p14:sldIdLst>
        </p14:section>
        <p14:section name="設計原則" id="{51BEBCE2-776F-4B77-9E10-E0217BD068C1}">
          <p14:sldIdLst>
            <p14:sldId id="2142533483"/>
          </p14:sldIdLst>
        </p14:section>
        <p14:section name="課程介紹" id="{FD6E6738-40E9-4B22-8A1D-C4253946FAC9}">
          <p14:sldIdLst>
            <p14:sldId id="286"/>
          </p14:sldIdLst>
        </p14:section>
        <p14:section name="陣列建立" id="{2353DBF4-9460-4FCF-9080-206CEA9592FA}">
          <p14:sldIdLst>
            <p14:sldId id="267"/>
            <p14:sldId id="270"/>
            <p14:sldId id="288"/>
            <p14:sldId id="276"/>
            <p14:sldId id="289"/>
          </p14:sldIdLst>
        </p14:section>
        <p14:section name="切片索引" id="{C4429D49-B30C-4D19-A081-FB272450795F}">
          <p14:sldIdLst>
            <p14:sldId id="291"/>
            <p14:sldId id="2142533493"/>
            <p14:sldId id="2142533496"/>
            <p14:sldId id="2142533494"/>
            <p14:sldId id="2142533495"/>
            <p14:sldId id="2142533487"/>
            <p14:sldId id="2142533497"/>
          </p14:sldIdLst>
        </p14:section>
        <p14:section name="陣列數學運算" id="{8AB6D0E5-17C0-4AD4-8376-9A794D1CF397}">
          <p14:sldIdLst>
            <p14:sldId id="294"/>
            <p14:sldId id="2142533489"/>
            <p14:sldId id="2142533490"/>
          </p14:sldIdLst>
        </p14:section>
        <p14:section name="陣列常用函數和方法" id="{9FAC93ED-0B92-4F77-A1AB-BFB89D3206B6}">
          <p14:sldIdLst>
            <p14:sldId id="298"/>
          </p14:sldIdLst>
        </p14:section>
        <p14:section name="陣列合併和分割" id="{890CFFC4-B4DE-44FF-8AE5-EA489EC876FD}">
          <p14:sldIdLst>
            <p14:sldId id="269"/>
          </p14:sldIdLst>
        </p14:section>
        <p14:section name="預設章節" id="{465C77CC-725C-4209-A701-F77D903068DA}">
          <p14:sldIdLst>
            <p14:sldId id="2142533533"/>
            <p14:sldId id="2142533491"/>
            <p14:sldId id="2142533534"/>
            <p14:sldId id="2142533535"/>
            <p14:sldId id="2142533536"/>
          </p14:sldIdLst>
        </p14:section>
        <p14:section name="Series" id="{1845AB9C-61A6-4E55-A69D-FDD635886D7E}">
          <p14:sldIdLst>
            <p14:sldId id="261"/>
          </p14:sldIdLst>
        </p14:section>
        <p14:section name="Dataframe" id="{6E538B0E-AA19-4A29-833E-3C1775B925DF}">
          <p14:sldIdLst>
            <p14:sldId id="2142533537"/>
            <p14:sldId id="2142533538"/>
            <p14:sldId id="2142533539"/>
            <p14:sldId id="2142533540"/>
            <p14:sldId id="2142533541"/>
            <p14:sldId id="2142533542"/>
            <p14:sldId id="2142533543"/>
            <p14:sldId id="2142533544"/>
            <p14:sldId id="2142533545"/>
          </p14:sldIdLst>
        </p14:section>
        <p14:section name="資料分析平台架構" id="{B2652FBA-0BC6-4D44-8D33-3DD07D259E2A}">
          <p14:sldIdLst>
            <p14:sldId id="2142533546"/>
            <p14:sldId id="2142533547"/>
            <p14:sldId id="2142533548"/>
          </p14:sldIdLst>
        </p14:section>
        <p14:section name="資料清整" id="{7B2B0E2A-2721-4B87-A4AC-97909F6539CB}">
          <p14:sldIdLst>
            <p14:sldId id="2142533549"/>
            <p14:sldId id="2142533550"/>
            <p14:sldId id="258"/>
            <p14:sldId id="2142533551"/>
            <p14:sldId id="2142533552"/>
            <p14:sldId id="867"/>
            <p14:sldId id="2142533553"/>
            <p14:sldId id="2142533554"/>
            <p14:sldId id="2142533555"/>
            <p14:sldId id="2142533556"/>
            <p14:sldId id="2142533557"/>
            <p14:sldId id="2142533558"/>
            <p14:sldId id="2142533559"/>
            <p14:sldId id="2142533560"/>
            <p14:sldId id="2142533561"/>
            <p14:sldId id="2142533562"/>
            <p14:sldId id="2142533563"/>
            <p14:sldId id="2142533564"/>
            <p14:sldId id="2142533565"/>
            <p14:sldId id="2142533566"/>
            <p14:sldId id="2142533567"/>
            <p14:sldId id="2142533568"/>
            <p14:sldId id="2142533569"/>
            <p14:sldId id="2142533570"/>
            <p14:sldId id="2142533571"/>
            <p14:sldId id="2142533572"/>
            <p14:sldId id="2142533573"/>
            <p14:sldId id="2142533574"/>
            <p14:sldId id="2142533575"/>
            <p14:sldId id="2142533576"/>
            <p14:sldId id="2142533577"/>
            <p14:sldId id="2142533578"/>
            <p14:sldId id="2142533579"/>
            <p14:sldId id="2142533580"/>
            <p14:sldId id="2142533581"/>
          </p14:sldIdLst>
        </p14:section>
        <p14:section name="powerBI" id="{C19FD083-312B-409E-A5E9-DEA245A670DA}">
          <p14:sldIdLst>
            <p14:sldId id="256"/>
            <p14:sldId id="751"/>
            <p14:sldId id="795"/>
            <p14:sldId id="794"/>
            <p14:sldId id="784"/>
            <p14:sldId id="787"/>
            <p14:sldId id="786"/>
            <p14:sldId id="766"/>
            <p14:sldId id="762"/>
            <p14:sldId id="761"/>
            <p14:sldId id="763"/>
            <p14:sldId id="767"/>
            <p14:sldId id="764"/>
            <p14:sldId id="7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4046"/>
    <a:srgbClr val="AD9551"/>
    <a:srgbClr val="4599C3"/>
    <a:srgbClr val="6C8F93"/>
    <a:srgbClr val="CAC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8829B2-BFCF-405A-86F3-5DEDC2819D1F}" type="datetimeFigureOut">
              <a:rPr lang="zh-TW" altLang="en-US" smtClean="0"/>
              <a:t>2023/10/23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2FD56-646C-42D3-BE44-373793ADAF83}" type="slidenum">
              <a:rPr lang="zh-TW" altLang="en-US" smtClean="0"/>
              <a:t>‹#›</a:t>
            </a:fld>
            <a:endParaRPr lang="zh-TW" altLang="en-US"/>
          </a:p>
        </p:txBody>
      </p:sp>
    </p:spTree>
    <p:extLst>
      <p:ext uri="{BB962C8B-B14F-4D97-AF65-F5344CB8AC3E}">
        <p14:creationId xmlns:p14="http://schemas.microsoft.com/office/powerpoint/2010/main" val="967492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inereport.com/tw/uncategorized/fanruan-is-recognized-with-honorable-mention-by-gartner-in-magic-quadrant-for-abi.html"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inereport.com/tw/uncategorized/fanruan-is-recognized-with-honorable-mention-by-gartner-in-magic-quadrant-for-abi.html"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Open Sans" panose="020B0606030504020204" pitchFamily="34" charset="0"/>
              </a:rPr>
              <a:t>NumPy is the fundamental package for scientific computing in Python. It is a Python library that provides a multidimensional array object, various derived objects (such as masked arrays and matrices), and an assortment of routines for fast operations on arrays, including mathematical, logical, shape manipulation, sorting, selecting, I/O, discrete Fourier transforms, basic linear algebra, basic statistical operations, random simulation and much more.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D42439B-4762-4B17-A0A7-73C435629237}" type="slidenum">
              <a:rPr lang="zh-TW" altLang="en-US" smtClean="0"/>
              <a:t>17</a:t>
            </a:fld>
            <a:endParaRPr lang="zh-TW" altLang="en-US"/>
          </a:p>
        </p:txBody>
      </p:sp>
    </p:spTree>
    <p:extLst>
      <p:ext uri="{BB962C8B-B14F-4D97-AF65-F5344CB8AC3E}">
        <p14:creationId xmlns:p14="http://schemas.microsoft.com/office/powerpoint/2010/main" val="4026332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https://pbpython.com/index6.html</a:t>
            </a:r>
            <a:endParaRPr lang="zh-TW" altLang="en-US" dirty="0"/>
          </a:p>
        </p:txBody>
      </p:sp>
      <p:sp>
        <p:nvSpPr>
          <p:cNvPr id="4" name="投影片編號版面配置區 3"/>
          <p:cNvSpPr>
            <a:spLocks noGrp="1"/>
          </p:cNvSpPr>
          <p:nvPr>
            <p:ph type="sldNum" sz="quarter" idx="5"/>
          </p:nvPr>
        </p:nvSpPr>
        <p:spPr/>
        <p:txBody>
          <a:bodyPr/>
          <a:lstStyle/>
          <a:p>
            <a:fld id="{91DFB0B4-ECB6-4332-8BCE-09947DC63268}" type="slidenum">
              <a:rPr lang="zh-TW" altLang="en-US" smtClean="0"/>
              <a:t>81</a:t>
            </a:fld>
            <a:endParaRPr lang="zh-TW" altLang="en-US"/>
          </a:p>
        </p:txBody>
      </p:sp>
    </p:spTree>
    <p:extLst>
      <p:ext uri="{BB962C8B-B14F-4D97-AF65-F5344CB8AC3E}">
        <p14:creationId xmlns:p14="http://schemas.microsoft.com/office/powerpoint/2010/main" val="97661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https://pbpython.com/index6.html</a:t>
            </a:r>
            <a:endParaRPr lang="zh-TW" altLang="en-US" dirty="0"/>
          </a:p>
        </p:txBody>
      </p:sp>
      <p:sp>
        <p:nvSpPr>
          <p:cNvPr id="4" name="投影片編號版面配置區 3"/>
          <p:cNvSpPr>
            <a:spLocks noGrp="1"/>
          </p:cNvSpPr>
          <p:nvPr>
            <p:ph type="sldNum" sz="quarter" idx="5"/>
          </p:nvPr>
        </p:nvSpPr>
        <p:spPr/>
        <p:txBody>
          <a:bodyPr/>
          <a:lstStyle/>
          <a:p>
            <a:fld id="{91DFB0B4-ECB6-4332-8BCE-09947DC63268}" type="slidenum">
              <a:rPr lang="zh-TW" altLang="en-US" smtClean="0"/>
              <a:t>82</a:t>
            </a:fld>
            <a:endParaRPr lang="zh-TW" altLang="en-US"/>
          </a:p>
        </p:txBody>
      </p:sp>
    </p:spTree>
    <p:extLst>
      <p:ext uri="{BB962C8B-B14F-4D97-AF65-F5344CB8AC3E}">
        <p14:creationId xmlns:p14="http://schemas.microsoft.com/office/powerpoint/2010/main" val="3176694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https://pbpython.com/index6.html</a:t>
            </a:r>
            <a:endParaRPr lang="zh-TW" altLang="en-US" dirty="0"/>
          </a:p>
        </p:txBody>
      </p:sp>
      <p:sp>
        <p:nvSpPr>
          <p:cNvPr id="4" name="投影片編號版面配置區 3"/>
          <p:cNvSpPr>
            <a:spLocks noGrp="1"/>
          </p:cNvSpPr>
          <p:nvPr>
            <p:ph type="sldNum" sz="quarter" idx="5"/>
          </p:nvPr>
        </p:nvSpPr>
        <p:spPr/>
        <p:txBody>
          <a:bodyPr/>
          <a:lstStyle/>
          <a:p>
            <a:fld id="{91DFB0B4-ECB6-4332-8BCE-09947DC63268}" type="slidenum">
              <a:rPr lang="zh-TW" altLang="en-US" smtClean="0"/>
              <a:t>83</a:t>
            </a:fld>
            <a:endParaRPr lang="zh-TW" altLang="en-US"/>
          </a:p>
        </p:txBody>
      </p:sp>
    </p:spTree>
    <p:extLst>
      <p:ext uri="{BB962C8B-B14F-4D97-AF65-F5344CB8AC3E}">
        <p14:creationId xmlns:p14="http://schemas.microsoft.com/office/powerpoint/2010/main" val="1079451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https://pbpython.com/index6.html</a:t>
            </a:r>
            <a:endParaRPr lang="zh-TW" altLang="en-US" dirty="0"/>
          </a:p>
        </p:txBody>
      </p:sp>
      <p:sp>
        <p:nvSpPr>
          <p:cNvPr id="4" name="投影片編號版面配置區 3"/>
          <p:cNvSpPr>
            <a:spLocks noGrp="1"/>
          </p:cNvSpPr>
          <p:nvPr>
            <p:ph type="sldNum" sz="quarter" idx="5"/>
          </p:nvPr>
        </p:nvSpPr>
        <p:spPr/>
        <p:txBody>
          <a:bodyPr/>
          <a:lstStyle/>
          <a:p>
            <a:fld id="{91DFB0B4-ECB6-4332-8BCE-09947DC63268}" type="slidenum">
              <a:rPr lang="zh-TW" altLang="en-US" smtClean="0"/>
              <a:t>88</a:t>
            </a:fld>
            <a:endParaRPr lang="zh-TW" altLang="en-US"/>
          </a:p>
        </p:txBody>
      </p:sp>
    </p:spTree>
    <p:extLst>
      <p:ext uri="{BB962C8B-B14F-4D97-AF65-F5344CB8AC3E}">
        <p14:creationId xmlns:p14="http://schemas.microsoft.com/office/powerpoint/2010/main" val="97085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https://www.sightingdata.com/post/how-to-do-eda/</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6F0CA6-B51B-4844-80AF-9E13266CB11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92250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尾版面配置區 3"/>
          <p:cNvSpPr>
            <a:spLocks noGrp="1"/>
          </p:cNvSpPr>
          <p:nvPr>
            <p:ph type="ftr" sz="quarter" idx="4"/>
          </p:nvPr>
        </p:nvSpPr>
        <p:spPr/>
        <p:txBody>
          <a:bodyPr/>
          <a:lstStyle/>
          <a:p>
            <a:pPr marL="0" marR="0" lvl="0" indent="0" algn="l" defTabSz="1827213" rtl="0" eaLnBrk="1" fontAlgn="base" latinLnBrk="0" hangingPunct="1">
              <a:lnSpc>
                <a:spcPct val="100000"/>
              </a:lnSpc>
              <a:spcBef>
                <a:spcPct val="0"/>
              </a:spcBef>
              <a:spcAft>
                <a:spcPct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Light" panose="020F0302020204030204" pitchFamily="34" charset="0"/>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1827213" rtl="0" eaLnBrk="1" fontAlgn="base" latinLnBrk="0" hangingPunct="1">
              <a:lnSpc>
                <a:spcPct val="100000"/>
              </a:lnSpc>
              <a:spcBef>
                <a:spcPct val="0"/>
              </a:spcBef>
              <a:spcAft>
                <a:spcPct val="0"/>
              </a:spcAft>
              <a:buClrTx/>
              <a:buSzTx/>
              <a:buFontTx/>
              <a:buNone/>
              <a:tabLst/>
              <a:defRPr/>
            </a:pPr>
            <a:fld id="{1AD58596-DBB8-4B96-9D86-96D15B30E4DD}" type="slidenum">
              <a:rPr kumimoji="0" lang="en-US" altLang="en-TW"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mn-cs"/>
              </a:rPr>
              <a:pPr marL="0" marR="0" lvl="0" indent="0" algn="r" defTabSz="1827213" rtl="0" eaLnBrk="1" fontAlgn="base" latinLnBrk="0" hangingPunct="1">
                <a:lnSpc>
                  <a:spcPct val="100000"/>
                </a:lnSpc>
                <a:spcBef>
                  <a:spcPct val="0"/>
                </a:spcBef>
                <a:spcAft>
                  <a:spcPct val="0"/>
                </a:spcAft>
                <a:buClrTx/>
                <a:buSzTx/>
                <a:buFontTx/>
                <a:buNone/>
                <a:tabLst/>
                <a:defRPr/>
              </a:pPr>
              <a:t>122</a:t>
            </a:fld>
            <a:endParaRPr kumimoji="0" lang="en-US" altLang="en-TW"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819684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endParaRPr lang="en-US" sz="1200" b="0" i="0" dirty="0">
              <a:solidFill>
                <a:schemeClr val="dk1"/>
              </a:solidFill>
              <a:latin typeface="Calibri"/>
              <a:ea typeface="Calibri"/>
              <a:cs typeface="Calibri"/>
              <a:sym typeface="Calibri"/>
            </a:endParaRPr>
          </a:p>
          <a:p>
            <a:pPr algn="l"/>
            <a:r>
              <a:rPr lang="zh-TW" altLang="en-US" sz="1200" b="0" i="0" dirty="0">
                <a:solidFill>
                  <a:schemeClr val="dk1"/>
                </a:solidFill>
                <a:latin typeface="Calibri"/>
                <a:ea typeface="Calibri"/>
                <a:cs typeface="Calibri"/>
                <a:sym typeface="Calibri"/>
              </a:rPr>
              <a:t>從不同的資料來源獲取資料，透過資料清整，合併，視覺化與分析，協助企業透過數據做出更好的決策，這樣的數據分析流程與流程中會使用道的架構與工具軟體，都涵蓋在商業智慧中，而商業智慧是一個概念性的名詞</a:t>
            </a:r>
            <a:endParaRPr lang="en-US" altLang="zh-TW" sz="1200" b="0" i="0" dirty="0">
              <a:solidFill>
                <a:schemeClr val="dk1"/>
              </a:solidFill>
              <a:latin typeface="Calibri"/>
              <a:ea typeface="Calibri"/>
              <a:cs typeface="Calibri"/>
              <a:sym typeface="Calibri"/>
            </a:endParaRPr>
          </a:p>
          <a:p>
            <a:pPr algn="l"/>
            <a:endParaRPr lang="en-US" altLang="zh-TW" sz="1200" b="0" i="0" dirty="0">
              <a:solidFill>
                <a:schemeClr val="dk1"/>
              </a:solidFill>
              <a:latin typeface="Calibri"/>
              <a:ea typeface="Calibri"/>
              <a:cs typeface="Calibri"/>
              <a:sym typeface="Calibri"/>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zh-TW" altLang="en-US" sz="1800" dirty="0">
                <a:highlight>
                  <a:srgbClr val="FFC000"/>
                </a:highlight>
              </a:rPr>
              <a:t>業務流程，數位化</a:t>
            </a:r>
            <a:endParaRPr lang="en-US" altLang="zh-TW" sz="1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zh-TW" altLang="en-US" sz="2800" dirty="0">
                <a:highlight>
                  <a:srgbClr val="FFC000"/>
                </a:highlight>
              </a:rPr>
              <a:t>數據治理，資訊化</a:t>
            </a:r>
          </a:p>
          <a:p>
            <a:pPr marL="0" marR="0" lvl="0" indent="0" algn="l" defTabSz="912813" rtl="0" eaLnBrk="0" fontAlgn="base" latinLnBrk="0" hangingPunct="0">
              <a:lnSpc>
                <a:spcPct val="100000"/>
              </a:lnSpc>
              <a:spcBef>
                <a:spcPct val="30000"/>
              </a:spcBef>
              <a:spcAft>
                <a:spcPct val="0"/>
              </a:spcAft>
              <a:buClrTx/>
              <a:buSzTx/>
              <a:buFontTx/>
              <a:buNone/>
              <a:tabLst/>
              <a:defRPr/>
            </a:pPr>
            <a:r>
              <a:rPr lang="en-US" altLang="zh-TW" sz="1800" dirty="0">
                <a:highlight>
                  <a:srgbClr val="FFC000"/>
                </a:highlight>
              </a:rPr>
              <a:t>(what)</a:t>
            </a:r>
            <a:r>
              <a:rPr lang="zh-TW" altLang="en-US" sz="1800" dirty="0">
                <a:highlight>
                  <a:srgbClr val="FFC000"/>
                </a:highlight>
              </a:rPr>
              <a:t>數據探索，知識挖掘</a:t>
            </a:r>
            <a:endParaRPr lang="en-US" altLang="zh-TW" sz="1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altLang="zh-TW" sz="2800" dirty="0">
                <a:highlight>
                  <a:srgbClr val="FFC000"/>
                </a:highlight>
              </a:rPr>
              <a:t>(how)</a:t>
            </a:r>
            <a:r>
              <a:rPr lang="zh-TW" altLang="en-US" sz="2800" dirty="0">
                <a:highlight>
                  <a:srgbClr val="FFC000"/>
                </a:highlight>
              </a:rPr>
              <a:t>敏捷數據分析，洞見發覺</a:t>
            </a:r>
            <a:endParaRPr lang="en-US" altLang="zh-TW" sz="2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altLang="zh-TW" sz="4000" dirty="0">
                <a:highlight>
                  <a:srgbClr val="FFC000"/>
                </a:highlight>
              </a:rPr>
              <a:t>(why)</a:t>
            </a:r>
            <a:r>
              <a:rPr lang="zh-TW" altLang="en-US" sz="4000" dirty="0">
                <a:highlight>
                  <a:srgbClr val="FFC000"/>
                </a:highlight>
              </a:rPr>
              <a:t>數據引導決策</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zh-TW" altLang="en-US" sz="2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en-US" altLang="zh-TW" sz="1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zh-TW" altLang="en-US" sz="1800" dirty="0">
              <a:highlight>
                <a:srgbClr val="FFC000"/>
              </a:highlight>
            </a:endParaRPr>
          </a:p>
          <a:p>
            <a:pPr algn="l"/>
            <a:endParaRPr lang="en-US" altLang="zh-TW" sz="1200" b="0" i="0" dirty="0">
              <a:solidFill>
                <a:schemeClr val="dk1"/>
              </a:solidFill>
              <a:latin typeface="Calibri"/>
              <a:ea typeface="Calibri"/>
              <a:cs typeface="Calibri"/>
              <a:sym typeface="Calibri"/>
            </a:endParaRPr>
          </a:p>
          <a:p>
            <a:pPr algn="l"/>
            <a:endParaRPr lang="en-US" altLang="zh-TW" sz="1200" b="0" i="0" dirty="0">
              <a:solidFill>
                <a:schemeClr val="dk1"/>
              </a:solidFill>
              <a:latin typeface="Calibri"/>
              <a:ea typeface="Calibri"/>
              <a:cs typeface="Calibri"/>
              <a:sym typeface="Calibri"/>
            </a:endParaRPr>
          </a:p>
          <a:p>
            <a:pPr algn="l"/>
            <a:endParaRPr lang="en-US" altLang="zh-TW" sz="1200" b="0" i="0" dirty="0">
              <a:solidFill>
                <a:schemeClr val="dk1"/>
              </a:solidFill>
              <a:latin typeface="Calibri"/>
              <a:ea typeface="Calibri"/>
              <a:cs typeface="Calibri"/>
              <a:sym typeface="Calibri"/>
            </a:endParaRPr>
          </a:p>
          <a:p>
            <a:pPr algn="l"/>
            <a:endParaRPr lang="en-US" altLang="zh-TW" sz="1200" b="0" i="0" dirty="0">
              <a:solidFill>
                <a:schemeClr val="dk1"/>
              </a:solidFill>
              <a:latin typeface="Calibri"/>
              <a:ea typeface="Calibri"/>
              <a:cs typeface="Calibri"/>
              <a:sym typeface="Calibri"/>
            </a:endParaRPr>
          </a:p>
          <a:p>
            <a:pPr algn="l"/>
            <a:endParaRPr lang="en-US" sz="1200" b="0" i="0" dirty="0">
              <a:solidFill>
                <a:schemeClr val="dk1"/>
              </a:solidFill>
              <a:latin typeface="Calibri"/>
              <a:ea typeface="Calibri"/>
              <a:cs typeface="Calibri"/>
              <a:sym typeface="Calibri"/>
            </a:endParaRPr>
          </a:p>
          <a:p>
            <a:r>
              <a:rPr lang="en-US" altLang="zh-TW" sz="1050" b="0" i="0" dirty="0">
                <a:solidFill>
                  <a:srgbClr val="292929"/>
                </a:solidFill>
                <a:effectLst/>
                <a:latin typeface="source-serif-pro"/>
              </a:rPr>
              <a:t>BI</a:t>
            </a:r>
            <a:r>
              <a:rPr lang="zh-TW" altLang="en-US" sz="1050" b="0" i="0" dirty="0">
                <a:solidFill>
                  <a:srgbClr val="292929"/>
                </a:solidFill>
                <a:effectLst/>
                <a:latin typeface="source-serif-pro"/>
              </a:rPr>
              <a:t>的價值主要有三項，第一是報表自動化 </a:t>
            </a:r>
            <a:r>
              <a:rPr lang="en-US" altLang="zh-TW" sz="1050" b="0" i="0" dirty="0">
                <a:solidFill>
                  <a:srgbClr val="292929"/>
                </a:solidFill>
                <a:effectLst/>
                <a:latin typeface="source-serif-pro"/>
              </a:rPr>
              <a:t>(Report Automation)</a:t>
            </a:r>
            <a:r>
              <a:rPr lang="zh-TW" altLang="en-US" sz="1050" b="0" i="0" dirty="0">
                <a:solidFill>
                  <a:srgbClr val="292929"/>
                </a:solidFill>
                <a:effectLst/>
                <a:latin typeface="source-serif-pro"/>
              </a:rPr>
              <a:t>，第二是數據挖掘</a:t>
            </a:r>
            <a:r>
              <a:rPr lang="en-US" altLang="zh-TW" sz="1050" b="0" i="0" dirty="0">
                <a:solidFill>
                  <a:srgbClr val="292929"/>
                </a:solidFill>
                <a:effectLst/>
                <a:latin typeface="source-serif-pro"/>
              </a:rPr>
              <a:t>(Data Discovery)</a:t>
            </a:r>
            <a:r>
              <a:rPr lang="zh-TW" altLang="en-US" sz="1050" b="0" i="0" dirty="0">
                <a:solidFill>
                  <a:srgbClr val="292929"/>
                </a:solidFill>
                <a:effectLst/>
                <a:latin typeface="source-serif-pro"/>
              </a:rPr>
              <a:t>，第三是數據預測</a:t>
            </a:r>
            <a:r>
              <a:rPr lang="en-US" altLang="zh-TW" sz="1050" b="0" i="0" dirty="0">
                <a:solidFill>
                  <a:srgbClr val="292929"/>
                </a:solidFill>
                <a:effectLst/>
                <a:latin typeface="source-serif-pro"/>
              </a:rPr>
              <a:t>(Predictive Analytics)</a:t>
            </a:r>
            <a:r>
              <a:rPr lang="zh-TW" altLang="en-US" sz="1050" b="0" i="0" dirty="0">
                <a:solidFill>
                  <a:srgbClr val="292929"/>
                </a:solidFill>
                <a:effectLst/>
                <a:latin typeface="source-serif-pro"/>
              </a:rPr>
              <a:t>。而最終的目的是達致數據導向決策</a:t>
            </a:r>
            <a:r>
              <a:rPr lang="en-US" altLang="zh-TW" sz="1050" b="0" i="0" dirty="0">
                <a:solidFill>
                  <a:srgbClr val="292929"/>
                </a:solidFill>
                <a:effectLst/>
                <a:latin typeface="source-serif-pro"/>
              </a:rPr>
              <a:t>(Data-driven Decision Making)</a:t>
            </a:r>
            <a:r>
              <a:rPr lang="zh-TW" altLang="en-US" sz="1050" b="0" i="0" dirty="0">
                <a:solidFill>
                  <a:srgbClr val="292929"/>
                </a:solidFill>
                <a:effectLst/>
                <a:latin typeface="source-serif-pro"/>
              </a:rPr>
              <a:t>。</a:t>
            </a:r>
          </a:p>
          <a:p>
            <a:br>
              <a:rPr lang="en-US" altLang="zh-TW" sz="1050" dirty="0">
                <a:effectLst/>
              </a:rPr>
            </a:br>
            <a:r>
              <a:rPr lang="en-US" altLang="zh-TW" sz="1050" b="0" i="0" dirty="0">
                <a:solidFill>
                  <a:srgbClr val="292929"/>
                </a:solidFill>
                <a:effectLst/>
                <a:latin typeface="source-serif-pro"/>
              </a:rPr>
              <a:t>BI</a:t>
            </a:r>
            <a:r>
              <a:rPr lang="zh-TW" altLang="en-US" sz="1050" b="0" i="0" dirty="0">
                <a:solidFill>
                  <a:srgbClr val="292929"/>
                </a:solidFill>
                <a:effectLst/>
                <a:latin typeface="source-serif-pro"/>
              </a:rPr>
              <a:t>最常見的目標莫過於報表自動化 </a:t>
            </a:r>
            <a:r>
              <a:rPr lang="en-US" altLang="zh-TW" sz="1050" b="0" i="0" dirty="0">
                <a:solidFill>
                  <a:srgbClr val="292929"/>
                </a:solidFill>
                <a:effectLst/>
                <a:latin typeface="source-serif-pro"/>
              </a:rPr>
              <a:t>(Report Automation)</a:t>
            </a:r>
            <a:r>
              <a:rPr lang="zh-TW" altLang="en-US" sz="1050" b="0" i="0" dirty="0">
                <a:solidFill>
                  <a:srgbClr val="292929"/>
                </a:solidFill>
                <a:effectLst/>
                <a:latin typeface="source-serif-pro"/>
              </a:rPr>
              <a:t>。現在很多公司都是人手用</a:t>
            </a:r>
            <a:r>
              <a:rPr lang="en-US" altLang="zh-TW" sz="1050" b="0" i="0" dirty="0">
                <a:solidFill>
                  <a:srgbClr val="292929"/>
                </a:solidFill>
                <a:effectLst/>
                <a:latin typeface="source-serif-pro"/>
              </a:rPr>
              <a:t>Excel</a:t>
            </a:r>
            <a:r>
              <a:rPr lang="zh-TW" altLang="en-US" sz="1050" b="0" i="0" dirty="0">
                <a:solidFill>
                  <a:srgbClr val="292929"/>
                </a:solidFill>
                <a:effectLst/>
                <a:latin typeface="source-serif-pro"/>
              </a:rPr>
              <a:t>輸入</a:t>
            </a:r>
            <a:r>
              <a:rPr lang="en-US" altLang="zh-TW" sz="1050" b="0" i="0" dirty="0">
                <a:solidFill>
                  <a:srgbClr val="292929"/>
                </a:solidFill>
                <a:effectLst/>
                <a:latin typeface="source-serif-pro"/>
              </a:rPr>
              <a:t>formula</a:t>
            </a:r>
            <a:r>
              <a:rPr lang="zh-TW" altLang="en-US" sz="1050" b="0" i="0" dirty="0">
                <a:solidFill>
                  <a:srgbClr val="292929"/>
                </a:solidFill>
                <a:effectLst/>
                <a:latin typeface="source-serif-pro"/>
              </a:rPr>
              <a:t>或用</a:t>
            </a:r>
            <a:r>
              <a:rPr lang="en-US" altLang="zh-TW" sz="1050" b="0" i="0" dirty="0">
                <a:solidFill>
                  <a:srgbClr val="292929"/>
                </a:solidFill>
                <a:effectLst/>
                <a:latin typeface="source-serif-pro"/>
              </a:rPr>
              <a:t>VBA</a:t>
            </a:r>
            <a:r>
              <a:rPr lang="zh-TW" altLang="en-US" sz="1050" b="0" i="0" dirty="0">
                <a:solidFill>
                  <a:srgbClr val="292929"/>
                </a:solidFill>
                <a:effectLst/>
                <a:latin typeface="source-serif-pro"/>
              </a:rPr>
              <a:t>去整合數據來製成相應的報表，過程十分耗時而重覆，並且一般都只能用舊的數據來製成每月的報告，如果看到報表發現有問題需要跟進，往往已是數月之後的事，問題很可能已經難以挽回。</a:t>
            </a:r>
            <a:r>
              <a:rPr lang="en-US" altLang="zh-TW" sz="1050" b="0" i="0" dirty="0">
                <a:solidFill>
                  <a:srgbClr val="292929"/>
                </a:solidFill>
                <a:effectLst/>
                <a:latin typeface="source-serif-pro"/>
              </a:rPr>
              <a:t>BI</a:t>
            </a:r>
            <a:r>
              <a:rPr lang="zh-TW" altLang="en-US" sz="1050" b="0" i="0" dirty="0">
                <a:solidFill>
                  <a:srgbClr val="292929"/>
                </a:solidFill>
                <a:effectLst/>
                <a:latin typeface="source-serif-pro"/>
              </a:rPr>
              <a:t>的工具其中一個目的就是結合其他數據處理的工具或使用內建的功能，將數據擷取、數據準備、數據整合、數據視覺化的過程自動化，除了減省人力物力之外，更有可能做到近乎即時 </a:t>
            </a:r>
            <a:r>
              <a:rPr lang="en-US" altLang="zh-TW" sz="1050" b="0" i="0" dirty="0">
                <a:solidFill>
                  <a:srgbClr val="292929"/>
                </a:solidFill>
                <a:effectLst/>
                <a:latin typeface="source-serif-pro"/>
              </a:rPr>
              <a:t>(near real-time)</a:t>
            </a:r>
            <a:r>
              <a:rPr lang="zh-TW" altLang="en-US" sz="1050" b="0" i="0" dirty="0">
                <a:solidFill>
                  <a:srgbClr val="292929"/>
                </a:solidFill>
                <a:effectLst/>
                <a:latin typeface="source-serif-pro"/>
              </a:rPr>
              <a:t>的數據更新，保證各個報表的</a:t>
            </a:r>
            <a:r>
              <a:rPr lang="en-US" altLang="zh-TW" sz="1050" b="0" i="0" dirty="0">
                <a:solidFill>
                  <a:srgbClr val="292929"/>
                </a:solidFill>
                <a:effectLst/>
                <a:latin typeface="source-serif-pro"/>
              </a:rPr>
              <a:t>metrics</a:t>
            </a:r>
            <a:r>
              <a:rPr lang="zh-TW" altLang="en-US" sz="1050" b="0" i="0" dirty="0">
                <a:solidFill>
                  <a:srgbClr val="292929"/>
                </a:solidFill>
                <a:effectLst/>
                <a:latin typeface="source-serif-pro"/>
              </a:rPr>
              <a:t>都是即時和有效的，資訊變得更透明，也能及時發現問題。</a:t>
            </a:r>
            <a:endParaRPr sz="1200" b="0" i="0" dirty="0">
              <a:solidFill>
                <a:schemeClr val="dk1"/>
              </a:solidFill>
              <a:latin typeface="Calibri"/>
              <a:ea typeface="Calibri"/>
              <a:cs typeface="Calibri"/>
              <a:sym typeface="Calibri"/>
            </a:endParaRPr>
          </a:p>
        </p:txBody>
      </p:sp>
      <p:sp>
        <p:nvSpPr>
          <p:cNvPr id="195" name="Google Shape;19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124</a:t>
            </a:fld>
            <a:endParaRPr/>
          </a:p>
        </p:txBody>
      </p:sp>
    </p:spTree>
    <p:extLst>
      <p:ext uri="{BB962C8B-B14F-4D97-AF65-F5344CB8AC3E}">
        <p14:creationId xmlns:p14="http://schemas.microsoft.com/office/powerpoint/2010/main" val="3138378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endParaRPr lang="en-US" sz="1200" b="0" i="0" dirty="0">
              <a:solidFill>
                <a:schemeClr val="dk1"/>
              </a:solidFill>
              <a:latin typeface="Calibri"/>
              <a:ea typeface="Calibri"/>
              <a:cs typeface="Calibri"/>
              <a:sym typeface="Calibri"/>
            </a:endParaRPr>
          </a:p>
          <a:p>
            <a:pPr algn="l"/>
            <a:r>
              <a:rPr lang="zh-TW" altLang="en-US" sz="1200" b="0" i="0" dirty="0">
                <a:solidFill>
                  <a:schemeClr val="dk1"/>
                </a:solidFill>
                <a:latin typeface="Calibri"/>
                <a:ea typeface="Calibri"/>
                <a:cs typeface="Calibri"/>
                <a:sym typeface="Calibri"/>
              </a:rPr>
              <a:t>從不同的資料來源獲取資料，透過資料清整，合併，視覺化與分析，協助企業透過數據做出更好的決策，這樣的數據分析流程與流程中會使用道的架構與工具軟體，都涵蓋在商業智慧中，而商業智慧是一個概念性的名詞</a:t>
            </a:r>
            <a:endParaRPr lang="en-US" altLang="zh-TW" sz="1200" b="0" i="0" dirty="0">
              <a:solidFill>
                <a:schemeClr val="dk1"/>
              </a:solidFill>
              <a:latin typeface="Calibri"/>
              <a:ea typeface="Calibri"/>
              <a:cs typeface="Calibri"/>
              <a:sym typeface="Calibri"/>
            </a:endParaRPr>
          </a:p>
          <a:p>
            <a:pPr algn="l"/>
            <a:endParaRPr lang="en-US" altLang="zh-TW" sz="1200" b="0" i="0" dirty="0">
              <a:solidFill>
                <a:schemeClr val="dk1"/>
              </a:solidFill>
              <a:latin typeface="Calibri"/>
              <a:ea typeface="Calibri"/>
              <a:cs typeface="Calibri"/>
              <a:sym typeface="Calibri"/>
            </a:endParaRPr>
          </a:p>
          <a:p>
            <a:pPr algn="l"/>
            <a:endParaRPr lang="en-US" altLang="zh-TW" sz="1200" b="0" i="0" dirty="0">
              <a:solidFill>
                <a:schemeClr val="dk1"/>
              </a:solidFill>
              <a:latin typeface="Calibri"/>
              <a:ea typeface="Calibri"/>
              <a:cs typeface="Calibri"/>
              <a:sym typeface="Calibri"/>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zh-TW" altLang="en-US" sz="1800" dirty="0">
                <a:highlight>
                  <a:srgbClr val="FFC000"/>
                </a:highlight>
              </a:rPr>
              <a:t>業務流程，數位化</a:t>
            </a:r>
            <a:endParaRPr lang="en-US" altLang="zh-TW" sz="1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zh-TW" altLang="en-US" sz="2800" dirty="0">
                <a:highlight>
                  <a:srgbClr val="FFC000"/>
                </a:highlight>
              </a:rPr>
              <a:t>數據治理，資訊化</a:t>
            </a:r>
          </a:p>
          <a:p>
            <a:pPr marL="0" marR="0" lvl="0" indent="0" algn="l" defTabSz="912813" rtl="0" eaLnBrk="0" fontAlgn="base" latinLnBrk="0" hangingPunct="0">
              <a:lnSpc>
                <a:spcPct val="100000"/>
              </a:lnSpc>
              <a:spcBef>
                <a:spcPct val="30000"/>
              </a:spcBef>
              <a:spcAft>
                <a:spcPct val="0"/>
              </a:spcAft>
              <a:buClrTx/>
              <a:buSzTx/>
              <a:buFontTx/>
              <a:buNone/>
              <a:tabLst/>
              <a:defRPr/>
            </a:pPr>
            <a:r>
              <a:rPr lang="en-US" altLang="zh-TW" sz="1800" dirty="0">
                <a:highlight>
                  <a:srgbClr val="FFC000"/>
                </a:highlight>
              </a:rPr>
              <a:t>(what)</a:t>
            </a:r>
            <a:r>
              <a:rPr lang="zh-TW" altLang="en-US" sz="1800" dirty="0">
                <a:highlight>
                  <a:srgbClr val="FFC000"/>
                </a:highlight>
              </a:rPr>
              <a:t>數據探索，知識挖掘</a:t>
            </a:r>
            <a:endParaRPr lang="en-US" altLang="zh-TW" sz="1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altLang="zh-TW" sz="2800" dirty="0">
                <a:highlight>
                  <a:srgbClr val="FFC000"/>
                </a:highlight>
              </a:rPr>
              <a:t>(how)</a:t>
            </a:r>
            <a:r>
              <a:rPr lang="zh-TW" altLang="en-US" sz="2800" dirty="0">
                <a:highlight>
                  <a:srgbClr val="FFC000"/>
                </a:highlight>
              </a:rPr>
              <a:t>敏捷數據分析，洞見發覺</a:t>
            </a:r>
            <a:endParaRPr lang="en-US" altLang="zh-TW" sz="2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altLang="zh-TW" sz="4000" dirty="0">
                <a:highlight>
                  <a:srgbClr val="FFC000"/>
                </a:highlight>
              </a:rPr>
              <a:t>(why)</a:t>
            </a:r>
            <a:r>
              <a:rPr lang="zh-TW" altLang="en-US" sz="4000" dirty="0">
                <a:highlight>
                  <a:srgbClr val="FFC000"/>
                </a:highlight>
              </a:rPr>
              <a:t>數據引導決策</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zh-TW" altLang="en-US" sz="2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en-US" altLang="zh-TW" sz="1800" dirty="0">
              <a:highlight>
                <a:srgbClr val="FFC000"/>
              </a:highlight>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zh-TW" altLang="en-US" sz="1800" dirty="0">
              <a:highlight>
                <a:srgbClr val="FFC000"/>
              </a:highlight>
            </a:endParaRPr>
          </a:p>
          <a:p>
            <a:pPr algn="l"/>
            <a:endParaRPr lang="en-US" altLang="zh-TW" sz="1200" b="0" i="0" dirty="0">
              <a:solidFill>
                <a:schemeClr val="dk1"/>
              </a:solidFill>
              <a:latin typeface="Calibri"/>
              <a:ea typeface="Calibri"/>
              <a:cs typeface="Calibri"/>
              <a:sym typeface="Calibri"/>
            </a:endParaRPr>
          </a:p>
          <a:p>
            <a:pPr algn="l"/>
            <a:endParaRPr lang="en-US" altLang="zh-TW" sz="1200" b="0" i="0" dirty="0">
              <a:solidFill>
                <a:schemeClr val="dk1"/>
              </a:solidFill>
              <a:latin typeface="Calibri"/>
              <a:ea typeface="Calibri"/>
              <a:cs typeface="Calibri"/>
              <a:sym typeface="Calibri"/>
            </a:endParaRPr>
          </a:p>
          <a:p>
            <a:pPr algn="l"/>
            <a:endParaRPr lang="en-US" altLang="zh-TW" sz="1200" b="0" i="0" dirty="0">
              <a:solidFill>
                <a:schemeClr val="dk1"/>
              </a:solidFill>
              <a:latin typeface="Calibri"/>
              <a:ea typeface="Calibri"/>
              <a:cs typeface="Calibri"/>
              <a:sym typeface="Calibri"/>
            </a:endParaRPr>
          </a:p>
          <a:p>
            <a:pPr algn="l"/>
            <a:endParaRPr lang="en-US" altLang="zh-TW" sz="1200" b="0" i="0" dirty="0">
              <a:solidFill>
                <a:schemeClr val="dk1"/>
              </a:solidFill>
              <a:latin typeface="Calibri"/>
              <a:ea typeface="Calibri"/>
              <a:cs typeface="Calibri"/>
              <a:sym typeface="Calibri"/>
            </a:endParaRPr>
          </a:p>
          <a:p>
            <a:pPr algn="l"/>
            <a:endParaRPr lang="en-US" sz="1200" b="0" i="0" dirty="0">
              <a:solidFill>
                <a:schemeClr val="dk1"/>
              </a:solidFill>
              <a:latin typeface="Calibri"/>
              <a:ea typeface="Calibri"/>
              <a:cs typeface="Calibri"/>
              <a:sym typeface="Calibri"/>
            </a:endParaRPr>
          </a:p>
          <a:p>
            <a:r>
              <a:rPr lang="en-US" altLang="zh-TW" sz="1050" b="0" i="0" dirty="0">
                <a:solidFill>
                  <a:srgbClr val="292929"/>
                </a:solidFill>
                <a:effectLst/>
                <a:latin typeface="source-serif-pro"/>
              </a:rPr>
              <a:t>BI</a:t>
            </a:r>
            <a:r>
              <a:rPr lang="zh-TW" altLang="en-US" sz="1050" b="0" i="0" dirty="0">
                <a:solidFill>
                  <a:srgbClr val="292929"/>
                </a:solidFill>
                <a:effectLst/>
                <a:latin typeface="source-serif-pro"/>
              </a:rPr>
              <a:t>的價值主要有三項，第一是報表自動化 </a:t>
            </a:r>
            <a:r>
              <a:rPr lang="en-US" altLang="zh-TW" sz="1050" b="0" i="0" dirty="0">
                <a:solidFill>
                  <a:srgbClr val="292929"/>
                </a:solidFill>
                <a:effectLst/>
                <a:latin typeface="source-serif-pro"/>
              </a:rPr>
              <a:t>(Report Automation)</a:t>
            </a:r>
            <a:r>
              <a:rPr lang="zh-TW" altLang="en-US" sz="1050" b="0" i="0" dirty="0">
                <a:solidFill>
                  <a:srgbClr val="292929"/>
                </a:solidFill>
                <a:effectLst/>
                <a:latin typeface="source-serif-pro"/>
              </a:rPr>
              <a:t>，第二是數據挖掘</a:t>
            </a:r>
            <a:r>
              <a:rPr lang="en-US" altLang="zh-TW" sz="1050" b="0" i="0" dirty="0">
                <a:solidFill>
                  <a:srgbClr val="292929"/>
                </a:solidFill>
                <a:effectLst/>
                <a:latin typeface="source-serif-pro"/>
              </a:rPr>
              <a:t>(Data Discovery)</a:t>
            </a:r>
            <a:r>
              <a:rPr lang="zh-TW" altLang="en-US" sz="1050" b="0" i="0" dirty="0">
                <a:solidFill>
                  <a:srgbClr val="292929"/>
                </a:solidFill>
                <a:effectLst/>
                <a:latin typeface="source-serif-pro"/>
              </a:rPr>
              <a:t>，第三是數據預測</a:t>
            </a:r>
            <a:r>
              <a:rPr lang="en-US" altLang="zh-TW" sz="1050" b="0" i="0" dirty="0">
                <a:solidFill>
                  <a:srgbClr val="292929"/>
                </a:solidFill>
                <a:effectLst/>
                <a:latin typeface="source-serif-pro"/>
              </a:rPr>
              <a:t>(Predictive Analytics)</a:t>
            </a:r>
            <a:r>
              <a:rPr lang="zh-TW" altLang="en-US" sz="1050" b="0" i="0" dirty="0">
                <a:solidFill>
                  <a:srgbClr val="292929"/>
                </a:solidFill>
                <a:effectLst/>
                <a:latin typeface="source-serif-pro"/>
              </a:rPr>
              <a:t>。而最終的目的是達致數據導向決策</a:t>
            </a:r>
            <a:r>
              <a:rPr lang="en-US" altLang="zh-TW" sz="1050" b="0" i="0" dirty="0">
                <a:solidFill>
                  <a:srgbClr val="292929"/>
                </a:solidFill>
                <a:effectLst/>
                <a:latin typeface="source-serif-pro"/>
              </a:rPr>
              <a:t>(Data-driven Decision Making)</a:t>
            </a:r>
            <a:r>
              <a:rPr lang="zh-TW" altLang="en-US" sz="1050" b="0" i="0" dirty="0">
                <a:solidFill>
                  <a:srgbClr val="292929"/>
                </a:solidFill>
                <a:effectLst/>
                <a:latin typeface="source-serif-pro"/>
              </a:rPr>
              <a:t>。</a:t>
            </a:r>
          </a:p>
          <a:p>
            <a:br>
              <a:rPr lang="en-US" altLang="zh-TW" sz="1050" dirty="0">
                <a:effectLst/>
              </a:rPr>
            </a:br>
            <a:r>
              <a:rPr lang="en-US" altLang="zh-TW" sz="1050" b="0" i="0" dirty="0">
                <a:solidFill>
                  <a:srgbClr val="292929"/>
                </a:solidFill>
                <a:effectLst/>
                <a:latin typeface="source-serif-pro"/>
              </a:rPr>
              <a:t>BI</a:t>
            </a:r>
            <a:r>
              <a:rPr lang="zh-TW" altLang="en-US" sz="1050" b="0" i="0" dirty="0">
                <a:solidFill>
                  <a:srgbClr val="292929"/>
                </a:solidFill>
                <a:effectLst/>
                <a:latin typeface="source-serif-pro"/>
              </a:rPr>
              <a:t>最常見的目標莫過於報表自動化 </a:t>
            </a:r>
            <a:r>
              <a:rPr lang="en-US" altLang="zh-TW" sz="1050" b="0" i="0" dirty="0">
                <a:solidFill>
                  <a:srgbClr val="292929"/>
                </a:solidFill>
                <a:effectLst/>
                <a:latin typeface="source-serif-pro"/>
              </a:rPr>
              <a:t>(Report Automation)</a:t>
            </a:r>
            <a:r>
              <a:rPr lang="zh-TW" altLang="en-US" sz="1050" b="0" i="0" dirty="0">
                <a:solidFill>
                  <a:srgbClr val="292929"/>
                </a:solidFill>
                <a:effectLst/>
                <a:latin typeface="source-serif-pro"/>
              </a:rPr>
              <a:t>。現在很多公司都是人手用</a:t>
            </a:r>
            <a:r>
              <a:rPr lang="en-US" altLang="zh-TW" sz="1050" b="0" i="0" dirty="0">
                <a:solidFill>
                  <a:srgbClr val="292929"/>
                </a:solidFill>
                <a:effectLst/>
                <a:latin typeface="source-serif-pro"/>
              </a:rPr>
              <a:t>Excel</a:t>
            </a:r>
            <a:r>
              <a:rPr lang="zh-TW" altLang="en-US" sz="1050" b="0" i="0" dirty="0">
                <a:solidFill>
                  <a:srgbClr val="292929"/>
                </a:solidFill>
                <a:effectLst/>
                <a:latin typeface="source-serif-pro"/>
              </a:rPr>
              <a:t>輸入</a:t>
            </a:r>
            <a:r>
              <a:rPr lang="en-US" altLang="zh-TW" sz="1050" b="0" i="0" dirty="0">
                <a:solidFill>
                  <a:srgbClr val="292929"/>
                </a:solidFill>
                <a:effectLst/>
                <a:latin typeface="source-serif-pro"/>
              </a:rPr>
              <a:t>formula</a:t>
            </a:r>
            <a:r>
              <a:rPr lang="zh-TW" altLang="en-US" sz="1050" b="0" i="0" dirty="0">
                <a:solidFill>
                  <a:srgbClr val="292929"/>
                </a:solidFill>
                <a:effectLst/>
                <a:latin typeface="source-serif-pro"/>
              </a:rPr>
              <a:t>或用</a:t>
            </a:r>
            <a:r>
              <a:rPr lang="en-US" altLang="zh-TW" sz="1050" b="0" i="0" dirty="0">
                <a:solidFill>
                  <a:srgbClr val="292929"/>
                </a:solidFill>
                <a:effectLst/>
                <a:latin typeface="source-serif-pro"/>
              </a:rPr>
              <a:t>VBA</a:t>
            </a:r>
            <a:r>
              <a:rPr lang="zh-TW" altLang="en-US" sz="1050" b="0" i="0" dirty="0">
                <a:solidFill>
                  <a:srgbClr val="292929"/>
                </a:solidFill>
                <a:effectLst/>
                <a:latin typeface="source-serif-pro"/>
              </a:rPr>
              <a:t>去整合數據來製成相應的報表，過程十分耗時而重覆，並且一般都只能用舊的數據來製成每月的報告，如果看到報表發現有問題需要跟進，往往已是數月之後的事，問題很可能已經難以挽回。</a:t>
            </a:r>
            <a:r>
              <a:rPr lang="en-US" altLang="zh-TW" sz="1050" b="0" i="0" dirty="0">
                <a:solidFill>
                  <a:srgbClr val="292929"/>
                </a:solidFill>
                <a:effectLst/>
                <a:latin typeface="source-serif-pro"/>
              </a:rPr>
              <a:t>BI</a:t>
            </a:r>
            <a:r>
              <a:rPr lang="zh-TW" altLang="en-US" sz="1050" b="0" i="0" dirty="0">
                <a:solidFill>
                  <a:srgbClr val="292929"/>
                </a:solidFill>
                <a:effectLst/>
                <a:latin typeface="source-serif-pro"/>
              </a:rPr>
              <a:t>的工具其中一個目的就是結合其他數據處理的工具或使用內建的功能，將數據擷取、數據準備、數據整合、數據視覺化的過程自動化，除了減省人力物力之外，更有可能做到近乎即時 </a:t>
            </a:r>
            <a:r>
              <a:rPr lang="en-US" altLang="zh-TW" sz="1050" b="0" i="0" dirty="0">
                <a:solidFill>
                  <a:srgbClr val="292929"/>
                </a:solidFill>
                <a:effectLst/>
                <a:latin typeface="source-serif-pro"/>
              </a:rPr>
              <a:t>(near real-time)</a:t>
            </a:r>
            <a:r>
              <a:rPr lang="zh-TW" altLang="en-US" sz="1050" b="0" i="0" dirty="0">
                <a:solidFill>
                  <a:srgbClr val="292929"/>
                </a:solidFill>
                <a:effectLst/>
                <a:latin typeface="source-serif-pro"/>
              </a:rPr>
              <a:t>的數據更新，保證各個報表的</a:t>
            </a:r>
            <a:r>
              <a:rPr lang="en-US" altLang="zh-TW" sz="1050" b="0" i="0" dirty="0">
                <a:solidFill>
                  <a:srgbClr val="292929"/>
                </a:solidFill>
                <a:effectLst/>
                <a:latin typeface="source-serif-pro"/>
              </a:rPr>
              <a:t>metrics</a:t>
            </a:r>
            <a:r>
              <a:rPr lang="zh-TW" altLang="en-US" sz="1050" b="0" i="0" dirty="0">
                <a:solidFill>
                  <a:srgbClr val="292929"/>
                </a:solidFill>
                <a:effectLst/>
                <a:latin typeface="source-serif-pro"/>
              </a:rPr>
              <a:t>都是即時和有效的，資訊變得更透明，也能及時發現問題。</a:t>
            </a:r>
            <a:endParaRPr sz="1200" b="0" i="0" dirty="0">
              <a:solidFill>
                <a:schemeClr val="dk1"/>
              </a:solidFill>
              <a:latin typeface="Calibri"/>
              <a:ea typeface="Calibri"/>
              <a:cs typeface="Calibri"/>
              <a:sym typeface="Calibri"/>
            </a:endParaRPr>
          </a:p>
        </p:txBody>
      </p:sp>
      <p:sp>
        <p:nvSpPr>
          <p:cNvPr id="195" name="Google Shape;19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125</a:t>
            </a:fld>
            <a:endParaRPr/>
          </a:p>
        </p:txBody>
      </p:sp>
    </p:spTree>
    <p:extLst>
      <p:ext uri="{BB962C8B-B14F-4D97-AF65-F5344CB8AC3E}">
        <p14:creationId xmlns:p14="http://schemas.microsoft.com/office/powerpoint/2010/main" val="3905608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endParaRPr lang="en-US" sz="1200" b="0" i="0" dirty="0">
              <a:solidFill>
                <a:schemeClr val="dk1"/>
              </a:solidFill>
              <a:latin typeface="Calibri"/>
              <a:ea typeface="Calibri"/>
              <a:cs typeface="Calibri"/>
              <a:sym typeface="Calibri"/>
            </a:endParaRPr>
          </a:p>
          <a:p>
            <a:pPr algn="l"/>
            <a:r>
              <a:rPr lang="zh-TW" altLang="en-US" sz="1200" b="0" i="0" dirty="0">
                <a:solidFill>
                  <a:schemeClr val="dk1"/>
                </a:solidFill>
                <a:latin typeface="Calibri"/>
                <a:ea typeface="Calibri"/>
                <a:cs typeface="Calibri"/>
                <a:sym typeface="Calibri"/>
              </a:rPr>
              <a:t>從不同的資料來源獲取資料，透過資料清整，合併，視覺化與分析，協助企業透過數據做出更好的決策，這樣的數據分析流程與流程中會使用道的架構與工具軟體，都涵蓋在商業智慧中，而商業智慧是一個概念性的名詞</a:t>
            </a:r>
            <a:endParaRPr lang="en-US" altLang="zh-TW" sz="1200" b="0" i="0" dirty="0">
              <a:solidFill>
                <a:schemeClr val="dk1"/>
              </a:solidFill>
              <a:latin typeface="Calibri"/>
              <a:ea typeface="Calibri"/>
              <a:cs typeface="Calibri"/>
              <a:sym typeface="Calibri"/>
            </a:endParaRPr>
          </a:p>
          <a:p>
            <a:pPr algn="l"/>
            <a:endParaRPr lang="en-US" sz="1200" b="0" i="0" dirty="0">
              <a:solidFill>
                <a:schemeClr val="dk1"/>
              </a:solidFill>
              <a:latin typeface="Calibri"/>
              <a:ea typeface="Calibri"/>
              <a:cs typeface="Calibri"/>
              <a:sym typeface="Calibri"/>
            </a:endParaRPr>
          </a:p>
          <a:p>
            <a:r>
              <a:rPr lang="en-US" altLang="zh-TW" sz="1050" b="0" i="0" dirty="0">
                <a:solidFill>
                  <a:srgbClr val="292929"/>
                </a:solidFill>
                <a:effectLst/>
                <a:latin typeface="source-serif-pro"/>
              </a:rPr>
              <a:t>BI</a:t>
            </a:r>
            <a:r>
              <a:rPr lang="zh-TW" altLang="en-US" sz="1050" b="0" i="0" dirty="0">
                <a:solidFill>
                  <a:srgbClr val="292929"/>
                </a:solidFill>
                <a:effectLst/>
                <a:latin typeface="source-serif-pro"/>
              </a:rPr>
              <a:t>的價值主要有三項，第一是報表自動化 </a:t>
            </a:r>
            <a:r>
              <a:rPr lang="en-US" altLang="zh-TW" sz="1050" b="0" i="0" dirty="0">
                <a:solidFill>
                  <a:srgbClr val="292929"/>
                </a:solidFill>
                <a:effectLst/>
                <a:latin typeface="source-serif-pro"/>
              </a:rPr>
              <a:t>(Report Automation)</a:t>
            </a:r>
            <a:r>
              <a:rPr lang="zh-TW" altLang="en-US" sz="1050" b="0" i="0" dirty="0">
                <a:solidFill>
                  <a:srgbClr val="292929"/>
                </a:solidFill>
                <a:effectLst/>
                <a:latin typeface="source-serif-pro"/>
              </a:rPr>
              <a:t>，第二是數據挖掘</a:t>
            </a:r>
            <a:r>
              <a:rPr lang="en-US" altLang="zh-TW" sz="1050" b="0" i="0" dirty="0">
                <a:solidFill>
                  <a:srgbClr val="292929"/>
                </a:solidFill>
                <a:effectLst/>
                <a:latin typeface="source-serif-pro"/>
              </a:rPr>
              <a:t>(Data Discovery)</a:t>
            </a:r>
            <a:r>
              <a:rPr lang="zh-TW" altLang="en-US" sz="1050" b="0" i="0" dirty="0">
                <a:solidFill>
                  <a:srgbClr val="292929"/>
                </a:solidFill>
                <a:effectLst/>
                <a:latin typeface="source-serif-pro"/>
              </a:rPr>
              <a:t>，第三是數據預測</a:t>
            </a:r>
            <a:r>
              <a:rPr lang="en-US" altLang="zh-TW" sz="1050" b="0" i="0" dirty="0">
                <a:solidFill>
                  <a:srgbClr val="292929"/>
                </a:solidFill>
                <a:effectLst/>
                <a:latin typeface="source-serif-pro"/>
              </a:rPr>
              <a:t>(Predictive Analytics)</a:t>
            </a:r>
            <a:r>
              <a:rPr lang="zh-TW" altLang="en-US" sz="1050" b="0" i="0" dirty="0">
                <a:solidFill>
                  <a:srgbClr val="292929"/>
                </a:solidFill>
                <a:effectLst/>
                <a:latin typeface="source-serif-pro"/>
              </a:rPr>
              <a:t>。而最終的目的是達致數據導向決策</a:t>
            </a:r>
            <a:r>
              <a:rPr lang="en-US" altLang="zh-TW" sz="1050" b="0" i="0" dirty="0">
                <a:solidFill>
                  <a:srgbClr val="292929"/>
                </a:solidFill>
                <a:effectLst/>
                <a:latin typeface="source-serif-pro"/>
              </a:rPr>
              <a:t>(Data-driven Decision Making)</a:t>
            </a:r>
            <a:r>
              <a:rPr lang="zh-TW" altLang="en-US" sz="1050" b="0" i="0" dirty="0">
                <a:solidFill>
                  <a:srgbClr val="292929"/>
                </a:solidFill>
                <a:effectLst/>
                <a:latin typeface="source-serif-pro"/>
              </a:rPr>
              <a:t>。</a:t>
            </a:r>
          </a:p>
          <a:p>
            <a:br>
              <a:rPr lang="en-US" altLang="zh-TW" sz="1050" dirty="0">
                <a:effectLst/>
              </a:rPr>
            </a:br>
            <a:r>
              <a:rPr lang="en-US" altLang="zh-TW" sz="1050" b="0" i="0" dirty="0">
                <a:solidFill>
                  <a:srgbClr val="292929"/>
                </a:solidFill>
                <a:effectLst/>
                <a:latin typeface="source-serif-pro"/>
              </a:rPr>
              <a:t>BI</a:t>
            </a:r>
            <a:r>
              <a:rPr lang="zh-TW" altLang="en-US" sz="1050" b="0" i="0" dirty="0">
                <a:solidFill>
                  <a:srgbClr val="292929"/>
                </a:solidFill>
                <a:effectLst/>
                <a:latin typeface="source-serif-pro"/>
              </a:rPr>
              <a:t>最常見的目標莫過於報表自動化 </a:t>
            </a:r>
            <a:r>
              <a:rPr lang="en-US" altLang="zh-TW" sz="1050" b="0" i="0" dirty="0">
                <a:solidFill>
                  <a:srgbClr val="292929"/>
                </a:solidFill>
                <a:effectLst/>
                <a:latin typeface="source-serif-pro"/>
              </a:rPr>
              <a:t>(Report Automation)</a:t>
            </a:r>
            <a:r>
              <a:rPr lang="zh-TW" altLang="en-US" sz="1050" b="0" i="0" dirty="0">
                <a:solidFill>
                  <a:srgbClr val="292929"/>
                </a:solidFill>
                <a:effectLst/>
                <a:latin typeface="source-serif-pro"/>
              </a:rPr>
              <a:t>。現在很多公司都是人手用</a:t>
            </a:r>
            <a:r>
              <a:rPr lang="en-US" altLang="zh-TW" sz="1050" b="0" i="0" dirty="0">
                <a:solidFill>
                  <a:srgbClr val="292929"/>
                </a:solidFill>
                <a:effectLst/>
                <a:latin typeface="source-serif-pro"/>
              </a:rPr>
              <a:t>Excel</a:t>
            </a:r>
            <a:r>
              <a:rPr lang="zh-TW" altLang="en-US" sz="1050" b="0" i="0" dirty="0">
                <a:solidFill>
                  <a:srgbClr val="292929"/>
                </a:solidFill>
                <a:effectLst/>
                <a:latin typeface="source-serif-pro"/>
              </a:rPr>
              <a:t>輸入</a:t>
            </a:r>
            <a:r>
              <a:rPr lang="en-US" altLang="zh-TW" sz="1050" b="0" i="0" dirty="0">
                <a:solidFill>
                  <a:srgbClr val="292929"/>
                </a:solidFill>
                <a:effectLst/>
                <a:latin typeface="source-serif-pro"/>
              </a:rPr>
              <a:t>formula</a:t>
            </a:r>
            <a:r>
              <a:rPr lang="zh-TW" altLang="en-US" sz="1050" b="0" i="0" dirty="0">
                <a:solidFill>
                  <a:srgbClr val="292929"/>
                </a:solidFill>
                <a:effectLst/>
                <a:latin typeface="source-serif-pro"/>
              </a:rPr>
              <a:t>或用</a:t>
            </a:r>
            <a:r>
              <a:rPr lang="en-US" altLang="zh-TW" sz="1050" b="0" i="0" dirty="0">
                <a:solidFill>
                  <a:srgbClr val="292929"/>
                </a:solidFill>
                <a:effectLst/>
                <a:latin typeface="source-serif-pro"/>
              </a:rPr>
              <a:t>VBA</a:t>
            </a:r>
            <a:r>
              <a:rPr lang="zh-TW" altLang="en-US" sz="1050" b="0" i="0" dirty="0">
                <a:solidFill>
                  <a:srgbClr val="292929"/>
                </a:solidFill>
                <a:effectLst/>
                <a:latin typeface="source-serif-pro"/>
              </a:rPr>
              <a:t>去整合數據來製成相應的報表，過程十分耗時而重覆，並且一般都只能用舊的數據來製成每月的報告，如果看到報表發現有問題需要跟進，往往已是數月之後的事，問題很可能已經難以挽回。</a:t>
            </a:r>
            <a:r>
              <a:rPr lang="en-US" altLang="zh-TW" sz="1050" b="0" i="0" dirty="0">
                <a:solidFill>
                  <a:srgbClr val="292929"/>
                </a:solidFill>
                <a:effectLst/>
                <a:latin typeface="source-serif-pro"/>
              </a:rPr>
              <a:t>BI</a:t>
            </a:r>
            <a:r>
              <a:rPr lang="zh-TW" altLang="en-US" sz="1050" b="0" i="0" dirty="0">
                <a:solidFill>
                  <a:srgbClr val="292929"/>
                </a:solidFill>
                <a:effectLst/>
                <a:latin typeface="source-serif-pro"/>
              </a:rPr>
              <a:t>的工具其中一個目的就是結合其他數據處理的工具或使用內建的功能，將數據擷取、數據準備、數據整合、數據視覺化的過程自動化，除了減省人力物力之外，更有可能做到近乎即時 </a:t>
            </a:r>
            <a:r>
              <a:rPr lang="en-US" altLang="zh-TW" sz="1050" b="0" i="0" dirty="0">
                <a:solidFill>
                  <a:srgbClr val="292929"/>
                </a:solidFill>
                <a:effectLst/>
                <a:latin typeface="source-serif-pro"/>
              </a:rPr>
              <a:t>(near real-time)</a:t>
            </a:r>
            <a:r>
              <a:rPr lang="zh-TW" altLang="en-US" sz="1050" b="0" i="0" dirty="0">
                <a:solidFill>
                  <a:srgbClr val="292929"/>
                </a:solidFill>
                <a:effectLst/>
                <a:latin typeface="source-serif-pro"/>
              </a:rPr>
              <a:t>的數據更新，保證各個報表的</a:t>
            </a:r>
            <a:r>
              <a:rPr lang="en-US" altLang="zh-TW" sz="1050" b="0" i="0" dirty="0">
                <a:solidFill>
                  <a:srgbClr val="292929"/>
                </a:solidFill>
                <a:effectLst/>
                <a:latin typeface="source-serif-pro"/>
              </a:rPr>
              <a:t>metrics</a:t>
            </a:r>
            <a:r>
              <a:rPr lang="zh-TW" altLang="en-US" sz="1050" b="0" i="0" dirty="0">
                <a:solidFill>
                  <a:srgbClr val="292929"/>
                </a:solidFill>
                <a:effectLst/>
                <a:latin typeface="source-serif-pro"/>
              </a:rPr>
              <a:t>都是即時和有效的，資訊變得更透明，也能及時發現問題。</a:t>
            </a:r>
            <a:endParaRPr sz="1200" b="0" i="0" dirty="0">
              <a:solidFill>
                <a:schemeClr val="dk1"/>
              </a:solidFill>
              <a:latin typeface="Calibri"/>
              <a:ea typeface="Calibri"/>
              <a:cs typeface="Calibri"/>
              <a:sym typeface="Calibri"/>
            </a:endParaRPr>
          </a:p>
        </p:txBody>
      </p:sp>
      <p:sp>
        <p:nvSpPr>
          <p:cNvPr id="195" name="Google Shape;19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126</a:t>
            </a:fld>
            <a:endParaRPr/>
          </a:p>
        </p:txBody>
      </p:sp>
    </p:spTree>
    <p:extLst>
      <p:ext uri="{BB962C8B-B14F-4D97-AF65-F5344CB8AC3E}">
        <p14:creationId xmlns:p14="http://schemas.microsoft.com/office/powerpoint/2010/main" val="3452729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altLang="zh-TW" sz="1050" b="1" i="0" dirty="0">
                <a:solidFill>
                  <a:srgbClr val="333333"/>
                </a:solidFill>
                <a:effectLst/>
                <a:latin typeface="PingFang-SC"/>
              </a:rPr>
              <a:t>BI</a:t>
            </a:r>
            <a:r>
              <a:rPr lang="zh-TW" altLang="en-US" sz="1050" b="1" i="0" dirty="0">
                <a:solidFill>
                  <a:srgbClr val="333333"/>
                </a:solidFill>
                <a:effectLst/>
                <a:latin typeface="PingFang-SC"/>
              </a:rPr>
              <a:t>商業智慧定義</a:t>
            </a:r>
          </a:p>
          <a:p>
            <a:pPr algn="l"/>
            <a:r>
              <a:rPr lang="en-US" altLang="zh-TW" sz="1050" b="0" i="0" dirty="0">
                <a:solidFill>
                  <a:srgbClr val="180000"/>
                </a:solidFill>
                <a:effectLst/>
                <a:latin typeface="PingFang-SC"/>
              </a:rPr>
              <a:t>BI</a:t>
            </a:r>
            <a:r>
              <a:rPr lang="zh-TW" altLang="en-US" sz="1050" b="0" i="0" dirty="0">
                <a:solidFill>
                  <a:srgbClr val="180000"/>
                </a:solidFill>
                <a:effectLst/>
                <a:latin typeface="PingFang-SC"/>
              </a:rPr>
              <a:t>即</a:t>
            </a:r>
            <a:r>
              <a:rPr lang="en-US" altLang="zh-TW" sz="1050" b="0" i="0" dirty="0">
                <a:solidFill>
                  <a:srgbClr val="180000"/>
                </a:solidFill>
                <a:effectLst/>
                <a:latin typeface="PingFang-SC"/>
              </a:rPr>
              <a:t>Business Intelligence, </a:t>
            </a:r>
            <a:r>
              <a:rPr lang="zh-TW" altLang="en-US" sz="1050" b="0" i="0" dirty="0">
                <a:solidFill>
                  <a:srgbClr val="180000"/>
                </a:solidFill>
                <a:effectLst/>
                <a:latin typeface="PingFang-SC"/>
              </a:rPr>
              <a:t>譯為商業智慧。</a:t>
            </a:r>
            <a:r>
              <a:rPr lang="en-US" altLang="zh-TW" sz="1050" b="0" i="0" dirty="0">
                <a:solidFill>
                  <a:srgbClr val="180000"/>
                </a:solidFill>
                <a:effectLst/>
                <a:latin typeface="PingFang-SC"/>
              </a:rPr>
              <a:t>BI</a:t>
            </a:r>
            <a:r>
              <a:rPr lang="zh-TW" altLang="en-US" sz="1050" b="0" i="0" dirty="0">
                <a:solidFill>
                  <a:srgbClr val="180000"/>
                </a:solidFill>
                <a:effectLst/>
                <a:latin typeface="PingFang-SC"/>
              </a:rPr>
              <a:t>的概念最初由</a:t>
            </a:r>
            <a:r>
              <a:rPr lang="en-US" altLang="zh-TW" sz="1050" b="0" i="0" u="none" strike="noStrike" dirty="0">
                <a:solidFill>
                  <a:srgbClr val="0D6EFD"/>
                </a:solidFill>
                <a:effectLst/>
                <a:latin typeface="PingFang-SC"/>
                <a:hlinkClick r:id="rId3"/>
              </a:rPr>
              <a:t>Gartner</a:t>
            </a:r>
            <a:r>
              <a:rPr lang="zh-TW" altLang="en-US" sz="1050" b="0" i="0" dirty="0">
                <a:solidFill>
                  <a:srgbClr val="180000"/>
                </a:solidFill>
                <a:effectLst/>
                <a:latin typeface="PingFang-SC"/>
              </a:rPr>
              <a:t>提出，把</a:t>
            </a:r>
            <a:r>
              <a:rPr lang="en-US" altLang="zh-TW" sz="1050" b="0" i="0" dirty="0">
                <a:solidFill>
                  <a:srgbClr val="180000"/>
                </a:solidFill>
                <a:effectLst/>
                <a:latin typeface="PingFang-SC"/>
              </a:rPr>
              <a:t>BI</a:t>
            </a:r>
            <a:r>
              <a:rPr lang="zh-TW" altLang="en-US" sz="1050" b="0" i="0" dirty="0">
                <a:solidFill>
                  <a:srgbClr val="180000"/>
                </a:solidFill>
                <a:effectLst/>
                <a:latin typeface="PingFang-SC"/>
              </a:rPr>
              <a:t>定義為一個概括性術語，包含應用、基礎設施、工具，以及能透過訪問和分析資訊來改進決策、最佳化效能的最佳實踐。</a:t>
            </a:r>
          </a:p>
          <a:p>
            <a:pPr algn="l"/>
            <a:r>
              <a:rPr lang="en-US" altLang="zh-TW" sz="1050" b="1" i="0" dirty="0">
                <a:solidFill>
                  <a:srgbClr val="333333"/>
                </a:solidFill>
                <a:effectLst/>
                <a:latin typeface="PingFang-SC"/>
              </a:rPr>
              <a:t>BI</a:t>
            </a:r>
            <a:r>
              <a:rPr lang="zh-TW" altLang="en-US" sz="1050" b="1" i="0" dirty="0">
                <a:solidFill>
                  <a:srgbClr val="333333"/>
                </a:solidFill>
                <a:effectLst/>
                <a:latin typeface="PingFang-SC"/>
              </a:rPr>
              <a:t>商業智慧應用</a:t>
            </a:r>
          </a:p>
          <a:p>
            <a:pPr algn="l"/>
            <a:r>
              <a:rPr lang="zh-TW" altLang="en-US" sz="1050" b="0" i="0" dirty="0">
                <a:solidFill>
                  <a:srgbClr val="180000"/>
                </a:solidFill>
                <a:effectLst/>
                <a:latin typeface="PingFang-SC"/>
              </a:rPr>
              <a:t>由此看來，</a:t>
            </a:r>
            <a:r>
              <a:rPr lang="en-US" altLang="zh-TW" sz="1050" b="0" i="0" dirty="0">
                <a:solidFill>
                  <a:srgbClr val="180000"/>
                </a:solidFill>
                <a:effectLst/>
                <a:latin typeface="PingFang-SC"/>
              </a:rPr>
              <a:t>BI</a:t>
            </a:r>
            <a:r>
              <a:rPr lang="zh-TW" altLang="en-US" sz="1050" b="0" i="0" dirty="0">
                <a:solidFill>
                  <a:srgbClr val="180000"/>
                </a:solidFill>
                <a:effectLst/>
                <a:latin typeface="PingFang-SC"/>
              </a:rPr>
              <a:t>商業智慧是一些現代技術的綜合應用。它為企業提供迅速分析資料的技術和方法，包括</a:t>
            </a:r>
            <a:r>
              <a:rPr lang="zh-TW" altLang="en-US" sz="1050" b="1" i="0" dirty="0">
                <a:solidFill>
                  <a:srgbClr val="FCB900"/>
                </a:solidFill>
                <a:effectLst/>
                <a:latin typeface="PingFang-SC"/>
              </a:rPr>
              <a:t>收集、管理和分析資料</a:t>
            </a:r>
            <a:r>
              <a:rPr lang="zh-TW" altLang="en-US" sz="1050" b="0" i="0" dirty="0">
                <a:solidFill>
                  <a:srgbClr val="180000"/>
                </a:solidFill>
                <a:effectLst/>
                <a:latin typeface="PingFang-SC"/>
              </a:rPr>
              <a:t>，將資料轉化為</a:t>
            </a:r>
            <a:r>
              <a:rPr lang="zh-TW" altLang="en-US" sz="1050" b="1" i="0" dirty="0">
                <a:solidFill>
                  <a:srgbClr val="FCB900"/>
                </a:solidFill>
                <a:effectLst/>
                <a:latin typeface="PingFang-SC"/>
              </a:rPr>
              <a:t>有價值的資訊</a:t>
            </a:r>
            <a:r>
              <a:rPr lang="zh-TW" altLang="en-US" sz="1050" b="0" i="0" dirty="0">
                <a:solidFill>
                  <a:srgbClr val="180000"/>
                </a:solidFill>
                <a:effectLst/>
                <a:latin typeface="PingFang-SC"/>
              </a:rPr>
              <a:t>，並分發到企業各處，讓企業的決策有數可依，減少決策的盲目性，是企業的管理和經營更理性。</a:t>
            </a:r>
          </a:p>
          <a:p>
            <a:pPr marL="0" lvl="0" indent="0" algn="l" rtl="0">
              <a:lnSpc>
                <a:spcPct val="100000"/>
              </a:lnSpc>
              <a:spcBef>
                <a:spcPts val="0"/>
              </a:spcBef>
              <a:spcAft>
                <a:spcPts val="0"/>
              </a:spcAft>
              <a:buSzPts val="1400"/>
              <a:buNone/>
            </a:pPr>
            <a:endParaRPr lang="en-US" sz="1200" b="0" i="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zh-TW" altLang="en-US" sz="1200" b="0" i="0" dirty="0">
                <a:solidFill>
                  <a:schemeClr val="dk1"/>
                </a:solidFill>
                <a:latin typeface="Calibri"/>
                <a:ea typeface="Calibri"/>
                <a:cs typeface="Calibri"/>
                <a:sym typeface="Calibri"/>
              </a:rPr>
              <a:t>何謂</a:t>
            </a:r>
            <a:r>
              <a:rPr lang="en-US" altLang="zh-TW" sz="1200" b="0" i="0" dirty="0">
                <a:solidFill>
                  <a:schemeClr val="dk1"/>
                </a:solidFill>
                <a:latin typeface="Calibri"/>
                <a:ea typeface="Calibri"/>
                <a:cs typeface="Calibri"/>
                <a:sym typeface="Calibri"/>
              </a:rPr>
              <a:t>BI</a:t>
            </a:r>
            <a:r>
              <a:rPr lang="zh-TW" altLang="en-US" sz="1200" b="0" i="0" dirty="0">
                <a:solidFill>
                  <a:schemeClr val="dk1"/>
                </a:solidFill>
                <a:latin typeface="Calibri"/>
                <a:ea typeface="Calibri"/>
                <a:cs typeface="Calibri"/>
                <a:sym typeface="Calibri"/>
              </a:rPr>
              <a:t> </a:t>
            </a:r>
            <a:r>
              <a:rPr lang="en-US" altLang="zh-TW" sz="1200" b="0" i="0" dirty="0">
                <a:solidFill>
                  <a:schemeClr val="dk1"/>
                </a:solidFill>
                <a:latin typeface="Calibri"/>
                <a:ea typeface="Calibri"/>
                <a:cs typeface="Calibri"/>
                <a:sym typeface="Calibri"/>
              </a:rPr>
              <a:t>=&gt; </a:t>
            </a:r>
            <a:r>
              <a:rPr lang="zh-TW" altLang="en-US" sz="1200" b="0" i="0" dirty="0">
                <a:solidFill>
                  <a:schemeClr val="dk1"/>
                </a:solidFill>
                <a:latin typeface="Calibri"/>
                <a:ea typeface="Calibri"/>
                <a:cs typeface="Calibri"/>
                <a:sym typeface="Calibri"/>
              </a:rPr>
              <a:t>把資料轉換成有價值的資訊</a:t>
            </a:r>
            <a:endParaRPr sz="1200" b="0" i="0" dirty="0">
              <a:solidFill>
                <a:schemeClr val="dk1"/>
              </a:solidFill>
              <a:latin typeface="Calibri"/>
              <a:ea typeface="Calibri"/>
              <a:cs typeface="Calibri"/>
              <a:sym typeface="Calibri"/>
            </a:endParaRPr>
          </a:p>
        </p:txBody>
      </p:sp>
      <p:sp>
        <p:nvSpPr>
          <p:cNvPr id="195" name="Google Shape;19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127</a:t>
            </a:fld>
            <a:endParaRPr/>
          </a:p>
        </p:txBody>
      </p:sp>
    </p:spTree>
    <p:extLst>
      <p:ext uri="{BB962C8B-B14F-4D97-AF65-F5344CB8AC3E}">
        <p14:creationId xmlns:p14="http://schemas.microsoft.com/office/powerpoint/2010/main" val="157319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https://hackernoon.com/a-quick-introduction-to-python-numpy-for-beginners</a:t>
            </a:r>
          </a:p>
          <a:p>
            <a:endParaRPr lang="en-US" altLang="zh-TW" dirty="0"/>
          </a:p>
          <a:p>
            <a:r>
              <a:rPr lang="en-US" altLang="zh-TW" dirty="0"/>
              <a:t>https://hantt.pages.labranet.jamk.fi/ttc2050-material/material/06-numpy/</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D42439B-4762-4B17-A0A7-73C435629237}" type="slidenum">
              <a:rPr lang="zh-TW" altLang="en-US" smtClean="0"/>
              <a:t>18</a:t>
            </a:fld>
            <a:endParaRPr lang="zh-TW" altLang="en-US"/>
          </a:p>
        </p:txBody>
      </p:sp>
    </p:spTree>
    <p:extLst>
      <p:ext uri="{BB962C8B-B14F-4D97-AF65-F5344CB8AC3E}">
        <p14:creationId xmlns:p14="http://schemas.microsoft.com/office/powerpoint/2010/main" val="54510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altLang="zh-TW" sz="1050" b="1" i="0" dirty="0">
                <a:solidFill>
                  <a:srgbClr val="333333"/>
                </a:solidFill>
                <a:effectLst/>
                <a:latin typeface="PingFang-SC"/>
              </a:rPr>
              <a:t>BI</a:t>
            </a:r>
            <a:r>
              <a:rPr lang="zh-TW" altLang="en-US" sz="1050" b="1" i="0" dirty="0">
                <a:solidFill>
                  <a:srgbClr val="333333"/>
                </a:solidFill>
                <a:effectLst/>
                <a:latin typeface="PingFang-SC"/>
              </a:rPr>
              <a:t>商業智慧定義</a:t>
            </a:r>
          </a:p>
          <a:p>
            <a:pPr algn="l"/>
            <a:r>
              <a:rPr lang="en-US" altLang="zh-TW" sz="1050" b="0" i="0" dirty="0">
                <a:solidFill>
                  <a:srgbClr val="180000"/>
                </a:solidFill>
                <a:effectLst/>
                <a:latin typeface="PingFang-SC"/>
              </a:rPr>
              <a:t>BI</a:t>
            </a:r>
            <a:r>
              <a:rPr lang="zh-TW" altLang="en-US" sz="1050" b="0" i="0" dirty="0">
                <a:solidFill>
                  <a:srgbClr val="180000"/>
                </a:solidFill>
                <a:effectLst/>
                <a:latin typeface="PingFang-SC"/>
              </a:rPr>
              <a:t>即</a:t>
            </a:r>
            <a:r>
              <a:rPr lang="en-US" altLang="zh-TW" sz="1050" b="0" i="0" dirty="0">
                <a:solidFill>
                  <a:srgbClr val="180000"/>
                </a:solidFill>
                <a:effectLst/>
                <a:latin typeface="PingFang-SC"/>
              </a:rPr>
              <a:t>Business Intelligence, </a:t>
            </a:r>
            <a:r>
              <a:rPr lang="zh-TW" altLang="en-US" sz="1050" b="0" i="0" dirty="0">
                <a:solidFill>
                  <a:srgbClr val="180000"/>
                </a:solidFill>
                <a:effectLst/>
                <a:latin typeface="PingFang-SC"/>
              </a:rPr>
              <a:t>譯為商業智慧。</a:t>
            </a:r>
            <a:r>
              <a:rPr lang="en-US" altLang="zh-TW" sz="1050" b="0" i="0" dirty="0">
                <a:solidFill>
                  <a:srgbClr val="180000"/>
                </a:solidFill>
                <a:effectLst/>
                <a:latin typeface="PingFang-SC"/>
              </a:rPr>
              <a:t>BI</a:t>
            </a:r>
            <a:r>
              <a:rPr lang="zh-TW" altLang="en-US" sz="1050" b="0" i="0" dirty="0">
                <a:solidFill>
                  <a:srgbClr val="180000"/>
                </a:solidFill>
                <a:effectLst/>
                <a:latin typeface="PingFang-SC"/>
              </a:rPr>
              <a:t>的概念最初由</a:t>
            </a:r>
            <a:r>
              <a:rPr lang="en-US" altLang="zh-TW" sz="1050" b="0" i="0" u="none" strike="noStrike" dirty="0">
                <a:solidFill>
                  <a:srgbClr val="0D6EFD"/>
                </a:solidFill>
                <a:effectLst/>
                <a:latin typeface="PingFang-SC"/>
                <a:hlinkClick r:id="rId3"/>
              </a:rPr>
              <a:t>Gartner</a:t>
            </a:r>
            <a:r>
              <a:rPr lang="zh-TW" altLang="en-US" sz="1050" b="0" i="0" dirty="0">
                <a:solidFill>
                  <a:srgbClr val="180000"/>
                </a:solidFill>
                <a:effectLst/>
                <a:latin typeface="PingFang-SC"/>
              </a:rPr>
              <a:t>提出，把</a:t>
            </a:r>
            <a:r>
              <a:rPr lang="en-US" altLang="zh-TW" sz="1050" b="0" i="0" dirty="0">
                <a:solidFill>
                  <a:srgbClr val="180000"/>
                </a:solidFill>
                <a:effectLst/>
                <a:latin typeface="PingFang-SC"/>
              </a:rPr>
              <a:t>BI</a:t>
            </a:r>
            <a:r>
              <a:rPr lang="zh-TW" altLang="en-US" sz="1050" b="0" i="0" dirty="0">
                <a:solidFill>
                  <a:srgbClr val="180000"/>
                </a:solidFill>
                <a:effectLst/>
                <a:latin typeface="PingFang-SC"/>
              </a:rPr>
              <a:t>定義為一個概括性術語，包含應用、基礎設施、工具，以及能透過訪問和分析資訊來改進決策、最佳化效能的最佳實踐。</a:t>
            </a:r>
          </a:p>
          <a:p>
            <a:pPr algn="l"/>
            <a:r>
              <a:rPr lang="en-US" altLang="zh-TW" sz="1050" b="1" i="0" dirty="0">
                <a:solidFill>
                  <a:srgbClr val="333333"/>
                </a:solidFill>
                <a:effectLst/>
                <a:latin typeface="PingFang-SC"/>
              </a:rPr>
              <a:t>BI</a:t>
            </a:r>
            <a:r>
              <a:rPr lang="zh-TW" altLang="en-US" sz="1050" b="1" i="0" dirty="0">
                <a:solidFill>
                  <a:srgbClr val="333333"/>
                </a:solidFill>
                <a:effectLst/>
                <a:latin typeface="PingFang-SC"/>
              </a:rPr>
              <a:t>商業智慧應用</a:t>
            </a:r>
          </a:p>
          <a:p>
            <a:pPr algn="l"/>
            <a:r>
              <a:rPr lang="zh-TW" altLang="en-US" sz="1050" b="0" i="0" dirty="0">
                <a:solidFill>
                  <a:srgbClr val="180000"/>
                </a:solidFill>
                <a:effectLst/>
                <a:latin typeface="PingFang-SC"/>
              </a:rPr>
              <a:t>由此看來，</a:t>
            </a:r>
            <a:r>
              <a:rPr lang="en-US" altLang="zh-TW" sz="1050" b="0" i="0" dirty="0">
                <a:solidFill>
                  <a:srgbClr val="180000"/>
                </a:solidFill>
                <a:effectLst/>
                <a:latin typeface="PingFang-SC"/>
              </a:rPr>
              <a:t>BI</a:t>
            </a:r>
            <a:r>
              <a:rPr lang="zh-TW" altLang="en-US" sz="1050" b="0" i="0" dirty="0">
                <a:solidFill>
                  <a:srgbClr val="180000"/>
                </a:solidFill>
                <a:effectLst/>
                <a:latin typeface="PingFang-SC"/>
              </a:rPr>
              <a:t>商業智慧是一些現代技術的綜合應用。它為企業提供迅速分析資料的技術和方法，包括</a:t>
            </a:r>
            <a:r>
              <a:rPr lang="zh-TW" altLang="en-US" sz="1050" b="1" i="0" dirty="0">
                <a:solidFill>
                  <a:srgbClr val="FCB900"/>
                </a:solidFill>
                <a:effectLst/>
                <a:latin typeface="PingFang-SC"/>
              </a:rPr>
              <a:t>收集、管理和分析資料</a:t>
            </a:r>
            <a:r>
              <a:rPr lang="zh-TW" altLang="en-US" sz="1050" b="0" i="0" dirty="0">
                <a:solidFill>
                  <a:srgbClr val="180000"/>
                </a:solidFill>
                <a:effectLst/>
                <a:latin typeface="PingFang-SC"/>
              </a:rPr>
              <a:t>，將資料轉化為</a:t>
            </a:r>
            <a:r>
              <a:rPr lang="zh-TW" altLang="en-US" sz="1050" b="1" i="0" dirty="0">
                <a:solidFill>
                  <a:srgbClr val="FCB900"/>
                </a:solidFill>
                <a:effectLst/>
                <a:latin typeface="PingFang-SC"/>
              </a:rPr>
              <a:t>有價值的資訊</a:t>
            </a:r>
            <a:r>
              <a:rPr lang="zh-TW" altLang="en-US" sz="1050" b="0" i="0" dirty="0">
                <a:solidFill>
                  <a:srgbClr val="180000"/>
                </a:solidFill>
                <a:effectLst/>
                <a:latin typeface="PingFang-SC"/>
              </a:rPr>
              <a:t>，並分發到企業各處，讓企業的決策有數可依，減少決策的盲目性，是企業的管理和經營更理性。</a:t>
            </a:r>
          </a:p>
          <a:p>
            <a:pPr marL="0" lvl="0" indent="0" algn="l" rtl="0">
              <a:lnSpc>
                <a:spcPct val="100000"/>
              </a:lnSpc>
              <a:spcBef>
                <a:spcPts val="0"/>
              </a:spcBef>
              <a:spcAft>
                <a:spcPts val="0"/>
              </a:spcAft>
              <a:buSzPts val="1400"/>
              <a:buNone/>
            </a:pPr>
            <a:endParaRPr lang="en-US" sz="1200" b="0" i="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zh-TW" altLang="en-US" sz="1200" b="0" i="0" dirty="0">
                <a:solidFill>
                  <a:schemeClr val="dk1"/>
                </a:solidFill>
                <a:latin typeface="Calibri"/>
                <a:ea typeface="Calibri"/>
                <a:cs typeface="Calibri"/>
                <a:sym typeface="Calibri"/>
              </a:rPr>
              <a:t>何謂</a:t>
            </a:r>
            <a:r>
              <a:rPr lang="en-US" altLang="zh-TW" sz="1200" b="0" i="0" dirty="0">
                <a:solidFill>
                  <a:schemeClr val="dk1"/>
                </a:solidFill>
                <a:latin typeface="Calibri"/>
                <a:ea typeface="Calibri"/>
                <a:cs typeface="Calibri"/>
                <a:sym typeface="Calibri"/>
              </a:rPr>
              <a:t>BI</a:t>
            </a:r>
            <a:r>
              <a:rPr lang="zh-TW" altLang="en-US" sz="1200" b="0" i="0" dirty="0">
                <a:solidFill>
                  <a:schemeClr val="dk1"/>
                </a:solidFill>
                <a:latin typeface="Calibri"/>
                <a:ea typeface="Calibri"/>
                <a:cs typeface="Calibri"/>
                <a:sym typeface="Calibri"/>
              </a:rPr>
              <a:t> </a:t>
            </a:r>
            <a:r>
              <a:rPr lang="en-US" altLang="zh-TW" sz="1200" b="0" i="0" dirty="0">
                <a:solidFill>
                  <a:schemeClr val="dk1"/>
                </a:solidFill>
                <a:latin typeface="Calibri"/>
                <a:ea typeface="Calibri"/>
                <a:cs typeface="Calibri"/>
                <a:sym typeface="Calibri"/>
              </a:rPr>
              <a:t>=&gt; </a:t>
            </a:r>
            <a:r>
              <a:rPr lang="zh-TW" altLang="en-US" sz="1200" b="0" i="0" dirty="0">
                <a:solidFill>
                  <a:schemeClr val="dk1"/>
                </a:solidFill>
                <a:latin typeface="Calibri"/>
                <a:ea typeface="Calibri"/>
                <a:cs typeface="Calibri"/>
                <a:sym typeface="Calibri"/>
              </a:rPr>
              <a:t>把資料轉換成有價值的資訊</a:t>
            </a:r>
            <a:endParaRPr sz="1200" b="0" i="0" dirty="0">
              <a:solidFill>
                <a:schemeClr val="dk1"/>
              </a:solidFill>
              <a:latin typeface="Calibri"/>
              <a:ea typeface="Calibri"/>
              <a:cs typeface="Calibri"/>
              <a:sym typeface="Calibri"/>
            </a:endParaRPr>
          </a:p>
        </p:txBody>
      </p:sp>
      <p:sp>
        <p:nvSpPr>
          <p:cNvPr id="195" name="Google Shape;19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128</a:t>
            </a:fld>
            <a:endParaRPr/>
          </a:p>
        </p:txBody>
      </p:sp>
    </p:spTree>
    <p:extLst>
      <p:ext uri="{BB962C8B-B14F-4D97-AF65-F5344CB8AC3E}">
        <p14:creationId xmlns:p14="http://schemas.microsoft.com/office/powerpoint/2010/main" val="253151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Open Sans" panose="020B0606030504020204" pitchFamily="34" charset="0"/>
              </a:rPr>
              <a:t>NumPy is the fundamental package for scientific computing in Python. It is a Python library that provides a multidimensional array object, various derived objects (such as masked arrays and matrices), and an assortment of routines for fast operations on arrays, including mathematical, logical, shape manipulation, sorting, selecting, I/O, discrete Fourier transforms, basic linear algebra, basic statistical operations, random simulation and much more.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D42439B-4762-4B17-A0A7-73C435629237}" type="slidenum">
              <a:rPr lang="zh-TW" altLang="en-US" smtClean="0"/>
              <a:t>52</a:t>
            </a:fld>
            <a:endParaRPr lang="zh-TW" altLang="en-US"/>
          </a:p>
        </p:txBody>
      </p:sp>
    </p:spTree>
    <p:extLst>
      <p:ext uri="{BB962C8B-B14F-4D97-AF65-F5344CB8AC3E}">
        <p14:creationId xmlns:p14="http://schemas.microsoft.com/office/powerpoint/2010/main" val="402633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https://hackernoon.com/a-quick-introduction-to-python-numpy-for-beginners</a:t>
            </a:r>
          </a:p>
          <a:p>
            <a:endParaRPr lang="en-US" altLang="zh-TW" dirty="0"/>
          </a:p>
          <a:p>
            <a:r>
              <a:rPr lang="en-US" altLang="zh-TW" dirty="0"/>
              <a:t>https://hantt.pages.labranet.jamk.fi/ttc2050-material/material/06-numpy/</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D42439B-4762-4B17-A0A7-73C435629237}" type="slidenum">
              <a:rPr lang="zh-TW" altLang="en-US" smtClean="0"/>
              <a:t>53</a:t>
            </a:fld>
            <a:endParaRPr lang="zh-TW" altLang="en-US"/>
          </a:p>
        </p:txBody>
      </p:sp>
    </p:spTree>
    <p:extLst>
      <p:ext uri="{BB962C8B-B14F-4D97-AF65-F5344CB8AC3E}">
        <p14:creationId xmlns:p14="http://schemas.microsoft.com/office/powerpoint/2010/main" val="54510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https://pbpython.com/index6.html</a:t>
            </a:r>
            <a:endParaRPr lang="zh-TW" altLang="en-US" dirty="0"/>
          </a:p>
        </p:txBody>
      </p:sp>
      <p:sp>
        <p:nvSpPr>
          <p:cNvPr id="4" name="投影片編號版面配置區 3"/>
          <p:cNvSpPr>
            <a:spLocks noGrp="1"/>
          </p:cNvSpPr>
          <p:nvPr>
            <p:ph type="sldNum" sz="quarter" idx="5"/>
          </p:nvPr>
        </p:nvSpPr>
        <p:spPr/>
        <p:txBody>
          <a:bodyPr/>
          <a:lstStyle/>
          <a:p>
            <a:fld id="{91DFB0B4-ECB6-4332-8BCE-09947DC63268}" type="slidenum">
              <a:rPr lang="zh-TW" altLang="en-US" smtClean="0"/>
              <a:t>76</a:t>
            </a:fld>
            <a:endParaRPr lang="zh-TW" altLang="en-US"/>
          </a:p>
        </p:txBody>
      </p:sp>
    </p:spTree>
    <p:extLst>
      <p:ext uri="{BB962C8B-B14F-4D97-AF65-F5344CB8AC3E}">
        <p14:creationId xmlns:p14="http://schemas.microsoft.com/office/powerpoint/2010/main" val="155318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https://pbpython.com/index6.html</a:t>
            </a:r>
            <a:endParaRPr lang="zh-TW" altLang="en-US" dirty="0"/>
          </a:p>
        </p:txBody>
      </p:sp>
      <p:sp>
        <p:nvSpPr>
          <p:cNvPr id="4" name="投影片編號版面配置區 3"/>
          <p:cNvSpPr>
            <a:spLocks noGrp="1"/>
          </p:cNvSpPr>
          <p:nvPr>
            <p:ph type="sldNum" sz="quarter" idx="5"/>
          </p:nvPr>
        </p:nvSpPr>
        <p:spPr/>
        <p:txBody>
          <a:bodyPr/>
          <a:lstStyle/>
          <a:p>
            <a:fld id="{91DFB0B4-ECB6-4332-8BCE-09947DC63268}" type="slidenum">
              <a:rPr lang="zh-TW" altLang="en-US" smtClean="0"/>
              <a:t>77</a:t>
            </a:fld>
            <a:endParaRPr lang="zh-TW" altLang="en-US"/>
          </a:p>
        </p:txBody>
      </p:sp>
    </p:spTree>
    <p:extLst>
      <p:ext uri="{BB962C8B-B14F-4D97-AF65-F5344CB8AC3E}">
        <p14:creationId xmlns:p14="http://schemas.microsoft.com/office/powerpoint/2010/main" val="267046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https://pbpython.com/index6.html</a:t>
            </a:r>
            <a:endParaRPr lang="zh-TW" altLang="en-US" dirty="0"/>
          </a:p>
        </p:txBody>
      </p:sp>
      <p:sp>
        <p:nvSpPr>
          <p:cNvPr id="4" name="投影片編號版面配置區 3"/>
          <p:cNvSpPr>
            <a:spLocks noGrp="1"/>
          </p:cNvSpPr>
          <p:nvPr>
            <p:ph type="sldNum" sz="quarter" idx="5"/>
          </p:nvPr>
        </p:nvSpPr>
        <p:spPr/>
        <p:txBody>
          <a:bodyPr/>
          <a:lstStyle/>
          <a:p>
            <a:fld id="{91DFB0B4-ECB6-4332-8BCE-09947DC63268}" type="slidenum">
              <a:rPr lang="zh-TW" altLang="en-US" smtClean="0"/>
              <a:t>78</a:t>
            </a:fld>
            <a:endParaRPr lang="zh-TW" altLang="en-US"/>
          </a:p>
        </p:txBody>
      </p:sp>
    </p:spTree>
    <p:extLst>
      <p:ext uri="{BB962C8B-B14F-4D97-AF65-F5344CB8AC3E}">
        <p14:creationId xmlns:p14="http://schemas.microsoft.com/office/powerpoint/2010/main" val="314102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https://pbpython.com/index6.html</a:t>
            </a:r>
            <a:endParaRPr lang="zh-TW" altLang="en-US" dirty="0"/>
          </a:p>
        </p:txBody>
      </p:sp>
      <p:sp>
        <p:nvSpPr>
          <p:cNvPr id="4" name="投影片編號版面配置區 3"/>
          <p:cNvSpPr>
            <a:spLocks noGrp="1"/>
          </p:cNvSpPr>
          <p:nvPr>
            <p:ph type="sldNum" sz="quarter" idx="5"/>
          </p:nvPr>
        </p:nvSpPr>
        <p:spPr/>
        <p:txBody>
          <a:bodyPr/>
          <a:lstStyle/>
          <a:p>
            <a:fld id="{91DFB0B4-ECB6-4332-8BCE-09947DC63268}" type="slidenum">
              <a:rPr lang="zh-TW" altLang="en-US" smtClean="0"/>
              <a:t>79</a:t>
            </a:fld>
            <a:endParaRPr lang="zh-TW" altLang="en-US"/>
          </a:p>
        </p:txBody>
      </p:sp>
    </p:spTree>
    <p:extLst>
      <p:ext uri="{BB962C8B-B14F-4D97-AF65-F5344CB8AC3E}">
        <p14:creationId xmlns:p14="http://schemas.microsoft.com/office/powerpoint/2010/main" val="298186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https://pbpython.com/index6.html</a:t>
            </a:r>
            <a:endParaRPr lang="zh-TW" altLang="en-US" dirty="0"/>
          </a:p>
        </p:txBody>
      </p:sp>
      <p:sp>
        <p:nvSpPr>
          <p:cNvPr id="4" name="投影片編號版面配置區 3"/>
          <p:cNvSpPr>
            <a:spLocks noGrp="1"/>
          </p:cNvSpPr>
          <p:nvPr>
            <p:ph type="sldNum" sz="quarter" idx="5"/>
          </p:nvPr>
        </p:nvSpPr>
        <p:spPr/>
        <p:txBody>
          <a:bodyPr/>
          <a:lstStyle/>
          <a:p>
            <a:fld id="{91DFB0B4-ECB6-4332-8BCE-09947DC63268}" type="slidenum">
              <a:rPr lang="zh-TW" altLang="en-US" smtClean="0"/>
              <a:t>80</a:t>
            </a:fld>
            <a:endParaRPr lang="zh-TW" altLang="en-US"/>
          </a:p>
        </p:txBody>
      </p:sp>
    </p:spTree>
    <p:extLst>
      <p:ext uri="{BB962C8B-B14F-4D97-AF65-F5344CB8AC3E}">
        <p14:creationId xmlns:p14="http://schemas.microsoft.com/office/powerpoint/2010/main" val="3386303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2080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865153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082269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3" name="內容版面配置區 2"/>
          <p:cNvSpPr>
            <a:spLocks noGrp="1"/>
          </p:cNvSpPr>
          <p:nvPr>
            <p:ph idx="1"/>
          </p:nvPr>
        </p:nvSpPr>
        <p:spPr>
          <a:xfrm>
            <a:off x="838419" y="1392488"/>
            <a:ext cx="1051516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924704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A0E3C5-76F1-41C4-8E58-5CBF8741D24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05DA7DA-4706-4007-BD67-71BF83CDC6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705BB0D-9395-4723-8E67-A7435ECD7BBE}"/>
              </a:ext>
            </a:extLst>
          </p:cNvPr>
          <p:cNvSpPr>
            <a:spLocks noGrp="1"/>
          </p:cNvSpPr>
          <p:nvPr>
            <p:ph type="dt" sz="half" idx="10"/>
          </p:nvPr>
        </p:nvSpPr>
        <p:spPr/>
        <p:txBody>
          <a:bodyPr/>
          <a:lstStyle/>
          <a:p>
            <a:fld id="{44775CB0-9109-4A1A-8642-423814CEF993}"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5814813E-5986-446F-9D1C-4021754E7C6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C5DCC25-72EA-498B-B340-C07AB76F85E0}"/>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586441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A88EE5-DFA0-4C15-A9D1-363EAB7564E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6956171-1805-4155-8778-0687A4A5F94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19C825E-1B5D-4C60-8749-264FC43D365C}"/>
              </a:ext>
            </a:extLst>
          </p:cNvPr>
          <p:cNvSpPr>
            <a:spLocks noGrp="1"/>
          </p:cNvSpPr>
          <p:nvPr>
            <p:ph type="dt" sz="half" idx="10"/>
          </p:nvPr>
        </p:nvSpPr>
        <p:spPr/>
        <p:txBody>
          <a:bodyPr/>
          <a:lstStyle/>
          <a:p>
            <a:fld id="{3E9543BC-7F0A-4C31-BA21-DBF30118051A}"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B366C78F-6F8F-4C03-9F3D-33890B9D51E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1E17F6A-238D-42D6-8004-925253D75748}"/>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4175240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1450DF-1C1A-4D88-BF63-59580C7ACFB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CF82398-17ED-4AE6-B3DC-DEC178B80B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038FD82-2494-4204-A543-DEC7535B6EDE}"/>
              </a:ext>
            </a:extLst>
          </p:cNvPr>
          <p:cNvSpPr>
            <a:spLocks noGrp="1"/>
          </p:cNvSpPr>
          <p:nvPr>
            <p:ph type="dt" sz="half" idx="10"/>
          </p:nvPr>
        </p:nvSpPr>
        <p:spPr/>
        <p:txBody>
          <a:bodyPr/>
          <a:lstStyle/>
          <a:p>
            <a:fld id="{EE32FCE1-3DB8-4A14-ACE5-F0DAC260E02A}"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9801581E-E234-4AF8-91A9-5BC98EC762A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768FA0-20D2-4FCB-A7D3-C402D620CFF5}"/>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2867232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CE2679-E314-4C65-B142-371F30B22AC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2251078-2934-41FB-BBA5-D757EFE0A08A}"/>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B01AD54-2868-4507-A7D3-2DA9FA14ECA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D0A60CC2-11A9-433E-B724-858640257B4B}"/>
              </a:ext>
            </a:extLst>
          </p:cNvPr>
          <p:cNvSpPr>
            <a:spLocks noGrp="1"/>
          </p:cNvSpPr>
          <p:nvPr>
            <p:ph type="dt" sz="half" idx="10"/>
          </p:nvPr>
        </p:nvSpPr>
        <p:spPr/>
        <p:txBody>
          <a:bodyPr/>
          <a:lstStyle/>
          <a:p>
            <a:fld id="{C25A7BF8-CDCE-4C38-B3CA-D0D6208AAE4E}" type="datetime1">
              <a:rPr lang="zh-TW" altLang="en-US" smtClean="0"/>
              <a:t>2023/10/23</a:t>
            </a:fld>
            <a:endParaRPr lang="zh-TW" altLang="en-US"/>
          </a:p>
        </p:txBody>
      </p:sp>
      <p:sp>
        <p:nvSpPr>
          <p:cNvPr id="6" name="頁尾版面配置區 5">
            <a:extLst>
              <a:ext uri="{FF2B5EF4-FFF2-40B4-BE49-F238E27FC236}">
                <a16:creationId xmlns:a16="http://schemas.microsoft.com/office/drawing/2014/main" id="{AB3A24E5-4D43-4EFD-8B82-C4F0B246C54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72F3940-7D3D-4B71-BDB4-9BE20AF4BE73}"/>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3260931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FC23B-22A6-4C91-A75B-BCD8A72B1B6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FB3E88-4370-4BAC-9F08-94849531B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E8F683-07DF-4682-B5BC-2DD638885805}"/>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F28CE26-B9D8-43EB-B425-7EE872B80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47B401C-E0CE-4559-936D-F234F255A7CB}"/>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97F8ACC-7F7D-4870-BA99-3C14879AC408}"/>
              </a:ext>
            </a:extLst>
          </p:cNvPr>
          <p:cNvSpPr>
            <a:spLocks noGrp="1"/>
          </p:cNvSpPr>
          <p:nvPr>
            <p:ph type="dt" sz="half" idx="10"/>
          </p:nvPr>
        </p:nvSpPr>
        <p:spPr/>
        <p:txBody>
          <a:bodyPr/>
          <a:lstStyle/>
          <a:p>
            <a:fld id="{BF99C024-A8E3-4308-9019-B4E62DA0BE05}" type="datetime1">
              <a:rPr lang="zh-TW" altLang="en-US" smtClean="0"/>
              <a:t>2023/10/23</a:t>
            </a:fld>
            <a:endParaRPr lang="zh-TW" altLang="en-US"/>
          </a:p>
        </p:txBody>
      </p:sp>
      <p:sp>
        <p:nvSpPr>
          <p:cNvPr id="8" name="頁尾版面配置區 7">
            <a:extLst>
              <a:ext uri="{FF2B5EF4-FFF2-40B4-BE49-F238E27FC236}">
                <a16:creationId xmlns:a16="http://schemas.microsoft.com/office/drawing/2014/main" id="{9E47060F-CC4D-4CD2-B125-2CD3D2B653A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E1322B2-AD9E-4800-B348-C215EF271419}"/>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119142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9CD472-04E2-43E4-BB49-E139484A00F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CB9C269-CCF7-418C-A94B-537B626C8D65}"/>
              </a:ext>
            </a:extLst>
          </p:cNvPr>
          <p:cNvSpPr>
            <a:spLocks noGrp="1"/>
          </p:cNvSpPr>
          <p:nvPr>
            <p:ph type="dt" sz="half" idx="10"/>
          </p:nvPr>
        </p:nvSpPr>
        <p:spPr/>
        <p:txBody>
          <a:bodyPr/>
          <a:lstStyle/>
          <a:p>
            <a:fld id="{6F2F867E-C4AB-4B92-9A99-838836C634A4}" type="datetime1">
              <a:rPr lang="zh-TW" altLang="en-US" smtClean="0"/>
              <a:t>2023/10/23</a:t>
            </a:fld>
            <a:endParaRPr lang="zh-TW" altLang="en-US"/>
          </a:p>
        </p:txBody>
      </p:sp>
      <p:sp>
        <p:nvSpPr>
          <p:cNvPr id="4" name="頁尾版面配置區 3">
            <a:extLst>
              <a:ext uri="{FF2B5EF4-FFF2-40B4-BE49-F238E27FC236}">
                <a16:creationId xmlns:a16="http://schemas.microsoft.com/office/drawing/2014/main" id="{63DE80D2-F312-4125-A8E5-469750ED7E7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3B76FFE-8045-4AC5-859B-9DC73DA197E7}"/>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4101701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8BFB84-0C69-463F-BBCF-986EDD07E9DC}"/>
              </a:ext>
            </a:extLst>
          </p:cNvPr>
          <p:cNvSpPr>
            <a:spLocks noGrp="1"/>
          </p:cNvSpPr>
          <p:nvPr>
            <p:ph type="dt" sz="half" idx="10"/>
          </p:nvPr>
        </p:nvSpPr>
        <p:spPr/>
        <p:txBody>
          <a:bodyPr/>
          <a:lstStyle/>
          <a:p>
            <a:fld id="{C50855CB-72F0-4FA4-AF8B-DF32F172467B}" type="datetime1">
              <a:rPr lang="zh-TW" altLang="en-US" smtClean="0"/>
              <a:t>2023/10/23</a:t>
            </a:fld>
            <a:endParaRPr lang="zh-TW" altLang="en-US"/>
          </a:p>
        </p:txBody>
      </p:sp>
      <p:sp>
        <p:nvSpPr>
          <p:cNvPr id="3" name="頁尾版面配置區 2">
            <a:extLst>
              <a:ext uri="{FF2B5EF4-FFF2-40B4-BE49-F238E27FC236}">
                <a16:creationId xmlns:a16="http://schemas.microsoft.com/office/drawing/2014/main" id="{71B3CCF7-E204-4245-941A-77C365F97AA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3DEEFDB-8CEB-4803-A6F9-BC78E1856712}"/>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520549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602983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30AD81-A7AD-43C8-94B8-E8EAECDB679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B171791-0287-432F-8828-A050F664D1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9B0C24A-BA46-4CD8-B88A-B107F87831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76579C4-2DE5-4CFA-9D5B-87E741E72873}"/>
              </a:ext>
            </a:extLst>
          </p:cNvPr>
          <p:cNvSpPr>
            <a:spLocks noGrp="1"/>
          </p:cNvSpPr>
          <p:nvPr>
            <p:ph type="dt" sz="half" idx="10"/>
          </p:nvPr>
        </p:nvSpPr>
        <p:spPr/>
        <p:txBody>
          <a:bodyPr/>
          <a:lstStyle/>
          <a:p>
            <a:fld id="{7DED4CDC-458A-457E-9B72-408A577C3CF0}" type="datetime1">
              <a:rPr lang="zh-TW" altLang="en-US" smtClean="0"/>
              <a:t>2023/10/23</a:t>
            </a:fld>
            <a:endParaRPr lang="zh-TW" altLang="en-US"/>
          </a:p>
        </p:txBody>
      </p:sp>
      <p:sp>
        <p:nvSpPr>
          <p:cNvPr id="6" name="頁尾版面配置區 5">
            <a:extLst>
              <a:ext uri="{FF2B5EF4-FFF2-40B4-BE49-F238E27FC236}">
                <a16:creationId xmlns:a16="http://schemas.microsoft.com/office/drawing/2014/main" id="{7B0651E1-C9C5-4415-B30F-3DFCBEF7957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9C71258-5BD1-43F5-830C-A86102B73232}"/>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2458000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0C6EC1-F663-47DE-81D8-05D20619FFE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BA7E75C-2181-4929-9CC6-F529068896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C3C2C21-1B71-4A6E-BA7E-7473C94A2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2EC013-6DDA-426A-A342-C7225C763A1A}"/>
              </a:ext>
            </a:extLst>
          </p:cNvPr>
          <p:cNvSpPr>
            <a:spLocks noGrp="1"/>
          </p:cNvSpPr>
          <p:nvPr>
            <p:ph type="dt" sz="half" idx="10"/>
          </p:nvPr>
        </p:nvSpPr>
        <p:spPr/>
        <p:txBody>
          <a:bodyPr/>
          <a:lstStyle/>
          <a:p>
            <a:fld id="{99105C06-FE55-4156-BC94-B6C2CB60551E}" type="datetime1">
              <a:rPr lang="zh-TW" altLang="en-US" smtClean="0"/>
              <a:t>2023/10/23</a:t>
            </a:fld>
            <a:endParaRPr lang="zh-TW" altLang="en-US"/>
          </a:p>
        </p:txBody>
      </p:sp>
      <p:sp>
        <p:nvSpPr>
          <p:cNvPr id="6" name="頁尾版面配置區 5">
            <a:extLst>
              <a:ext uri="{FF2B5EF4-FFF2-40B4-BE49-F238E27FC236}">
                <a16:creationId xmlns:a16="http://schemas.microsoft.com/office/drawing/2014/main" id="{6FFD9D50-3293-4E6A-9BFA-A949E4F3FCB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688F34D-562F-427C-84D3-63CC88CD904A}"/>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3859738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5A8A74-AD47-4E78-B9A9-6B255286DBB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5745CF6-A4D5-4870-A3AB-BCDE79D1AA3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2F4ABBA-6DF1-454C-8757-FEB4657D50FA}"/>
              </a:ext>
            </a:extLst>
          </p:cNvPr>
          <p:cNvSpPr>
            <a:spLocks noGrp="1"/>
          </p:cNvSpPr>
          <p:nvPr>
            <p:ph type="dt" sz="half" idx="10"/>
          </p:nvPr>
        </p:nvSpPr>
        <p:spPr/>
        <p:txBody>
          <a:bodyPr/>
          <a:lstStyle/>
          <a:p>
            <a:fld id="{4A1EAAC8-79C3-4191-9F7F-5A599AA708E8}"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7A4FB9A8-21AA-48CA-9717-4B94905DDD1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4C037BE-B777-4AF6-804C-E944F77A4367}"/>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13641789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BFE00D-4B37-4F3D-A9BB-9A1C9AE4F51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6FC97D2-A6D8-4F42-9BBD-EFDBC841E08F}"/>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97F371A-F1DE-4B56-BF2D-E42D9E1D697D}"/>
              </a:ext>
            </a:extLst>
          </p:cNvPr>
          <p:cNvSpPr>
            <a:spLocks noGrp="1"/>
          </p:cNvSpPr>
          <p:nvPr>
            <p:ph type="dt" sz="half" idx="10"/>
          </p:nvPr>
        </p:nvSpPr>
        <p:spPr/>
        <p:txBody>
          <a:bodyPr/>
          <a:lstStyle/>
          <a:p>
            <a:fld id="{586A31C8-DA31-40EB-9ADD-84ADEC730715}"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E7FDDBB7-5523-4B2E-953C-70CF188C90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F8A7915-9220-441D-A52C-4D230B5CCF1C}"/>
              </a:ext>
            </a:extLst>
          </p:cNvPr>
          <p:cNvSpPr>
            <a:spLocks noGrp="1"/>
          </p:cNvSpPr>
          <p:nvPr>
            <p:ph type="sldNum" sz="quarter" idx="12"/>
          </p:nvPr>
        </p:nvSpPr>
        <p:spPr/>
        <p:txBody>
          <a:body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388358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917881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2023/10/23</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20531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2023/10/23</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36461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2023/10/23</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31423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2023/10/23</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41822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2023/10/23</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387558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2023/10/23</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218626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534855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047FFC9-CFD6-435D-BE4B-B1A4791A4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F174E08-CD59-4DE1-8CEB-8A30C9BEE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602DA46-FB98-48DE-9D9A-1A2E17ED80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1A33F1-B587-4445-9C63-ED46D1C3AAC4}" type="datetime1">
              <a:rPr lang="zh-TW" altLang="en-US" smtClean="0"/>
              <a:t>2023/10/23</a:t>
            </a:fld>
            <a:endParaRPr lang="zh-TW" altLang="en-US"/>
          </a:p>
        </p:txBody>
      </p:sp>
      <p:sp>
        <p:nvSpPr>
          <p:cNvPr id="5" name="頁尾版面配置區 4">
            <a:extLst>
              <a:ext uri="{FF2B5EF4-FFF2-40B4-BE49-F238E27FC236}">
                <a16:creationId xmlns:a16="http://schemas.microsoft.com/office/drawing/2014/main" id="{DF78D0B2-E256-4971-B768-B55829621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DD8E59-D410-42D6-8BE4-4A146FB1E8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2982C-E2C4-46F2-B545-DCC3375F7FE2}" type="slidenum">
              <a:rPr lang="zh-TW" altLang="en-US" smtClean="0"/>
              <a:t>‹#›</a:t>
            </a:fld>
            <a:endParaRPr lang="zh-TW" altLang="en-US"/>
          </a:p>
        </p:txBody>
      </p:sp>
    </p:spTree>
    <p:extLst>
      <p:ext uri="{BB962C8B-B14F-4D97-AF65-F5344CB8AC3E}">
        <p14:creationId xmlns:p14="http://schemas.microsoft.com/office/powerpoint/2010/main" val="14880367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37.emf"/><Relationship Id="rId4" Type="http://schemas.openxmlformats.org/officeDocument/2006/relationships/package" Target="../embeddings/Microsoft_Excel_Worksheet.xlsx"/></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app.powerbi.com/view?r=eyJrIjoiZWI3YTM4MTktOWQ1Ni00YzMwLWJmN2EtODgyNDI2NDVjMjBkIiwidCI6IjU3NGMzZTU2LTQ5MjQtNDAwNC1hZDFhLWQ4NDI3ZTdkYjI0MSIsImMiOjZ9"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appsource.microsoft.com/en-us/marketplace/apps?product=power-bi-visuals&amp;page=1&amp;filters=free&amp;category=comparison" TargetMode="External"/><Relationship Id="rId5" Type="http://schemas.openxmlformats.org/officeDocument/2006/relationships/image" Target="../media/image148.png"/><Relationship Id="rId4" Type="http://schemas.openxmlformats.org/officeDocument/2006/relationships/image" Target="../media/image147.png"/></Relationships>
</file>

<file path=ppt/slides/_rels/slide1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13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2.xml"/><Relationship Id="rId4" Type="http://schemas.openxmlformats.org/officeDocument/2006/relationships/image" Target="../media/image16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devs.tw/post/439"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numpy.org/doc/stable/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60.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63.jpe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4.jpe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gif"/></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hantt.pages.labranet.jamk.fi/ttc2050-material/material/06-numpy/"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hackernoon.com/a-quick-introduction-to-python-numpy-for-beginner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devs.tw/post/439"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numpy.org/doc/stable/index.html"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60.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63.jpe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4.jpeg"/><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gif"/></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hantt.pages.labranet.jamk.fi/ttc2050-material/material/06-numpy/"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hackernoon.com/a-quick-introduction-to-python-numpy-for-beginner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7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hyperlink" Target="https://pandas.pydata.org/docs/reference/index.html"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8.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community.fabric.microsoft.com/t5/Data-Stories-Gallery/Visualizing-Merge-Join-Types-in-Power-BI/m-p/219906" TargetMode="External"/><Relationship Id="rId5" Type="http://schemas.openxmlformats.org/officeDocument/2006/relationships/image" Target="../media/image106.png"/><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07.jp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9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958551"/>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dirty="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pic>
        <p:nvPicPr>
          <p:cNvPr id="38" name="圖片 37" descr="一張含有 鮮豔, 光線, 鍵盤, 藝術 的圖片&#10;&#10;自動產生的描述">
            <a:extLst>
              <a:ext uri="{FF2B5EF4-FFF2-40B4-BE49-F238E27FC236}">
                <a16:creationId xmlns:a16="http://schemas.microsoft.com/office/drawing/2014/main" id="{C7887089-834E-4A6A-86EF-3ECE66ABDE1E}"/>
              </a:ext>
            </a:extLst>
          </p:cNvPr>
          <p:cNvPicPr>
            <a:picLocks noChangeAspect="1"/>
          </p:cNvPicPr>
          <p:nvPr/>
        </p:nvPicPr>
        <p:blipFill rotWithShape="1">
          <a:blip r:embed="rId3">
            <a:extLst>
              <a:ext uri="{28A0092B-C50C-407E-A947-70E740481C1C}">
                <a14:useLocalDpi xmlns:a14="http://schemas.microsoft.com/office/drawing/2010/main" val="0"/>
              </a:ext>
            </a:extLst>
          </a:blip>
          <a:srcRect l="29748"/>
          <a:stretch/>
        </p:blipFill>
        <p:spPr>
          <a:xfrm>
            <a:off x="0" y="0"/>
            <a:ext cx="8432800" cy="6858000"/>
          </a:xfrm>
          <a:prstGeom prst="rect">
            <a:avLst/>
          </a:prstGeom>
        </p:spPr>
      </p:pic>
      <p:sp>
        <p:nvSpPr>
          <p:cNvPr id="27" name="矩形 26">
            <a:extLst>
              <a:ext uri="{FF2B5EF4-FFF2-40B4-BE49-F238E27FC236}">
                <a16:creationId xmlns:a16="http://schemas.microsoft.com/office/drawing/2014/main" id="{77059B22-10A4-44F5-88D0-9E509F9F1C91}"/>
              </a:ext>
            </a:extLst>
          </p:cNvPr>
          <p:cNvSpPr/>
          <p:nvPr/>
        </p:nvSpPr>
        <p:spPr>
          <a:xfrm>
            <a:off x="0" y="0"/>
            <a:ext cx="8432800" cy="6858000"/>
          </a:xfrm>
          <a:prstGeom prst="rect">
            <a:avLst/>
          </a:prstGeom>
          <a:solidFill>
            <a:schemeClr val="bg1">
              <a:lumMod val="50000"/>
              <a:alpha val="2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421666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Python Data Analysis</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28707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entaur" panose="02030504050205020304" pitchFamily="18" charset="0"/>
                <a:ea typeface="新細明體" panose="02020500000000000000" pitchFamily="18" charset="-120"/>
                <a:cs typeface="+mn-cs"/>
              </a:rPr>
              <a:t>Numpy</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Foundation </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BDFCFE46-9512-4764-877C-CE1BE7025D9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2023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4199989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命名規則</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Naming rule </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97EEFA26-54A4-4048-A688-0573386AB80D}"/>
              </a:ext>
            </a:extLst>
          </p:cNvPr>
          <p:cNvPicPr>
            <a:picLocks noChangeAspect="1"/>
          </p:cNvPicPr>
          <p:nvPr/>
        </p:nvPicPr>
        <p:blipFill rotWithShape="1">
          <a:blip r:embed="rId3"/>
          <a:srcRect l="54497" b="54009"/>
          <a:stretch/>
        </p:blipFill>
        <p:spPr>
          <a:xfrm>
            <a:off x="10283965" y="1883603"/>
            <a:ext cx="1786758" cy="1593013"/>
          </a:xfrm>
          <a:prstGeom prst="rect">
            <a:avLst/>
          </a:prstGeom>
        </p:spPr>
      </p:pic>
      <p:sp>
        <p:nvSpPr>
          <p:cNvPr id="7" name="語音泡泡: 橢圓形 6">
            <a:extLst>
              <a:ext uri="{FF2B5EF4-FFF2-40B4-BE49-F238E27FC236}">
                <a16:creationId xmlns:a16="http://schemas.microsoft.com/office/drawing/2014/main" id="{734F4CF6-A009-4006-869A-881C87C71A7F}"/>
              </a:ext>
            </a:extLst>
          </p:cNvPr>
          <p:cNvSpPr/>
          <p:nvPr/>
        </p:nvSpPr>
        <p:spPr>
          <a:xfrm flipH="1">
            <a:off x="8544765" y="992555"/>
            <a:ext cx="2257234" cy="1201531"/>
          </a:xfrm>
          <a:prstGeom prst="wedgeEllipseCallout">
            <a:avLst>
              <a:gd name="adj1" fmla="val -31617"/>
              <a:gd name="adj2" fmla="val 82993"/>
            </a:avLst>
          </a:prstGeom>
          <a:solidFill>
            <a:srgbClr val="262626"/>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latin typeface="標楷體" panose="03000509000000000000" pitchFamily="65" charset="-120"/>
                <a:ea typeface="標楷體" panose="03000509000000000000" pitchFamily="65" charset="-120"/>
              </a:rPr>
              <a:t>寫</a:t>
            </a:r>
            <a:r>
              <a:rPr lang="en-US" altLang="zh-TW" sz="1600" dirty="0">
                <a:latin typeface="標楷體" panose="03000509000000000000" pitchFamily="65" charset="-120"/>
                <a:ea typeface="標楷體" panose="03000509000000000000" pitchFamily="65" charset="-120"/>
              </a:rPr>
              <a:t>code</a:t>
            </a:r>
            <a:r>
              <a:rPr lang="zh-TW" altLang="en-US" sz="1600" dirty="0">
                <a:latin typeface="標楷體" panose="03000509000000000000" pitchFamily="65" charset="-120"/>
                <a:ea typeface="標楷體" panose="03000509000000000000" pitchFamily="65" charset="-120"/>
              </a:rPr>
              <a:t>要有同理心</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知道嗎</a:t>
            </a:r>
            <a:r>
              <a:rPr lang="en-US" altLang="zh-TW" sz="1600" dirty="0">
                <a:latin typeface="標楷體" panose="03000509000000000000" pitchFamily="65" charset="-120"/>
                <a:ea typeface="標楷體" panose="03000509000000000000" pitchFamily="65" charset="-120"/>
              </a:rPr>
              <a:t>?</a:t>
            </a:r>
          </a:p>
          <a:p>
            <a:pPr algn="ctr"/>
            <a:r>
              <a:rPr lang="zh-TW" altLang="en-US" sz="1600" dirty="0">
                <a:latin typeface="標楷體" panose="03000509000000000000" pitchFamily="65" charset="-120"/>
                <a:ea typeface="標楷體" panose="03000509000000000000" pitchFamily="65" charset="-120"/>
              </a:rPr>
              <a:t>除非你是邊緣人 </a:t>
            </a:r>
          </a:p>
        </p:txBody>
      </p:sp>
      <p:sp>
        <p:nvSpPr>
          <p:cNvPr id="17" name="文字方塊 16">
            <a:extLst>
              <a:ext uri="{FF2B5EF4-FFF2-40B4-BE49-F238E27FC236}">
                <a16:creationId xmlns:a16="http://schemas.microsoft.com/office/drawing/2014/main" id="{CC8E82E3-9C67-40C1-8027-CD28DE64EF35}"/>
              </a:ext>
            </a:extLst>
          </p:cNvPr>
          <p:cNvSpPr txBox="1"/>
          <p:nvPr/>
        </p:nvSpPr>
        <p:spPr>
          <a:xfrm>
            <a:off x="342024" y="1750292"/>
            <a:ext cx="4617623" cy="1815882"/>
          </a:xfrm>
          <a:prstGeom prst="rect">
            <a:avLst/>
          </a:prstGeom>
          <a:noFill/>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i="0" dirty="0">
                <a:solidFill>
                  <a:srgbClr val="242424"/>
                </a:solidFill>
                <a:effectLst/>
                <a:latin typeface="微軟正黑體" panose="020B0604030504040204" pitchFamily="34" charset="-120"/>
                <a:ea typeface="微軟正黑體" panose="020B0604030504040204" pitchFamily="34" charset="-120"/>
              </a:rPr>
              <a:t>對於電腦來說，變數名稱的好壞並不重要。真正重要的好壞，是變數命名習慣將影響整個程式的可讀性及可維護性。</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i="0" dirty="0">
                <a:solidFill>
                  <a:srgbClr val="242424"/>
                </a:solidFill>
                <a:effectLst/>
                <a:latin typeface="微軟正黑體" panose="020B0604030504040204" pitchFamily="34" charset="-120"/>
                <a:ea typeface="微軟正黑體" panose="020B0604030504040204" pitchFamily="34" charset="-120"/>
              </a:rPr>
              <a:t>命名好壞判斷方向：</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marL="742950" lvl="1" indent="-285750">
              <a:buFont typeface="Wingdings" panose="05000000000000000000" pitchFamily="2" charset="2"/>
              <a:buChar char="ü"/>
              <a:defRPr/>
            </a:pPr>
            <a:r>
              <a:rPr lang="zh-TW" altLang="en-US" sz="1600" b="1" i="0" dirty="0">
                <a:solidFill>
                  <a:srgbClr val="242424"/>
                </a:solidFill>
                <a:effectLst/>
                <a:latin typeface="微軟正黑體" panose="020B0604030504040204" pitchFamily="34" charset="-120"/>
                <a:ea typeface="微軟正黑體" panose="020B0604030504040204" pitchFamily="34" charset="-120"/>
              </a:rPr>
              <a:t>可讀性</a:t>
            </a:r>
            <a:r>
              <a:rPr lang="en-US" altLang="zh-TW" sz="1600" b="1" dirty="0">
                <a:solidFill>
                  <a:srgbClr val="242424"/>
                </a:solidFill>
                <a:latin typeface="微軟正黑體" panose="020B0604030504040204" pitchFamily="34" charset="-120"/>
                <a:ea typeface="微軟正黑體" panose="020B0604030504040204" pitchFamily="34" charset="-120"/>
              </a:rPr>
              <a:t>:</a:t>
            </a:r>
            <a:r>
              <a:rPr lang="zh-TW" altLang="en-US" sz="1600" b="1" dirty="0">
                <a:solidFill>
                  <a:srgbClr val="242424"/>
                </a:solidFill>
                <a:latin typeface="微軟正黑體" panose="020B0604030504040204" pitchFamily="34" charset="-120"/>
                <a:ea typeface="微軟正黑體" panose="020B0604030504040204" pitchFamily="34" charset="-120"/>
              </a:rPr>
              <a:t> 有意義的單詞，易於理解</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marL="742950" lvl="1" indent="-285750">
              <a:buFont typeface="Wingdings" panose="05000000000000000000" pitchFamily="2" charset="2"/>
              <a:buChar char="ü"/>
              <a:defRPr/>
            </a:pPr>
            <a:r>
              <a:rPr lang="zh-TW" altLang="en-US" sz="1600" b="1" dirty="0">
                <a:solidFill>
                  <a:srgbClr val="242424"/>
                </a:solidFill>
                <a:latin typeface="微軟正黑體" panose="020B0604030504040204" pitchFamily="34" charset="-120"/>
                <a:ea typeface="微軟正黑體" panose="020B0604030504040204" pitchFamily="34" charset="-120"/>
              </a:rPr>
              <a:t>一致性</a:t>
            </a:r>
            <a:r>
              <a:rPr lang="en-US" altLang="zh-TW" sz="1600" b="1" dirty="0">
                <a:solidFill>
                  <a:srgbClr val="242424"/>
                </a:solidFill>
                <a:latin typeface="微軟正黑體" panose="020B0604030504040204" pitchFamily="34" charset="-120"/>
                <a:ea typeface="微軟正黑體" panose="020B0604030504040204" pitchFamily="34" charset="-120"/>
              </a:rPr>
              <a:t>:</a:t>
            </a:r>
            <a:r>
              <a:rPr lang="zh-TW" altLang="en-US" sz="1600" b="1" dirty="0">
                <a:solidFill>
                  <a:srgbClr val="242424"/>
                </a:solidFill>
                <a:latin typeface="微軟正黑體" panose="020B0604030504040204" pitchFamily="34" charset="-120"/>
                <a:ea typeface="微軟正黑體" panose="020B0604030504040204" pitchFamily="34" charset="-120"/>
              </a:rPr>
              <a:t> 相同的規則命名，邏輯一致性</a:t>
            </a:r>
            <a:endParaRPr lang="en-US" altLang="zh-TW" sz="1600" b="1" dirty="0">
              <a:solidFill>
                <a:srgbClr val="242424"/>
              </a:solidFill>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b="1" dirty="0">
              <a:solidFill>
                <a:prstClr val="black"/>
              </a:solidFill>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32D65FC0-1285-47DE-AAF7-A7013B6E5153}"/>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1" name="矩形 20">
            <a:extLst>
              <a:ext uri="{FF2B5EF4-FFF2-40B4-BE49-F238E27FC236}">
                <a16:creationId xmlns:a16="http://schemas.microsoft.com/office/drawing/2014/main" id="{E029AAA1-39D8-4F34-9421-AA27372D5D55}"/>
              </a:ext>
            </a:extLst>
          </p:cNvPr>
          <p:cNvSpPr/>
          <p:nvPr/>
        </p:nvSpPr>
        <p:spPr>
          <a:xfrm>
            <a:off x="436456" y="3432350"/>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可讀性</a:t>
            </a:r>
          </a:p>
        </p:txBody>
      </p:sp>
      <p:pic>
        <p:nvPicPr>
          <p:cNvPr id="9" name="圖片 8">
            <a:extLst>
              <a:ext uri="{FF2B5EF4-FFF2-40B4-BE49-F238E27FC236}">
                <a16:creationId xmlns:a16="http://schemas.microsoft.com/office/drawing/2014/main" id="{9E87856B-E77A-42A8-8335-C9A797962985}"/>
              </a:ext>
            </a:extLst>
          </p:cNvPr>
          <p:cNvPicPr>
            <a:picLocks noChangeAspect="1"/>
          </p:cNvPicPr>
          <p:nvPr/>
        </p:nvPicPr>
        <p:blipFill>
          <a:blip r:embed="rId4"/>
          <a:stretch>
            <a:fillRect/>
          </a:stretch>
        </p:blipFill>
        <p:spPr>
          <a:xfrm>
            <a:off x="1305512" y="3904072"/>
            <a:ext cx="3748567" cy="2590302"/>
          </a:xfrm>
          <a:prstGeom prst="rect">
            <a:avLst/>
          </a:prstGeom>
          <a:ln>
            <a:noFill/>
          </a:ln>
          <a:effectLst>
            <a:softEdge rad="112500"/>
          </a:effectLst>
        </p:spPr>
      </p:pic>
      <p:sp>
        <p:nvSpPr>
          <p:cNvPr id="28" name="矩形 27">
            <a:extLst>
              <a:ext uri="{FF2B5EF4-FFF2-40B4-BE49-F238E27FC236}">
                <a16:creationId xmlns:a16="http://schemas.microsoft.com/office/drawing/2014/main" id="{758AADF4-42CA-463E-BFE8-01FF63FF1DFF}"/>
              </a:ext>
            </a:extLst>
          </p:cNvPr>
          <p:cNvSpPr/>
          <p:nvPr/>
        </p:nvSpPr>
        <p:spPr>
          <a:xfrm>
            <a:off x="5662607" y="3429000"/>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一致性</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矩形 30">
            <a:extLst>
              <a:ext uri="{FF2B5EF4-FFF2-40B4-BE49-F238E27FC236}">
                <a16:creationId xmlns:a16="http://schemas.microsoft.com/office/drawing/2014/main" id="{8EBC3206-8CC4-4030-90E5-7C25BBAFED37}"/>
              </a:ext>
            </a:extLst>
          </p:cNvPr>
          <p:cNvSpPr/>
          <p:nvPr/>
        </p:nvSpPr>
        <p:spPr>
          <a:xfrm>
            <a:off x="1786319" y="3435425"/>
            <a:ext cx="3267760" cy="337898"/>
          </a:xfrm>
          <a:prstGeom prst="rect">
            <a:avLst/>
          </a:prstGeom>
          <a:solidFill>
            <a:srgbClr val="8497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i="1" dirty="0">
                <a:solidFill>
                  <a:srgbClr val="242424"/>
                </a:solidFill>
                <a:latin typeface="微軟正黑體" panose="020B0604030504040204" pitchFamily="34" charset="-120"/>
                <a:ea typeface="微軟正黑體" panose="020B0604030504040204" pitchFamily="34" charset="-120"/>
              </a:rPr>
              <a:t>變數名稱盡可能寫具體，減少縮寫</a:t>
            </a:r>
          </a:p>
        </p:txBody>
      </p:sp>
      <p:sp>
        <p:nvSpPr>
          <p:cNvPr id="32" name="矩形 31">
            <a:extLst>
              <a:ext uri="{FF2B5EF4-FFF2-40B4-BE49-F238E27FC236}">
                <a16:creationId xmlns:a16="http://schemas.microsoft.com/office/drawing/2014/main" id="{B88548F3-958F-41F8-B17A-477B0BDA47A2}"/>
              </a:ext>
            </a:extLst>
          </p:cNvPr>
          <p:cNvSpPr/>
          <p:nvPr/>
        </p:nvSpPr>
        <p:spPr>
          <a:xfrm>
            <a:off x="7016204" y="3429000"/>
            <a:ext cx="4739340" cy="337898"/>
          </a:xfrm>
          <a:prstGeom prst="rect">
            <a:avLst/>
          </a:prstGeom>
          <a:solidFill>
            <a:srgbClr val="8497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srgbClr val="242424"/>
                </a:solidFill>
                <a:latin typeface="微軟正黑體" panose="020B0604030504040204" pitchFamily="34" charset="-120"/>
                <a:ea typeface="微軟正黑體" panose="020B0604030504040204" pitchFamily="34" charset="-120"/>
              </a:rPr>
              <a:t>一般使用英文或數字，特殊符號</a:t>
            </a:r>
            <a:r>
              <a:rPr lang="en-US" altLang="zh-TW" sz="1600" b="1" dirty="0">
                <a:solidFill>
                  <a:srgbClr val="242424"/>
                </a:solidFill>
                <a:latin typeface="微軟正黑體" panose="020B0604030504040204" pitchFamily="34" charset="-120"/>
                <a:ea typeface="微軟正黑體" panose="020B0604030504040204" pitchFamily="34" charset="-120"/>
              </a:rPr>
              <a:t>$_</a:t>
            </a:r>
            <a:r>
              <a:rPr lang="zh-TW" altLang="en-US" sz="1600" b="1" dirty="0">
                <a:solidFill>
                  <a:srgbClr val="242424"/>
                </a:solidFill>
                <a:latin typeface="微軟正黑體" panose="020B0604030504040204" pitchFamily="34" charset="-120"/>
                <a:ea typeface="微軟正黑體" panose="020B0604030504040204" pitchFamily="34" charset="-120"/>
              </a:rPr>
              <a:t>，不可數字開頭</a:t>
            </a:r>
            <a:endParaRPr lang="zh-TW" altLang="en-US" sz="1600" b="1" i="1" dirty="0">
              <a:solidFill>
                <a:srgbClr val="242424"/>
              </a:solidFill>
              <a:latin typeface="微軟正黑體" panose="020B0604030504040204" pitchFamily="34" charset="-120"/>
              <a:ea typeface="微軟正黑體" panose="020B0604030504040204" pitchFamily="34" charset="-120"/>
            </a:endParaRPr>
          </a:p>
        </p:txBody>
      </p:sp>
      <p:grpSp>
        <p:nvGrpSpPr>
          <p:cNvPr id="33" name="群組 32">
            <a:extLst>
              <a:ext uri="{FF2B5EF4-FFF2-40B4-BE49-F238E27FC236}">
                <a16:creationId xmlns:a16="http://schemas.microsoft.com/office/drawing/2014/main" id="{C8B145BF-3B9B-42D8-9AE8-3786D60FE9FC}"/>
              </a:ext>
            </a:extLst>
          </p:cNvPr>
          <p:cNvGrpSpPr/>
          <p:nvPr/>
        </p:nvGrpSpPr>
        <p:grpSpPr>
          <a:xfrm rot="1924530">
            <a:off x="3972684" y="5401986"/>
            <a:ext cx="1367965" cy="450902"/>
            <a:chOff x="10552956" y="433406"/>
            <a:chExt cx="1367965" cy="450902"/>
          </a:xfrm>
        </p:grpSpPr>
        <p:sp>
          <p:nvSpPr>
            <p:cNvPr id="34" name="文字方塊 33">
              <a:extLst>
                <a:ext uri="{FF2B5EF4-FFF2-40B4-BE49-F238E27FC236}">
                  <a16:creationId xmlns:a16="http://schemas.microsoft.com/office/drawing/2014/main" id="{7F0B6759-0BA0-42F1-B8CF-58D23EDE1CE4}"/>
                </a:ext>
              </a:extLst>
            </p:cNvPr>
            <p:cNvSpPr txBox="1"/>
            <p:nvPr/>
          </p:nvSpPr>
          <p:spPr>
            <a:xfrm>
              <a:off x="10552956" y="547611"/>
              <a:ext cx="1367965"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altLang="zh-TW" b="1" i="0" u="none" strike="noStrike" kern="0" cap="none" spc="0" normalizeH="0" baseline="0" noProof="0" dirty="0">
                  <a:ln>
                    <a:noFill/>
                  </a:ln>
                  <a:solidFill>
                    <a:schemeClr val="accent6"/>
                  </a:solidFill>
                  <a:effectLst/>
                  <a:uLnTx/>
                  <a:uFillTx/>
                  <a:latin typeface="Calibri" panose="020F0502020204030204" pitchFamily="34" charset="0"/>
                  <a:ea typeface="微軟正黑體"/>
                  <a:cs typeface="Calibri" panose="020F0502020204030204" pitchFamily="34" charset="0"/>
                </a:rPr>
                <a:t>Pass</a:t>
              </a:r>
              <a:endParaRPr kumimoji="0" lang="zh-TW" altLang="en-US" b="1" i="0" u="none" strike="noStrike" kern="0" cap="none" spc="0" normalizeH="0" baseline="0" noProof="0" dirty="0">
                <a:ln>
                  <a:noFill/>
                </a:ln>
                <a:solidFill>
                  <a:schemeClr val="accent6"/>
                </a:solidFill>
                <a:effectLst/>
                <a:uLnTx/>
                <a:uFillTx/>
                <a:latin typeface="Calibri" panose="020F0502020204030204" pitchFamily="34" charset="0"/>
                <a:ea typeface="微軟正黑體"/>
                <a:cs typeface="Calibri" panose="020F0502020204030204" pitchFamily="34" charset="0"/>
              </a:endParaRPr>
            </a:p>
          </p:txBody>
        </p:sp>
        <p:cxnSp>
          <p:nvCxnSpPr>
            <p:cNvPr id="35" name="直線接點 34">
              <a:extLst>
                <a:ext uri="{FF2B5EF4-FFF2-40B4-BE49-F238E27FC236}">
                  <a16:creationId xmlns:a16="http://schemas.microsoft.com/office/drawing/2014/main" id="{A2B834C8-875A-46B1-A1CE-C69F0A07EB2B}"/>
                </a:ext>
              </a:extLst>
            </p:cNvPr>
            <p:cNvCxnSpPr/>
            <p:nvPr/>
          </p:nvCxnSpPr>
          <p:spPr>
            <a:xfrm>
              <a:off x="10704138" y="433406"/>
              <a:ext cx="1091622" cy="3720"/>
            </a:xfrm>
            <a:prstGeom prst="line">
              <a:avLst/>
            </a:prstGeom>
            <a:noFill/>
            <a:ln w="28575" cap="flat" cmpd="sng" algn="ctr">
              <a:solidFill>
                <a:schemeClr val="accent6"/>
              </a:solidFill>
              <a:prstDash val="solid"/>
              <a:miter lim="800000"/>
            </a:ln>
            <a:effectLst/>
          </p:spPr>
        </p:cxnSp>
        <p:cxnSp>
          <p:nvCxnSpPr>
            <p:cNvPr id="36" name="直線接點 35">
              <a:extLst>
                <a:ext uri="{FF2B5EF4-FFF2-40B4-BE49-F238E27FC236}">
                  <a16:creationId xmlns:a16="http://schemas.microsoft.com/office/drawing/2014/main" id="{9F891238-8531-4621-A1B3-B6EF9CD06339}"/>
                </a:ext>
              </a:extLst>
            </p:cNvPr>
            <p:cNvCxnSpPr/>
            <p:nvPr/>
          </p:nvCxnSpPr>
          <p:spPr>
            <a:xfrm>
              <a:off x="10691127" y="880588"/>
              <a:ext cx="1091622" cy="3720"/>
            </a:xfrm>
            <a:prstGeom prst="line">
              <a:avLst/>
            </a:prstGeom>
            <a:noFill/>
            <a:ln w="28575" cap="flat" cmpd="sng" algn="ctr">
              <a:solidFill>
                <a:schemeClr val="accent6"/>
              </a:solidFill>
              <a:prstDash val="solid"/>
              <a:miter lim="800000"/>
            </a:ln>
            <a:effectLst/>
          </p:spPr>
        </p:cxnSp>
      </p:grpSp>
      <p:pic>
        <p:nvPicPr>
          <p:cNvPr id="40" name="圖片 39">
            <a:extLst>
              <a:ext uri="{FF2B5EF4-FFF2-40B4-BE49-F238E27FC236}">
                <a16:creationId xmlns:a16="http://schemas.microsoft.com/office/drawing/2014/main" id="{A7275D91-C4DE-4156-BE01-644FC581460E}"/>
              </a:ext>
            </a:extLst>
          </p:cNvPr>
          <p:cNvPicPr>
            <a:picLocks noChangeAspect="1"/>
          </p:cNvPicPr>
          <p:nvPr/>
        </p:nvPicPr>
        <p:blipFill>
          <a:blip r:embed="rId5"/>
          <a:stretch>
            <a:fillRect/>
          </a:stretch>
        </p:blipFill>
        <p:spPr>
          <a:xfrm>
            <a:off x="6612908" y="3897484"/>
            <a:ext cx="4739340" cy="2603478"/>
          </a:xfrm>
          <a:prstGeom prst="rect">
            <a:avLst/>
          </a:prstGeom>
          <a:ln>
            <a:noFill/>
          </a:ln>
          <a:effectLst>
            <a:softEdge rad="112500"/>
          </a:effectLst>
        </p:spPr>
      </p:pic>
    </p:spTree>
    <p:extLst>
      <p:ext uri="{BB962C8B-B14F-4D97-AF65-F5344CB8AC3E}">
        <p14:creationId xmlns:p14="http://schemas.microsoft.com/office/powerpoint/2010/main" val="16869056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Horizontal boxplot with observations</a:t>
            </a:r>
          </a:p>
        </p:txBody>
      </p:sp>
      <p:pic>
        <p:nvPicPr>
          <p:cNvPr id="2" name="圖片 1">
            <a:extLst>
              <a:ext uri="{FF2B5EF4-FFF2-40B4-BE49-F238E27FC236}">
                <a16:creationId xmlns:a16="http://schemas.microsoft.com/office/drawing/2014/main" id="{158B5F04-FA55-46C2-A425-98954F51857C}"/>
              </a:ext>
            </a:extLst>
          </p:cNvPr>
          <p:cNvPicPr>
            <a:picLocks noChangeAspect="1"/>
          </p:cNvPicPr>
          <p:nvPr/>
        </p:nvPicPr>
        <p:blipFill>
          <a:blip r:embed="rId2"/>
          <a:stretch>
            <a:fillRect/>
          </a:stretch>
        </p:blipFill>
        <p:spPr>
          <a:xfrm>
            <a:off x="6096000" y="1804987"/>
            <a:ext cx="5553075" cy="3857625"/>
          </a:xfrm>
          <a:prstGeom prst="rect">
            <a:avLst/>
          </a:prstGeom>
        </p:spPr>
      </p:pic>
      <p:sp>
        <p:nvSpPr>
          <p:cNvPr id="6" name="文字方塊 5">
            <a:extLst>
              <a:ext uri="{FF2B5EF4-FFF2-40B4-BE49-F238E27FC236}">
                <a16:creationId xmlns:a16="http://schemas.microsoft.com/office/drawing/2014/main" id="{7A47A056-3AB9-4250-99AA-CEDE7CE4DC9D}"/>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具有觀測值的水平箱形圖（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horizontal boxplot with observations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比較多個組別的數據分佈</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通常用於比較多個組別或類別之間的數據分佈。每個水平箱形圖代表一個組別，並展示了該組別的數據分佈、中位數、四分位數和可能的異常值。觀測值的點可以用來顯示具體的數據點，有助於更深入地理解數據的分佈情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檢查統計結果的分佈</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水平箱形圖與觀測值的結合可以用於檢查統計結果的分佈情況。例如，您可以將多個模型的結果（如回歸模型或機器學習模型的預測值）可視化成水平箱形圖，並將觀測值點添加到圖表中，以檢查模型預測的準確性和分佈情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識別異常值</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：水平箱形圖可以顯示可能的異常值，觀測值的點在圖表中相對於箱形圖可以顯示出數據中的異常值。這有助於識別在數據中具有特別高或低值的觀測點，有助於更深入地瞭解數據中的異常情況。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F826DA2E-B561-47CA-9799-58314125A457}"/>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609CA825-CF49-4CA3-AD3D-8624C2E4E0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6721AE1D-E927-4F8A-B00F-E2CC969F52F4}"/>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608C9273-9085-4B9C-8BA5-DFADED26D428}"/>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C62D6878-D8AA-4316-9BBA-0A6D84E8C561}"/>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4670C8F9-E1C6-4C36-9348-C4CBF8C58AEB}"/>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4153934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Conditional means with observations</a:t>
            </a:r>
          </a:p>
        </p:txBody>
      </p:sp>
      <p:pic>
        <p:nvPicPr>
          <p:cNvPr id="2" name="圖片 1">
            <a:extLst>
              <a:ext uri="{FF2B5EF4-FFF2-40B4-BE49-F238E27FC236}">
                <a16:creationId xmlns:a16="http://schemas.microsoft.com/office/drawing/2014/main" id="{F1E40A36-C61B-4E64-AC11-0FB8834A6B9A}"/>
              </a:ext>
            </a:extLst>
          </p:cNvPr>
          <p:cNvPicPr>
            <a:picLocks noChangeAspect="1"/>
          </p:cNvPicPr>
          <p:nvPr/>
        </p:nvPicPr>
        <p:blipFill>
          <a:blip r:embed="rId2"/>
          <a:stretch>
            <a:fillRect/>
          </a:stretch>
        </p:blipFill>
        <p:spPr>
          <a:xfrm>
            <a:off x="6223000" y="1926166"/>
            <a:ext cx="5214407" cy="3578087"/>
          </a:xfrm>
          <a:prstGeom prst="rect">
            <a:avLst/>
          </a:prstGeom>
        </p:spPr>
      </p:pic>
      <p:sp>
        <p:nvSpPr>
          <p:cNvPr id="6" name="文字方塊 5">
            <a:extLst>
              <a:ext uri="{FF2B5EF4-FFF2-40B4-BE49-F238E27FC236}">
                <a16:creationId xmlns:a16="http://schemas.microsoft.com/office/drawing/2014/main" id="{067AF945-51BD-49ED-8A65-57CF4EBB8B26}"/>
              </a:ext>
            </a:extLst>
          </p:cNvPr>
          <p:cNvSpPr txBox="1"/>
          <p:nvPr/>
        </p:nvSpPr>
        <p:spPr>
          <a:xfrm>
            <a:off x="338667" y="2099173"/>
            <a:ext cx="4745568"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具有觀測值的條件均值圖（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conditional means with observations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比較條件下的數據分佈：</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通常用於比較不同條件或類別下的數據分佈。每個條件均值圖代表一個條件，並顯示該條件下的數據均值和觀測值。觀測值的點可以用來顯示具體的數據點，有助於比較不同條件下的分佈情況，並識別潛在的差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檢查條件均值的不確定性：</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條件均值圖通常伴隨著觀測值的可視化，這有助於檢查條件均值的不確定性。觀測值的分佈情況可以顯示均值的置信區間，從而幫助識別在不同條件下均值是否具有統計顯著性。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多變數條件分析：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條件均值圖也可以用於多變數條件分析，其中多個條件組合導致不同的數據分佈。這有助於深入了解多變數條件之間的相互作用，並識別可能的趨勢或模式。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1F5F0FA4-C7C9-4747-A9D1-954B56A3BF06}"/>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18451C80-A322-4281-9DB7-550CC57A5B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2E5D3BCD-9C24-4A11-892E-8682A1FADD4C}"/>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2E07041A-69D0-4CE2-B098-A761C97E8106}"/>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81158BBE-839F-47B1-9BFD-B8AE28C23B65}"/>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09F6FE64-4C26-42F6-B65D-68D8CB013F0F}"/>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16982545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Joint kernel density estimate</a:t>
            </a:r>
          </a:p>
        </p:txBody>
      </p:sp>
      <p:pic>
        <p:nvPicPr>
          <p:cNvPr id="2" name="圖片 1">
            <a:extLst>
              <a:ext uri="{FF2B5EF4-FFF2-40B4-BE49-F238E27FC236}">
                <a16:creationId xmlns:a16="http://schemas.microsoft.com/office/drawing/2014/main" id="{719D23D5-9500-4561-921A-94F060DF633F}"/>
              </a:ext>
            </a:extLst>
          </p:cNvPr>
          <p:cNvPicPr>
            <a:picLocks noChangeAspect="1"/>
          </p:cNvPicPr>
          <p:nvPr/>
        </p:nvPicPr>
        <p:blipFill>
          <a:blip r:embed="rId2"/>
          <a:stretch>
            <a:fillRect/>
          </a:stretch>
        </p:blipFill>
        <p:spPr>
          <a:xfrm>
            <a:off x="6967080" y="1503891"/>
            <a:ext cx="4384073" cy="4414308"/>
          </a:xfrm>
          <a:prstGeom prst="rect">
            <a:avLst/>
          </a:prstGeom>
        </p:spPr>
      </p:pic>
      <p:sp>
        <p:nvSpPr>
          <p:cNvPr id="6" name="文字方塊 5">
            <a:extLst>
              <a:ext uri="{FF2B5EF4-FFF2-40B4-BE49-F238E27FC236}">
                <a16:creationId xmlns:a16="http://schemas.microsoft.com/office/drawing/2014/main" id="{3339DA8B-C87B-43C7-9D4E-F08349256D2F}"/>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聯合核密度估計（</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Joint Kernel Density Estimate</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多變數數據分佈可視化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：這種圖表通常用於可視化多個變數之間的聯合分佈。它能夠呈現多維數據的聯合密度估計，從而幫助分析師理解變數之間的關聯性和結構。這特別有用，當您希望深入研究多個變數如何共同影響數據分佈時。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密度估計和熱圖可視化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：這種圖表通常以熱圖的形式呈現，其中不同密度水平的區域以不同的顏色表示。這有助於識別高密度區域和低密度區域，並可視化數據中的模式、群集或趨勢。這對於發現數據的特殊區域和結構非常有用。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數據關聯性和相互作用分析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：聯合核密度估計也可用於研究多個變數之間的關聯性和相互作用。這可以幫助分析師識別變數之間的相互依賴性，並探索它們之間的複雜關係。這對於預測建模、因果關係分析和特徵選擇等任務非常有用。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93E07D33-2759-407D-90C6-5A269D996D07}"/>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50A789AA-E55E-4E11-95F0-9CB40482D8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FFCEDF38-BA24-4850-B0B9-773D71723A3A}"/>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FF00BEA6-C758-4895-B674-31DE5D9BEB0C}"/>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8201686C-CBAE-4D3E-B1B3-DBB6E04362C3}"/>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6B04CBF5-B7F3-4B51-B715-A5D9DBF50E94}"/>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14478755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Plotting large distributions</a:t>
            </a:r>
          </a:p>
        </p:txBody>
      </p:sp>
      <p:pic>
        <p:nvPicPr>
          <p:cNvPr id="2" name="圖片 1">
            <a:extLst>
              <a:ext uri="{FF2B5EF4-FFF2-40B4-BE49-F238E27FC236}">
                <a16:creationId xmlns:a16="http://schemas.microsoft.com/office/drawing/2014/main" id="{EB33EF77-CF45-4CA9-91B4-BF64ABFEA2E1}"/>
              </a:ext>
            </a:extLst>
          </p:cNvPr>
          <p:cNvPicPr>
            <a:picLocks noChangeAspect="1"/>
          </p:cNvPicPr>
          <p:nvPr/>
        </p:nvPicPr>
        <p:blipFill>
          <a:blip r:embed="rId2"/>
          <a:stretch>
            <a:fillRect/>
          </a:stretch>
        </p:blipFill>
        <p:spPr>
          <a:xfrm>
            <a:off x="6551474" y="2197099"/>
            <a:ext cx="4342482" cy="3399365"/>
          </a:xfrm>
          <a:prstGeom prst="rect">
            <a:avLst/>
          </a:prstGeom>
        </p:spPr>
      </p:pic>
      <p:sp>
        <p:nvSpPr>
          <p:cNvPr id="6" name="文字方塊 5">
            <a:extLst>
              <a:ext uri="{FF2B5EF4-FFF2-40B4-BE49-F238E27FC236}">
                <a16:creationId xmlns:a16="http://schemas.microsoft.com/office/drawing/2014/main" id="{DBC7F07A-B7AB-4720-83D8-04D04D21C938}"/>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用於繪製大型分布的圖表是在數據分析領域中非常有用的工具，特別是當您需要處理大量數據時。以下是繪製大型分布圖表的主要使用場景：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檢查數據的整體分佈特性</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擁有大量數據時，繪製大型分布圖表可以幫助您檢查數據的整體分佈特性。這些圖表可以包括直方圖、核密度估計、箱形圖等，它們能夠呈現數據的集中度、離散度和可能的異常值，有助於對數據的全局特性有更清晰的了解。</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子集分佈比較：</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時，您可能希望比較數據的不同子集之間的分佈，以識別差異或相似之處。繪製大型分布圖表可以將多個子集的分佈視覺化，使您能夠輕鬆比較它們之間的特性，例如，不同產品的銷售分佈或不同地區的氣溫分佈。</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檢查分佈的變化趨勢</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：如果您擁有時間序列數據或多個時間點的數據快照，則繪製大型分布圖表可以幫助您檢查分佈隨時間的變化趨勢。這有助於識別季節性變化、趨勢或其他時間相關模式。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69961D6C-FD07-491D-8256-6FD9B82BED69}"/>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CE0BF90B-8BBA-4D20-9E89-C8D025EB90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F13F8C9F-8BC0-4B10-AB6C-B9ECCFA7A94B}"/>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6920AA63-DDBB-40E6-BC5E-EF443A513276}"/>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1D729FBB-BE43-4EB8-B10B-7927A9CCDDEA}"/>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41289DFC-9672-4EB1-ADA7-A6A6A6B8D706}"/>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2346360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Plotting on a large number of facets</a:t>
            </a:r>
          </a:p>
        </p:txBody>
      </p:sp>
      <p:pic>
        <p:nvPicPr>
          <p:cNvPr id="2" name="圖片 1">
            <a:extLst>
              <a:ext uri="{FF2B5EF4-FFF2-40B4-BE49-F238E27FC236}">
                <a16:creationId xmlns:a16="http://schemas.microsoft.com/office/drawing/2014/main" id="{C6FE15F9-6DCF-48CB-9F9E-5609E98A0C78}"/>
              </a:ext>
            </a:extLst>
          </p:cNvPr>
          <p:cNvPicPr>
            <a:picLocks noChangeAspect="1"/>
          </p:cNvPicPr>
          <p:nvPr/>
        </p:nvPicPr>
        <p:blipFill>
          <a:blip r:embed="rId2"/>
          <a:stretch>
            <a:fillRect/>
          </a:stretch>
        </p:blipFill>
        <p:spPr>
          <a:xfrm>
            <a:off x="6833129" y="1262063"/>
            <a:ext cx="4181475" cy="5248275"/>
          </a:xfrm>
          <a:prstGeom prst="rect">
            <a:avLst/>
          </a:prstGeom>
        </p:spPr>
      </p:pic>
      <p:sp>
        <p:nvSpPr>
          <p:cNvPr id="6" name="文字方塊 5">
            <a:extLst>
              <a:ext uri="{FF2B5EF4-FFF2-40B4-BE49-F238E27FC236}">
                <a16:creationId xmlns:a16="http://schemas.microsoft.com/office/drawing/2014/main" id="{FD341D91-2D3A-4BE2-AE79-06A390E9EE67}"/>
              </a:ext>
            </a:extLst>
          </p:cNvPr>
          <p:cNvSpPr txBox="1"/>
          <p:nvPr/>
        </p:nvSpPr>
        <p:spPr>
          <a:xfrm>
            <a:off x="338667" y="2099173"/>
            <a:ext cx="4745568" cy="36009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繪製大量分面（</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facets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）的圖表是在數據分析和可視化領域中非常有用的工具，特別適用於以下情境：</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多變數比較</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：當您有大量變數需要進行比較或觀察時，分面圖表非常有用。每個分面可以代表一個變數，這使您能夠在單個圖表中比較多個變數的分佈、趨勢或相關性。這對於多變數分析和探索性數據分析非常有幫助。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分類或分群數據可視化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想要可視化不同類別、分群或子集之間的數據時，分面圖表也非常有用。每個分面可以代表一個類別或分群，並在同一圖表中顯示這些子集的數據分佈。這有助於比較不同子集之間的差異，例如市場部門的銷售表現或不同地區的氣溫變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時間序列數據分析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：分面圖表還可以用於時間序列數據的分析。每個分面可以代表不同的時間段，這有助於比較不同時間段的數據趨勢、季節性變化或其他時間相關模式。這在預測、趨勢分析和長期規劃方面非常有用。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C1EA5916-7969-4998-8CED-97CB503B15F8}"/>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2BED55C0-6562-4A69-AB59-36968ACD2D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526DEF11-12AB-4165-846C-794DEF3161F1}"/>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D2BACD9F-76CB-468C-9573-DC44FFE8E025}"/>
              </a:ext>
            </a:extLst>
          </p:cNvPr>
          <p:cNvSpPr/>
          <p:nvPr/>
        </p:nvSpPr>
        <p:spPr>
          <a:xfrm>
            <a:off x="1518032"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32DD8472-669A-496B-9662-AE6871373327}"/>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1EDAD349-0BA6-426A-B28F-8AD43109069C}"/>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40817542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Plotting a diagonal correlation matrix</a:t>
            </a:r>
          </a:p>
        </p:txBody>
      </p:sp>
      <p:pic>
        <p:nvPicPr>
          <p:cNvPr id="2" name="圖片 1">
            <a:extLst>
              <a:ext uri="{FF2B5EF4-FFF2-40B4-BE49-F238E27FC236}">
                <a16:creationId xmlns:a16="http://schemas.microsoft.com/office/drawing/2014/main" id="{A873193B-256B-45A8-ABE4-BB5473698976}"/>
              </a:ext>
            </a:extLst>
          </p:cNvPr>
          <p:cNvPicPr>
            <a:picLocks noChangeAspect="1"/>
          </p:cNvPicPr>
          <p:nvPr/>
        </p:nvPicPr>
        <p:blipFill>
          <a:blip r:embed="rId2"/>
          <a:stretch>
            <a:fillRect/>
          </a:stretch>
        </p:blipFill>
        <p:spPr>
          <a:xfrm>
            <a:off x="6529025" y="1634066"/>
            <a:ext cx="4896211" cy="4291062"/>
          </a:xfrm>
          <a:prstGeom prst="rect">
            <a:avLst/>
          </a:prstGeom>
        </p:spPr>
      </p:pic>
      <p:sp>
        <p:nvSpPr>
          <p:cNvPr id="6" name="文字方塊 5">
            <a:extLst>
              <a:ext uri="{FF2B5EF4-FFF2-40B4-BE49-F238E27FC236}">
                <a16:creationId xmlns:a16="http://schemas.microsoft.com/office/drawing/2014/main" id="{836AC6EE-9BF6-471F-A100-996571EF6FC6}"/>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對角線相關矩陣圖（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diagonal correlation matrix plot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）是一種在數據分析領域中用於可視化變數之間相關性的圖表。以下是其主要使用場景：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多變數相關性分析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有多個變數之間的數據，對角線相關矩陣圖可用於可視化這些變數之間的相關性。圖表的主對角線上顯示每個變數的直方圖或分佈，而非對角線則顯示變數之間的相關係數。這有助於識別變數之間的正向或負向相關性，以及相關性的強度。</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特徵選擇和多變數分析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角線相關矩陣圖在特徵選擇過程中非常有用。通過觀察相關矩陣，您可以識別那些高度相關的變數，並考慮從模型中刪除其中之一以減少共線性。此外，它還可用於確定哪些變數與您的目標變數之間存在顯著相關性，以進行預測建模。</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數據探索和視覺化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：對角線相關矩陣圖也可用於數據的初步探索。它能夠快速顯示變數之間的關聯性，從而提供對數據結構的初步了解。這對於在進一步的分析之前對數據進行可視化概觀非常有用。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73F5FA4A-AB8A-433E-9FCE-D01B3EAA0C49}"/>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0B89314A-BB2C-471E-92CB-506808131E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84A1E0B5-A59E-4542-9C5C-0D544820C7C9}"/>
              </a:ext>
            </a:extLst>
          </p:cNvPr>
          <p:cNvSpPr/>
          <p:nvPr/>
        </p:nvSpPr>
        <p:spPr>
          <a:xfrm>
            <a:off x="301978"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19BA89A8-065A-47F8-8A04-33FF691DB702}"/>
              </a:ext>
            </a:extLst>
          </p:cNvPr>
          <p:cNvSpPr/>
          <p:nvPr/>
        </p:nvSpPr>
        <p:spPr>
          <a:xfrm>
            <a:off x="1518032"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5119489C-0B0E-4E27-9FE2-8BC3CF00A3EA}"/>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09597628-74B0-49B2-AAAA-2A78CA8914B9}"/>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38630660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Conditional kernel density estimate</a:t>
            </a:r>
          </a:p>
        </p:txBody>
      </p:sp>
      <p:pic>
        <p:nvPicPr>
          <p:cNvPr id="2" name="圖片 1">
            <a:extLst>
              <a:ext uri="{FF2B5EF4-FFF2-40B4-BE49-F238E27FC236}">
                <a16:creationId xmlns:a16="http://schemas.microsoft.com/office/drawing/2014/main" id="{99389328-456D-4F1C-9BED-26478976CF13}"/>
              </a:ext>
            </a:extLst>
          </p:cNvPr>
          <p:cNvPicPr>
            <a:picLocks noChangeAspect="1"/>
          </p:cNvPicPr>
          <p:nvPr/>
        </p:nvPicPr>
        <p:blipFill>
          <a:blip r:embed="rId2"/>
          <a:stretch>
            <a:fillRect/>
          </a:stretch>
        </p:blipFill>
        <p:spPr>
          <a:xfrm>
            <a:off x="6528858" y="1537758"/>
            <a:ext cx="5162550" cy="4171950"/>
          </a:xfrm>
          <a:prstGeom prst="rect">
            <a:avLst/>
          </a:prstGeom>
        </p:spPr>
      </p:pic>
      <p:sp>
        <p:nvSpPr>
          <p:cNvPr id="6" name="文字方塊 5">
            <a:extLst>
              <a:ext uri="{FF2B5EF4-FFF2-40B4-BE49-F238E27FC236}">
                <a16:creationId xmlns:a16="http://schemas.microsoft.com/office/drawing/2014/main" id="{59C030CF-221E-481A-AF8F-F0DBE3B12F2C}"/>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條件核密度估計（</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Conditional Kernel Density Estimate</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條件分佈可視化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條件核密度估計可用於可視化多變數數據的條件分佈。當您想要理解在一個變數的特定條件下，另一個變數的分佈情況時，這種圖表非常有用。例如，您可以查看在特定氣溫條件下銷售數量的分佈，以了解它們之間的關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探索條件相依性</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：條件核密度估計有助於探索多變數之間的條件相依性。這意味著它可以顯示當一個變數的值固定時，另一個變數的變化趨勢。這有助於發現變數之間的潛在關聯性，並理解它們如何在不同條件下變化。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預測建模和條件分析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：條件核密度估計也可用於預測建模和條件分析。當您需要在考慮其他變數條件的情況下進行預測或進行條件分析時，這種圖表可以幫助您視覺化不同條件下的數據分佈，從而更好地理解條件效應。</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19A3BDC6-07EF-4112-808E-BD653E1EF347}"/>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0955E883-1300-4459-9B83-F41C1B5AE5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A09F8EF3-B624-48F2-BC44-EAA25424D090}"/>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CEA9B13F-B3D9-477E-AE53-A6416F34AEF2}"/>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7B661CE0-E1B7-47DD-B05A-BC2B71CEE3F8}"/>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FFBCAA42-9BF8-48F7-A1EC-65E2F0F25BA0}"/>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2138938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Facetted ECDF plots</a:t>
            </a:r>
          </a:p>
        </p:txBody>
      </p:sp>
      <p:pic>
        <p:nvPicPr>
          <p:cNvPr id="2" name="圖片 1">
            <a:extLst>
              <a:ext uri="{FF2B5EF4-FFF2-40B4-BE49-F238E27FC236}">
                <a16:creationId xmlns:a16="http://schemas.microsoft.com/office/drawing/2014/main" id="{80561DA0-4232-45C7-9960-7DE0BDC02A96}"/>
              </a:ext>
            </a:extLst>
          </p:cNvPr>
          <p:cNvPicPr>
            <a:picLocks noChangeAspect="1"/>
          </p:cNvPicPr>
          <p:nvPr/>
        </p:nvPicPr>
        <p:blipFill>
          <a:blip r:embed="rId2"/>
          <a:stretch>
            <a:fillRect/>
          </a:stretch>
        </p:blipFill>
        <p:spPr>
          <a:xfrm>
            <a:off x="5295899" y="2364583"/>
            <a:ext cx="6503988" cy="2580270"/>
          </a:xfrm>
          <a:prstGeom prst="rect">
            <a:avLst/>
          </a:prstGeom>
        </p:spPr>
      </p:pic>
      <p:sp>
        <p:nvSpPr>
          <p:cNvPr id="6" name="文字方塊 5">
            <a:extLst>
              <a:ext uri="{FF2B5EF4-FFF2-40B4-BE49-F238E27FC236}">
                <a16:creationId xmlns:a16="http://schemas.microsoft.com/office/drawing/2014/main" id="{9C7FEFA5-59DA-409A-8204-7B9B941755D6}"/>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分面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ECDF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Faceted ECDF plots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比較多個組別的數據分佈</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：這種圖表通常用於比較多個組別或類別之間的數據分佈。每個分面代表一個組別，並在同一圖表中顯示每個組別的經驗分佈函數（</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ECDF</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）。這有助於比較不同組別的數據分佈，並識別差異或相似之處。</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檢查數據的累積分佈情況：</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ECDF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顯示了數據的累積分佈情況，因此分面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ECDF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圖特別適用於分析數據的百分位數和累積概率。這使分析師能夠了解數據的累積性質，例如，在特定百分位數下的數值範圍。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檢查組別之間的差異和變異性</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：分面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ECDF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圖還可以用於檢查不同組別之間的差異和變異性。它能夠顯示每個組別的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ECDF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曲線，有助於比較它們之間的中心趨勢和離散性。這在統計分析和假設檢驗中非常有用。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48A882EF-067A-4C4B-A754-EBE2951CD53D}"/>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EC74278F-ACD2-47DE-BB77-77ED1B3C5E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35944174-B544-4D0D-9D08-AE83536AF1D6}"/>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04FF9DC0-C2EA-4D3C-AD8F-B566D7B99312}"/>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D6510C53-AA18-41AF-9546-3953EDBC8212}"/>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0F8C2F67-9DD9-4218-8413-479C0FF46EA4}"/>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4452946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Paired categorical plots</a:t>
            </a:r>
          </a:p>
        </p:txBody>
      </p:sp>
      <p:pic>
        <p:nvPicPr>
          <p:cNvPr id="2" name="圖片 1">
            <a:extLst>
              <a:ext uri="{FF2B5EF4-FFF2-40B4-BE49-F238E27FC236}">
                <a16:creationId xmlns:a16="http://schemas.microsoft.com/office/drawing/2014/main" id="{CDD48D14-2183-4D3D-83DF-8AC10F4B706A}"/>
              </a:ext>
            </a:extLst>
          </p:cNvPr>
          <p:cNvPicPr>
            <a:picLocks noChangeAspect="1"/>
          </p:cNvPicPr>
          <p:nvPr/>
        </p:nvPicPr>
        <p:blipFill>
          <a:blip r:embed="rId2"/>
          <a:stretch>
            <a:fillRect/>
          </a:stretch>
        </p:blipFill>
        <p:spPr>
          <a:xfrm>
            <a:off x="5283200" y="2047308"/>
            <a:ext cx="6185958" cy="3135349"/>
          </a:xfrm>
          <a:prstGeom prst="rect">
            <a:avLst/>
          </a:prstGeom>
        </p:spPr>
      </p:pic>
      <p:sp>
        <p:nvSpPr>
          <p:cNvPr id="6" name="文字方塊 5">
            <a:extLst>
              <a:ext uri="{FF2B5EF4-FFF2-40B4-BE49-F238E27FC236}">
                <a16:creationId xmlns:a16="http://schemas.microsoft.com/office/drawing/2014/main" id="{E2A56B4E-583D-4A51-BF92-5B22CD85A3C8}"/>
              </a:ext>
            </a:extLst>
          </p:cNvPr>
          <p:cNvSpPr txBox="1"/>
          <p:nvPr/>
        </p:nvSpPr>
        <p:spPr>
          <a:xfrm>
            <a:off x="338667" y="2099173"/>
            <a:ext cx="4745568"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成對分類圖表（</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Paired categorical plots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比較兩個類別變數之間的關係</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：這種圖表通常用於比較兩個類別變數之間的關係，例如性別和產品偏好、地區和銷售數量等。它可以幫助分析師理解這些類別變數之間的相互關聯性和分佈情況，並識別任何關聯性模式。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檢查分類變數的分佈情況</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：成對分類圖表也可以用於檢查單個分類變數的分佈情況。例如，它可以顯示每個類別的直方圖或條形圖，有助於理解每個類別的數量分佈、比例或其他統計性質。</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支持統計假設檢驗：</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當進行統計假設檢驗時，成對分類圖表可以用於檢查不同組別之間的差異。例如，可以使用箱形圖來比較兩個類別之間的數據分佈，以確定是否存在統計顯著的差異。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D9D24FD4-FC9B-4A43-B470-3EFD53521B29}"/>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F3FC052B-BA62-40D7-861E-9EF9A0CC81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EB43F67A-B6B2-43EC-AA58-1B6A2F9D6C05}"/>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CC879AA1-C350-4368-A599-D19E536718C6}"/>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1BCA0E9C-3FBA-4D17-A0C6-C86743B4E7AE}"/>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9E4CD37F-9B77-43F1-BA03-2219EA5A9018}"/>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38344912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Plotting a three-way ANOVA</a:t>
            </a:r>
          </a:p>
        </p:txBody>
      </p:sp>
      <p:pic>
        <p:nvPicPr>
          <p:cNvPr id="2" name="圖片 1">
            <a:extLst>
              <a:ext uri="{FF2B5EF4-FFF2-40B4-BE49-F238E27FC236}">
                <a16:creationId xmlns:a16="http://schemas.microsoft.com/office/drawing/2014/main" id="{5DDC3185-4B69-41ED-9CE7-23F811BBB420}"/>
              </a:ext>
            </a:extLst>
          </p:cNvPr>
          <p:cNvPicPr>
            <a:picLocks noChangeAspect="1"/>
          </p:cNvPicPr>
          <p:nvPr/>
        </p:nvPicPr>
        <p:blipFill>
          <a:blip r:embed="rId2"/>
          <a:stretch>
            <a:fillRect/>
          </a:stretch>
        </p:blipFill>
        <p:spPr>
          <a:xfrm>
            <a:off x="5897351" y="2218267"/>
            <a:ext cx="5513597" cy="3245908"/>
          </a:xfrm>
          <a:prstGeom prst="rect">
            <a:avLst/>
          </a:prstGeom>
        </p:spPr>
      </p:pic>
      <p:sp>
        <p:nvSpPr>
          <p:cNvPr id="6" name="文字方塊 5">
            <a:extLst>
              <a:ext uri="{FF2B5EF4-FFF2-40B4-BE49-F238E27FC236}">
                <a16:creationId xmlns:a16="http://schemas.microsoft.com/office/drawing/2014/main" id="{C9A79822-DF2E-4877-AA0C-06E9F2B42ADA}"/>
              </a:ext>
            </a:extLst>
          </p:cNvPr>
          <p:cNvSpPr txBox="1"/>
          <p:nvPr/>
        </p:nvSpPr>
        <p:spPr>
          <a:xfrm>
            <a:off x="338667" y="2099173"/>
            <a:ext cx="4745568" cy="36009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三因子方差分析圖（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Three-way ANOVA plot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）是在統計分析領域中用於可視化和解釋三個自變數對應變數的影響的工具。以下是其主要使用場景：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多因子實驗設計的分析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三因子方差分析通常用於分析具有三個或更多自變數的實驗設計。例如，在生物學實驗中，您可能要研究三個不同因素（例如藥物劑量、治療時間和性別）對某種生物效應（例如病情好轉）的影響。這種圖表能夠顯示各自因素的主效應，以及它們之間的交互作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交互作用的可視化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：三因子方差分析圖可以用於可視化不同因素之間的交互作用。這有助於識別當多個因素同時變化時，它們對應變數的影響是否相互增強或減弱。這對於理解實驗結果中的複雜效應非常重要。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結果的解釋</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：這種圖表可以用於解釋實驗結果中各自因素和交互作用對因變數的影響。通過視覺化，分析師可以更容易地向非專業觀眾解釋統計結果，並突出不同因素的重要性。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FCC1782D-6AA0-41E8-A5B4-E3D9D5452963}"/>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9F869175-CDB7-49B9-8713-1E1011A2B2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D5412B06-97BE-4CAA-9819-6E06EC29540C}"/>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E36D7AD2-9B90-4DC3-BD29-C578F3E67EFE}"/>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6E65D714-2942-49E7-9806-3CD74E7A7C90}"/>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FC626D2B-471A-4963-9831-593EBBCE27D3}"/>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238162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主流命名規則 </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Golden Rule </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CC8E82E3-9C67-40C1-8027-CD28DE64EF35}"/>
              </a:ext>
            </a:extLst>
          </p:cNvPr>
          <p:cNvSpPr txBox="1"/>
          <p:nvPr/>
        </p:nvSpPr>
        <p:spPr>
          <a:xfrm>
            <a:off x="342023" y="1750292"/>
            <a:ext cx="8707383" cy="1077218"/>
          </a:xfrm>
          <a:prstGeom prst="rect">
            <a:avLst/>
          </a:prstGeom>
          <a:noFill/>
        </p:spPr>
        <p:txBody>
          <a:bodyPr wrap="square">
            <a:spAutoFit/>
          </a:bodyPr>
          <a:lstStyle/>
          <a:p>
            <a:pPr algn="l">
              <a:buFont typeface="+mj-lt"/>
              <a:buAutoNum type="arabicPeriod"/>
            </a:pPr>
            <a:r>
              <a:rPr lang="zh-TW" altLang="en-US" sz="1600" b="1" i="0" dirty="0">
                <a:effectLst/>
                <a:latin typeface="微軟正黑體" panose="020B0604030504040204" pitchFamily="34" charset="-120"/>
                <a:ea typeface="微軟正黑體" panose="020B0604030504040204" pitchFamily="34" charset="-120"/>
              </a:rPr>
              <a:t>變數的組成應為多個形容詞、名詞組成，避免使用單一動詞當作變數</a:t>
            </a:r>
            <a:endParaRPr lang="en-US" altLang="zh-TW" sz="1600" b="1" dirty="0">
              <a:latin typeface="微軟正黑體" panose="020B0604030504040204" pitchFamily="34" charset="-120"/>
              <a:ea typeface="微軟正黑體" panose="020B0604030504040204" pitchFamily="34" charset="-120"/>
            </a:endParaRPr>
          </a:p>
          <a:p>
            <a:pPr algn="l">
              <a:buFont typeface="+mj-lt"/>
              <a:buAutoNum type="arabicPeriod"/>
            </a:pPr>
            <a:r>
              <a:rPr lang="zh-TW" altLang="en-US" sz="1600" b="1" i="0" dirty="0">
                <a:effectLst/>
                <a:latin typeface="微軟正黑體" panose="020B0604030504040204" pitchFamily="34" charset="-120"/>
                <a:ea typeface="微軟正黑體" panose="020B0604030504040204" pitchFamily="34" charset="-120"/>
              </a:rPr>
              <a:t>盡量不要使用無意義的單字，強調可搜索性</a:t>
            </a:r>
            <a:endParaRPr lang="en-US" altLang="zh-TW" sz="1600" b="1" i="0" dirty="0">
              <a:effectLst/>
              <a:latin typeface="微軟正黑體" panose="020B0604030504040204" pitchFamily="34" charset="-120"/>
              <a:ea typeface="微軟正黑體" panose="020B0604030504040204" pitchFamily="34" charset="-120"/>
            </a:endParaRPr>
          </a:p>
          <a:p>
            <a:pPr algn="l">
              <a:buFont typeface="+mj-lt"/>
              <a:buAutoNum type="arabicPeriod"/>
            </a:pPr>
            <a:r>
              <a:rPr lang="zh-TW" altLang="en-US" sz="1600" b="1" i="0" dirty="0">
                <a:effectLst/>
                <a:latin typeface="微軟正黑體" panose="020B0604030504040204" pitchFamily="34" charset="-120"/>
                <a:ea typeface="微軟正黑體" panose="020B0604030504040204" pitchFamily="34" charset="-120"/>
              </a:rPr>
              <a:t>使用有意義或公認的縮寫而不是只有少部分人才懂得縮寫</a:t>
            </a:r>
            <a:endParaRPr lang="en-US" altLang="zh-TW" sz="1600" b="1" i="0" dirty="0">
              <a:effectLst/>
              <a:latin typeface="微軟正黑體" panose="020B0604030504040204" pitchFamily="34" charset="-120"/>
              <a:ea typeface="微軟正黑體" panose="020B0604030504040204" pitchFamily="34" charset="-120"/>
            </a:endParaRPr>
          </a:p>
          <a:p>
            <a:pPr algn="l">
              <a:buFont typeface="+mj-lt"/>
              <a:buAutoNum type="arabicPeriod"/>
            </a:pPr>
            <a:r>
              <a:rPr lang="zh-TW" altLang="en-US" sz="1600" b="1" i="0" dirty="0">
                <a:effectLst/>
                <a:latin typeface="微軟正黑體" panose="020B0604030504040204" pitchFamily="34" charset="-120"/>
                <a:ea typeface="微軟正黑體" panose="020B0604030504040204" pitchFamily="34" charset="-120"/>
              </a:rPr>
              <a:t>標示變數的相關訊息可幫助了解變數的狀態</a:t>
            </a:r>
            <a:endParaRPr lang="zh-TW" altLang="en-US" sz="1600" b="1" i="0" dirty="0">
              <a:solidFill>
                <a:srgbClr val="242424"/>
              </a:solidFill>
              <a:effectLst/>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32D65FC0-1285-47DE-AAF7-A7013B6E5153}"/>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規則</a:t>
            </a:r>
          </a:p>
        </p:txBody>
      </p:sp>
      <p:graphicFrame>
        <p:nvGraphicFramePr>
          <p:cNvPr id="2" name="表格 1">
            <a:extLst>
              <a:ext uri="{FF2B5EF4-FFF2-40B4-BE49-F238E27FC236}">
                <a16:creationId xmlns:a16="http://schemas.microsoft.com/office/drawing/2014/main" id="{A2BC86CD-E6E5-4531-8E86-051F8278B69E}"/>
              </a:ext>
            </a:extLst>
          </p:cNvPr>
          <p:cNvGraphicFramePr>
            <a:graphicFrameLocks noGrp="1"/>
          </p:cNvGraphicFramePr>
          <p:nvPr/>
        </p:nvGraphicFramePr>
        <p:xfrm>
          <a:off x="807027" y="3879917"/>
          <a:ext cx="10248900" cy="2721122"/>
        </p:xfrm>
        <a:graphic>
          <a:graphicData uri="http://schemas.openxmlformats.org/drawingml/2006/table">
            <a:tbl>
              <a:tblPr/>
              <a:tblGrid>
                <a:gridCol w="1993900">
                  <a:extLst>
                    <a:ext uri="{9D8B030D-6E8A-4147-A177-3AD203B41FA5}">
                      <a16:colId xmlns:a16="http://schemas.microsoft.com/office/drawing/2014/main" val="3709652976"/>
                    </a:ext>
                  </a:extLst>
                </a:gridCol>
                <a:gridCol w="4787900">
                  <a:extLst>
                    <a:ext uri="{9D8B030D-6E8A-4147-A177-3AD203B41FA5}">
                      <a16:colId xmlns:a16="http://schemas.microsoft.com/office/drawing/2014/main" val="3302344208"/>
                    </a:ext>
                  </a:extLst>
                </a:gridCol>
                <a:gridCol w="3467100">
                  <a:extLst>
                    <a:ext uri="{9D8B030D-6E8A-4147-A177-3AD203B41FA5}">
                      <a16:colId xmlns:a16="http://schemas.microsoft.com/office/drawing/2014/main" val="1350082615"/>
                    </a:ext>
                  </a:extLst>
                </a:gridCol>
              </a:tblGrid>
              <a:tr h="426792">
                <a:tc>
                  <a:txBody>
                    <a:bodyPr/>
                    <a:lstStyle/>
                    <a:p>
                      <a:pPr algn="ctr" fontAlgn="ct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命名法</a:t>
                      </a:r>
                    </a:p>
                  </a:txBody>
                  <a:tcPr marL="9525" marR="9525" marT="9525" marB="0" anchor="ctr">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說明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範例</a:t>
                      </a:r>
                    </a:p>
                  </a:txBody>
                  <a:tcPr marL="9525" marR="9525" marT="9525"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6253949"/>
                  </a:ext>
                </a:extLst>
              </a:tr>
              <a:tr h="297461">
                <a:tc>
                  <a:txBody>
                    <a:bodyPr/>
                    <a:lstStyle/>
                    <a:p>
                      <a:pPr algn="l" fontAlgn="ctr"/>
                      <a:r>
                        <a:rPr lang="zh-TW" altLang="en-US" sz="1200" b="1" i="0" u="none" strike="noStrike" dirty="0">
                          <a:solidFill>
                            <a:srgbClr val="BF9000"/>
                          </a:solidFill>
                          <a:effectLst/>
                          <a:latin typeface="微軟正黑體" panose="020B0604030504040204" pitchFamily="34" charset="-120"/>
                          <a:ea typeface="微軟正黑體" panose="020B0604030504040204" pitchFamily="34" charset="-120"/>
                        </a:rPr>
                        <a:t>駝峰式命名法 </a:t>
                      </a:r>
                      <a:r>
                        <a:rPr lang="en-US" altLang="zh-TW" sz="1200" b="1" i="0" u="none" strike="noStrike" dirty="0">
                          <a:solidFill>
                            <a:srgbClr val="BF9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BF9000"/>
                          </a:solidFill>
                          <a:effectLst/>
                          <a:latin typeface="微軟正黑體" panose="020B0604030504040204" pitchFamily="34" charset="-120"/>
                          <a:ea typeface="微軟正黑體" panose="020B0604030504040204" pitchFamily="34" charset="-120"/>
                        </a:rPr>
                        <a:t>Camel Case)</a:t>
                      </a:r>
                    </a:p>
                  </a:txBody>
                  <a:tcPr marL="9525" marR="9525" marT="9525"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常見於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中的函數名稱和方法名稱。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`calculateTotalAmount()`, `getUserInfo()`</a:t>
                      </a:r>
                    </a:p>
                  </a:txBody>
                  <a:tcPr marL="9525" marR="9525" marT="952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51578867"/>
                  </a:ext>
                </a:extLst>
              </a:tr>
              <a:tr h="509564">
                <a:tc>
                  <a:txBody>
                    <a:bodyPr/>
                    <a:lstStyle/>
                    <a:p>
                      <a:pPr algn="l" fontAlgn="ctr"/>
                      <a:r>
                        <a:rPr lang="en-US" sz="1200" b="1" i="0" u="none" strike="noStrike" dirty="0">
                          <a:solidFill>
                            <a:srgbClr val="BF9000"/>
                          </a:solidFill>
                          <a:effectLst/>
                          <a:latin typeface="微軟正黑體" panose="020B0604030504040204" pitchFamily="34" charset="-120"/>
                          <a:ea typeface="微軟正黑體" panose="020B0604030504040204" pitchFamily="34" charset="-120"/>
                        </a:rPr>
                        <a:t>Snake Case </a:t>
                      </a:r>
                      <a:r>
                        <a:rPr lang="zh-TW" altLang="en-US" sz="1200" b="1" i="0" u="none" strike="noStrike" dirty="0">
                          <a:solidFill>
                            <a:srgbClr val="BF9000"/>
                          </a:solidFill>
                          <a:effectLst/>
                          <a:latin typeface="微軟正黑體" panose="020B0604030504040204" pitchFamily="34" charset="-120"/>
                          <a:ea typeface="微軟正黑體" panose="020B0604030504040204" pitchFamily="34" charset="-120"/>
                        </a:rPr>
                        <a:t>命名法</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常見於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中的變數名稱、函數名稱和檔案名稱。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user_name</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file_path</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calculate_total_amount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10585823"/>
                  </a:ext>
                </a:extLst>
              </a:tr>
              <a:tr h="297461">
                <a:tc>
                  <a:txBody>
                    <a:bodyPr/>
                    <a:lstStyle/>
                    <a:p>
                      <a:pPr algn="l"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Pascal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命名法 </a:t>
                      </a: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a:solidFill>
                            <a:srgbClr val="000000"/>
                          </a:solidFill>
                          <a:effectLst/>
                          <a:latin typeface="微軟正黑體" panose="020B0604030504040204" pitchFamily="34" charset="-120"/>
                          <a:ea typeface="微軟正黑體" panose="020B0604030504040204" pitchFamily="34" charset="-120"/>
                        </a:rPr>
                        <a:t>Pascal Case)</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常見於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中的類別名稱和類別的方法名稱。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UserProfile</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FileParser</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getFileInfo</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6477146"/>
                  </a:ext>
                </a:extLst>
              </a:tr>
              <a:tr h="297461">
                <a:tc>
                  <a:txBody>
                    <a:bodyPr/>
                    <a:lstStyle/>
                    <a:p>
                      <a:pPr algn="l"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Kebab Case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命名法</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較少見於 </a:t>
                      </a: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中，主要用於 </a:t>
                      </a: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URL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中的路徑和一些配置檔案。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`user-profile`, `file-config`</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74127310"/>
                  </a:ext>
                </a:extLst>
              </a:tr>
              <a:tr h="297461">
                <a:tc>
                  <a:txBody>
                    <a:bodyPr/>
                    <a:lstStyle/>
                    <a:p>
                      <a:pPr algn="l"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Screaming Case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命名法</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常見於 </a:t>
                      </a: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中的常數和枚舉名稱。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`MAX_VALUE`,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ColorEnum</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08377477"/>
                  </a:ext>
                </a:extLst>
              </a:tr>
              <a:tr h="594922">
                <a:tc>
                  <a:txBody>
                    <a:bodyPr/>
                    <a:lstStyle/>
                    <a:p>
                      <a:pPr algn="l" fontAlgn="ctr"/>
                      <a:r>
                        <a:rPr lang="sv-SE" sz="1200" b="1" i="0" u="none" strike="noStrike">
                          <a:solidFill>
                            <a:srgbClr val="000000"/>
                          </a:solidFill>
                          <a:effectLst/>
                          <a:latin typeface="微軟正黑體" panose="020B0604030504040204" pitchFamily="34" charset="-120"/>
                          <a:ea typeface="微軟正黑體" panose="020B0604030504040204" pitchFamily="34" charset="-120"/>
                        </a:rPr>
                        <a:t>匈牙利命名法 (Hungarian Notation)</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在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中不太常見，</a:t>
                      </a:r>
                      <a:b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因為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是一種動態型別語言，不需要強調變數的型態。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200" b="1" i="0" u="none" strike="noStrike" dirty="0" err="1">
                          <a:solidFill>
                            <a:srgbClr val="000000"/>
                          </a:solidFill>
                          <a:effectLst/>
                          <a:latin typeface="微軟正黑體" panose="020B0604030504040204" pitchFamily="34" charset="-120"/>
                          <a:ea typeface="微軟正黑體" panose="020B0604030504040204" pitchFamily="34" charset="-120"/>
                        </a:rPr>
                        <a:t>i</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Size</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整數大小</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bCheck</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布林檢查</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84669228"/>
                  </a:ext>
                </a:extLst>
              </a:tr>
            </a:tbl>
          </a:graphicData>
        </a:graphic>
      </p:graphicFrame>
      <p:pic>
        <p:nvPicPr>
          <p:cNvPr id="5" name="圖片 4">
            <a:extLst>
              <a:ext uri="{FF2B5EF4-FFF2-40B4-BE49-F238E27FC236}">
                <a16:creationId xmlns:a16="http://schemas.microsoft.com/office/drawing/2014/main" id="{ADA27B44-29C7-4579-85E8-577AD9D83A38}"/>
              </a:ext>
            </a:extLst>
          </p:cNvPr>
          <p:cNvPicPr>
            <a:picLocks noChangeAspect="1"/>
          </p:cNvPicPr>
          <p:nvPr/>
        </p:nvPicPr>
        <p:blipFill>
          <a:blip r:embed="rId3"/>
          <a:stretch>
            <a:fillRect/>
          </a:stretch>
        </p:blipFill>
        <p:spPr>
          <a:xfrm>
            <a:off x="6770603" y="641618"/>
            <a:ext cx="4557606" cy="3238299"/>
          </a:xfrm>
          <a:prstGeom prst="rect">
            <a:avLst/>
          </a:prstGeom>
          <a:ln>
            <a:noFill/>
          </a:ln>
          <a:effectLst>
            <a:softEdge rad="112500"/>
          </a:effectLst>
        </p:spPr>
      </p:pic>
    </p:spTree>
    <p:extLst>
      <p:ext uri="{BB962C8B-B14F-4D97-AF65-F5344CB8AC3E}">
        <p14:creationId xmlns:p14="http://schemas.microsoft.com/office/powerpoint/2010/main" val="18563298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Linear regression with marginal distributions</a:t>
            </a:r>
          </a:p>
        </p:txBody>
      </p:sp>
      <p:pic>
        <p:nvPicPr>
          <p:cNvPr id="2" name="圖片 1">
            <a:extLst>
              <a:ext uri="{FF2B5EF4-FFF2-40B4-BE49-F238E27FC236}">
                <a16:creationId xmlns:a16="http://schemas.microsoft.com/office/drawing/2014/main" id="{CA3A96C3-E90A-45E4-8A9F-49E7B5A0EF31}"/>
              </a:ext>
            </a:extLst>
          </p:cNvPr>
          <p:cNvPicPr>
            <a:picLocks noChangeAspect="1"/>
          </p:cNvPicPr>
          <p:nvPr/>
        </p:nvPicPr>
        <p:blipFill>
          <a:blip r:embed="rId2"/>
          <a:stretch>
            <a:fillRect/>
          </a:stretch>
        </p:blipFill>
        <p:spPr>
          <a:xfrm>
            <a:off x="6611409" y="1798656"/>
            <a:ext cx="4361391" cy="4352906"/>
          </a:xfrm>
          <a:prstGeom prst="rect">
            <a:avLst/>
          </a:prstGeom>
        </p:spPr>
      </p:pic>
      <p:sp>
        <p:nvSpPr>
          <p:cNvPr id="6" name="文字方塊 5">
            <a:extLst>
              <a:ext uri="{FF2B5EF4-FFF2-40B4-BE49-F238E27FC236}">
                <a16:creationId xmlns:a16="http://schemas.microsoft.com/office/drawing/2014/main" id="{8E36F182-0189-47E7-909C-E1F1139AE11D}"/>
              </a:ext>
            </a:extLst>
          </p:cNvPr>
          <p:cNvSpPr txBox="1"/>
          <p:nvPr/>
        </p:nvSpPr>
        <p:spPr>
          <a:xfrm>
            <a:off x="338667" y="2099173"/>
            <a:ext cx="4745568"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具有邊緣分佈的線性回歸（</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Linear regression with marginal distributions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數據探索和視覺化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可用於探索數據集中的變數之間的關係。它同時呈現了兩個變數之間的線性回歸關係，以及每個變數的邊緣分佈。這有助於分析師全面理解變數之間的相互作用，並檢查變數是否呈現正態分佈或存在異常值。</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評估線性關係和回歸模型</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：當您希望評估兩個變數之間的線性關係時，這種圖表非常有用。您可以通過檢查散點圖中的趨勢線和回歸方程，評估回歸模型的適合性和可信度。同時，邊緣分佈可以幫助您了解變數的變異性。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比較不同組別或子集的關係</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：如果您有多個組別或子集的數據，具有邊緣分佈的線性回歸圖表可以幫助您比較它們之間的關係。您可以在同一圖表中繪製多個回歸線，並觀察不同組別之間的差異和相似之處。</a:t>
            </a:r>
          </a:p>
        </p:txBody>
      </p:sp>
      <p:sp>
        <p:nvSpPr>
          <p:cNvPr id="7" name="矩形 6">
            <a:extLst>
              <a:ext uri="{FF2B5EF4-FFF2-40B4-BE49-F238E27FC236}">
                <a16:creationId xmlns:a16="http://schemas.microsoft.com/office/drawing/2014/main" id="{66EDE268-776C-4980-AB9F-7930E7B7748A}"/>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4" name="投影片編號版面配置區 3">
            <a:extLst>
              <a:ext uri="{FF2B5EF4-FFF2-40B4-BE49-F238E27FC236}">
                <a16:creationId xmlns:a16="http://schemas.microsoft.com/office/drawing/2014/main" id="{B0429809-64EE-43C4-9FE2-18D9FEA004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7C11A2AD-706F-4A46-AAB5-B8A73797751B}"/>
              </a:ext>
            </a:extLst>
          </p:cNvPr>
          <p:cNvSpPr/>
          <p:nvPr/>
        </p:nvSpPr>
        <p:spPr>
          <a:xfrm>
            <a:off x="301978"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6" name="矩形: 圓角 15">
            <a:extLst>
              <a:ext uri="{FF2B5EF4-FFF2-40B4-BE49-F238E27FC236}">
                <a16:creationId xmlns:a16="http://schemas.microsoft.com/office/drawing/2014/main" id="{778C6ADA-B83E-4920-9899-A552754F0D8C}"/>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7" name="矩形: 圓角 16">
            <a:extLst>
              <a:ext uri="{FF2B5EF4-FFF2-40B4-BE49-F238E27FC236}">
                <a16:creationId xmlns:a16="http://schemas.microsoft.com/office/drawing/2014/main" id="{EF744FE6-ADEA-42FB-89ED-BAD33DD9245F}"/>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8" name="矩形: 圓角 17">
            <a:extLst>
              <a:ext uri="{FF2B5EF4-FFF2-40B4-BE49-F238E27FC236}">
                <a16:creationId xmlns:a16="http://schemas.microsoft.com/office/drawing/2014/main" id="{E8552602-CD16-4CA2-962E-56F3636D4AD9}"/>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9011376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Scatterplot with varying point sizes and hues</a:t>
            </a:r>
          </a:p>
        </p:txBody>
      </p:sp>
      <p:pic>
        <p:nvPicPr>
          <p:cNvPr id="2" name="圖片 1">
            <a:extLst>
              <a:ext uri="{FF2B5EF4-FFF2-40B4-BE49-F238E27FC236}">
                <a16:creationId xmlns:a16="http://schemas.microsoft.com/office/drawing/2014/main" id="{35D998EE-9642-452C-934B-AFB7DBA813CC}"/>
              </a:ext>
            </a:extLst>
          </p:cNvPr>
          <p:cNvPicPr>
            <a:picLocks noChangeAspect="1"/>
          </p:cNvPicPr>
          <p:nvPr/>
        </p:nvPicPr>
        <p:blipFill>
          <a:blip r:embed="rId2"/>
          <a:stretch>
            <a:fillRect/>
          </a:stretch>
        </p:blipFill>
        <p:spPr>
          <a:xfrm>
            <a:off x="6382808" y="1854778"/>
            <a:ext cx="4895850" cy="4171950"/>
          </a:xfrm>
          <a:prstGeom prst="rect">
            <a:avLst/>
          </a:prstGeom>
        </p:spPr>
      </p:pic>
      <p:sp>
        <p:nvSpPr>
          <p:cNvPr id="6" name="文字方塊 5">
            <a:extLst>
              <a:ext uri="{FF2B5EF4-FFF2-40B4-BE49-F238E27FC236}">
                <a16:creationId xmlns:a16="http://schemas.microsoft.com/office/drawing/2014/main" id="{B7A4C088-5F5E-448D-B6DA-5ACCAF871244}"/>
              </a:ext>
            </a:extLst>
          </p:cNvPr>
          <p:cNvSpPr txBox="1"/>
          <p:nvPr/>
        </p:nvSpPr>
        <p:spPr>
          <a:xfrm>
            <a:off x="338667" y="2099173"/>
            <a:ext cx="4745568"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具有不同點大小和顏色的散點圖（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Scatterplot with varying point sizes and hues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多變數數據的視覺表示</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常用於視覺表示多變數數據，其中點的位置表示兩個變數之間的關係，點的大小表示另一變數的數值大小，而點的顏色表示第三個變數的特性。這有助於將多個變數整合到一個圖表中，以提供更全面的視覺信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群集和分群分析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：這種圖表可以用於識別數據中的群集或分群結構。不同的點大小和顏色可以用來表示不同的群集或分群，有助於視覺上區分不同的數據子集，並發現潛在的模式或聚類。</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變數之間的關聯性分析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：這種圖表也用於分析多個變數之間的關聯性。通過觀察點的分佈、大小和顏色，分析師可以識別變數之間的關聯性模式，例如，正向或負向相關性，以及關聯性的強度。</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060227E0-D4DF-4149-9CC2-2DA3A539541F}"/>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07A74ECF-4243-4B11-BEDD-F22EE2BAF7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8FB1405-FE6E-4B02-A58C-A0D264CB3D4D}"/>
              </a:ext>
            </a:extLst>
          </p:cNvPr>
          <p:cNvSpPr/>
          <p:nvPr/>
        </p:nvSpPr>
        <p:spPr>
          <a:xfrm>
            <a:off x="301978"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A60FD0C4-5D5C-46D8-9C99-FA7585ABD6E6}"/>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7E5BFA18-9B73-4B3C-8293-94EDB9C097E2}"/>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4A46894F-BEAA-4512-9F24-840F3C94EBD2}"/>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2138639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Scatterplot with categorical variables</a:t>
            </a:r>
          </a:p>
        </p:txBody>
      </p:sp>
      <p:pic>
        <p:nvPicPr>
          <p:cNvPr id="11266" name="Picture 2">
            <a:extLst>
              <a:ext uri="{FF2B5EF4-FFF2-40B4-BE49-F238E27FC236}">
                <a16:creationId xmlns:a16="http://schemas.microsoft.com/office/drawing/2014/main" id="{B2412880-37FB-47EA-AC8D-1548AC1FD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6230" y="2036233"/>
            <a:ext cx="4856392" cy="3661831"/>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3CBC35A6-E3A2-486E-804F-A24C9C8D825A}"/>
              </a:ext>
            </a:extLst>
          </p:cNvPr>
          <p:cNvSpPr txBox="1"/>
          <p:nvPr/>
        </p:nvSpPr>
        <p:spPr>
          <a:xfrm>
            <a:off x="338667" y="2099173"/>
            <a:ext cx="4745568"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帶有分類變數的散點圖（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Scatterplot with categorical variables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分析分類變數的關聯性</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通常用於可視化兩個連續變數之間的關聯性，同時考慮了一個或多個分類變數。分類變數通常表示數據的不同子集或類別。這有助於分析師理解連續變數如何在不同類別之間變化，並確定是否存在統計顯著的差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群集和分群分析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：當您希望探索數據中的群集結構或分群時，帶有分類變數的散點圖可以用於區分和比較不同子集之間的數據點。分析師可以觀察是否存在類似的群集或分群結構，並進一步研究這些結構。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交互作用分析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：這種圖表也可用於分析連續變數和分類變數之間的交互作用。通過觀察不同類別的連續變數分佈，您可以識別交互作用效應，即分類變數如何影響連續變數的關聯性模式。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10">
            <a:extLst>
              <a:ext uri="{FF2B5EF4-FFF2-40B4-BE49-F238E27FC236}">
                <a16:creationId xmlns:a16="http://schemas.microsoft.com/office/drawing/2014/main" id="{CF29D71A-DD85-48AF-B984-C61067353256}"/>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2DC3FADA-9871-40EC-A315-72E7ADBAFC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492806BE-1159-46A7-B9AA-19140C6525C9}"/>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6" name="矩形: 圓角 15">
            <a:extLst>
              <a:ext uri="{FF2B5EF4-FFF2-40B4-BE49-F238E27FC236}">
                <a16:creationId xmlns:a16="http://schemas.microsoft.com/office/drawing/2014/main" id="{44B5CA5E-C1F2-4B21-A7FF-7C3CD390DF5B}"/>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7" name="矩形: 圓角 16">
            <a:extLst>
              <a:ext uri="{FF2B5EF4-FFF2-40B4-BE49-F238E27FC236}">
                <a16:creationId xmlns:a16="http://schemas.microsoft.com/office/drawing/2014/main" id="{9468770D-2DBA-4494-9156-157875564818}"/>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8" name="矩形: 圓角 17">
            <a:extLst>
              <a:ext uri="{FF2B5EF4-FFF2-40B4-BE49-F238E27FC236}">
                <a16:creationId xmlns:a16="http://schemas.microsoft.com/office/drawing/2014/main" id="{931826B3-6808-4E9B-A5AE-F1FA33E20E7A}"/>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38169024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Scatterplot Matrix</a:t>
            </a:r>
          </a:p>
        </p:txBody>
      </p:sp>
      <p:pic>
        <p:nvPicPr>
          <p:cNvPr id="2" name="圖片 1">
            <a:extLst>
              <a:ext uri="{FF2B5EF4-FFF2-40B4-BE49-F238E27FC236}">
                <a16:creationId xmlns:a16="http://schemas.microsoft.com/office/drawing/2014/main" id="{AC719F75-D786-48BA-980E-1E298823BEA2}"/>
              </a:ext>
            </a:extLst>
          </p:cNvPr>
          <p:cNvPicPr>
            <a:picLocks noChangeAspect="1"/>
          </p:cNvPicPr>
          <p:nvPr/>
        </p:nvPicPr>
        <p:blipFill>
          <a:blip r:embed="rId2"/>
          <a:stretch>
            <a:fillRect/>
          </a:stretch>
        </p:blipFill>
        <p:spPr>
          <a:xfrm>
            <a:off x="6019799" y="1680719"/>
            <a:ext cx="5223015" cy="4610014"/>
          </a:xfrm>
          <a:prstGeom prst="rect">
            <a:avLst/>
          </a:prstGeom>
        </p:spPr>
      </p:pic>
      <p:sp>
        <p:nvSpPr>
          <p:cNvPr id="6" name="文字方塊 5">
            <a:extLst>
              <a:ext uri="{FF2B5EF4-FFF2-40B4-BE49-F238E27FC236}">
                <a16:creationId xmlns:a16="http://schemas.microsoft.com/office/drawing/2014/main" id="{7ED1C7EC-D7DE-4E2B-81AC-575E8E03FD38}"/>
              </a:ext>
            </a:extLst>
          </p:cNvPr>
          <p:cNvSpPr txBox="1"/>
          <p:nvPr/>
        </p:nvSpPr>
        <p:spPr>
          <a:xfrm>
            <a:off x="338667" y="2099173"/>
            <a:ext cx="4745568" cy="36009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散點圖矩陣（</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Scatterplot Matrix</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多變數關聯性分析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散點圖矩陣最主要的用途是在多變數數據集中，對多個變數之間的相互關係進行可視化和探索。每個小的散點圖格子代表兩個不同變數之間的關係，使得分析師能夠快速識別和理解變數之間的關聯性，例如正向或負向相關性，以及散點圖是否呈現出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數據探索和特徵選擇</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：散點圖矩陣也可用於數據探索和特徵選擇。分析師可以使用這種圖表來識別哪些變數之間存在關聯性，進而決定哪些變數可能對後續建模或分析有價值，或者哪些變數可以進行進一步的轉換或處理。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檢測異常值和模式</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：散點圖矩陣還可以用於檢測數據中的異常值和模式。當分析師觀察到在散點圖中的某些格子中，點的分佈與其他格子不同，這可能表明存在異常值或特殊模式。這有助於在數據中發現潛在的問題或趨勢。</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19085299-FC72-43F0-9043-B5D5B96BA1E5}"/>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5D59365D-E197-4BFB-B707-BAA1E0AC27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CDCCE1E-C914-4A3F-A902-8CC10D6E2F6A}"/>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D4E0B8C3-BCC9-4405-AE82-F4F0373108A3}"/>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2E88CDED-4CFC-474E-BEDC-80240A97BB1B}"/>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CC2426A5-1FDD-4C85-9370-6916DC131B0F}"/>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463489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Scatterplot with continuous hues and sizes</a:t>
            </a:r>
          </a:p>
        </p:txBody>
      </p:sp>
      <p:pic>
        <p:nvPicPr>
          <p:cNvPr id="2" name="圖片 1">
            <a:extLst>
              <a:ext uri="{FF2B5EF4-FFF2-40B4-BE49-F238E27FC236}">
                <a16:creationId xmlns:a16="http://schemas.microsoft.com/office/drawing/2014/main" id="{5F87B22F-5892-46A7-9018-0F263CCAF193}"/>
              </a:ext>
            </a:extLst>
          </p:cNvPr>
          <p:cNvPicPr>
            <a:picLocks noChangeAspect="1"/>
          </p:cNvPicPr>
          <p:nvPr/>
        </p:nvPicPr>
        <p:blipFill>
          <a:blip r:embed="rId2"/>
          <a:stretch>
            <a:fillRect/>
          </a:stretch>
        </p:blipFill>
        <p:spPr>
          <a:xfrm>
            <a:off x="6257925" y="1692618"/>
            <a:ext cx="4697942" cy="4198644"/>
          </a:xfrm>
          <a:prstGeom prst="rect">
            <a:avLst/>
          </a:prstGeom>
        </p:spPr>
      </p:pic>
      <p:sp>
        <p:nvSpPr>
          <p:cNvPr id="6" name="文字方塊 5">
            <a:extLst>
              <a:ext uri="{FF2B5EF4-FFF2-40B4-BE49-F238E27FC236}">
                <a16:creationId xmlns:a16="http://schemas.microsoft.com/office/drawing/2014/main" id="{D5DA8209-AE15-444D-BF04-168628477C4F}"/>
              </a:ext>
            </a:extLst>
          </p:cNvPr>
          <p:cNvSpPr txBox="1"/>
          <p:nvPr/>
        </p:nvSpPr>
        <p:spPr>
          <a:xfrm>
            <a:off x="338667" y="2099173"/>
            <a:ext cx="4745568"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具有連續色調和大小的散點圖（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Scatterplot with continuous hues and sizes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多變數可視化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通常用於可視化多變數數據，其中點的位置表示兩個連續變數之間的關係，點的大小表示第三個連續變數的值，而點的顏色則表示第四個連續變數的值。這使分析師能夠在一個圖表中顯示多個變數的信息，並檢查它們之間的相互作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趨勢和模式的發現</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通過觀察點的大小和顏色變化，分析師可以識別數據中的趨勢和模式。例如，當點的大小隨著某個變數的增加而增加時，這可能表示兩個變數之間的正向關係。同樣，點的顏色可以用來表示另一變數的值，從而幫助理解額外的信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變數之間的交互作用</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：具有連續色調和大小的散點圖也用於分析多個變數之間的交互作用。這種圖表有助於識別當多個變數同時變化時，它們之間的關係是否相互增強或減弱，從而深入探討數據的複雜性。</a:t>
            </a:r>
          </a:p>
        </p:txBody>
      </p:sp>
      <p:sp>
        <p:nvSpPr>
          <p:cNvPr id="7" name="矩形 6">
            <a:extLst>
              <a:ext uri="{FF2B5EF4-FFF2-40B4-BE49-F238E27FC236}">
                <a16:creationId xmlns:a16="http://schemas.microsoft.com/office/drawing/2014/main" id="{C3C482A1-902D-4C3B-B1A5-0696407B78E9}"/>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271E0C16-F056-417A-AEDA-A7A395E6CC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AD05479A-8902-4E4B-877E-2DF3D479CB66}"/>
              </a:ext>
            </a:extLst>
          </p:cNvPr>
          <p:cNvSpPr/>
          <p:nvPr/>
        </p:nvSpPr>
        <p:spPr>
          <a:xfrm>
            <a:off x="301978"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C443C222-031E-477B-8757-34D882A5327D}"/>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F353FA6A-79B7-4F4C-BF63-D329146A5A12}"/>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F3833EC1-DEEE-4850-BA1D-4BA6AF7CD9E5}"/>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5979300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Annotated heatmaps</a:t>
            </a:r>
          </a:p>
        </p:txBody>
      </p:sp>
      <p:pic>
        <p:nvPicPr>
          <p:cNvPr id="2" name="圖片 1">
            <a:extLst>
              <a:ext uri="{FF2B5EF4-FFF2-40B4-BE49-F238E27FC236}">
                <a16:creationId xmlns:a16="http://schemas.microsoft.com/office/drawing/2014/main" id="{0FB98667-CE1C-4DD5-92E0-E0EDC7119CE0}"/>
              </a:ext>
            </a:extLst>
          </p:cNvPr>
          <p:cNvPicPr>
            <a:picLocks noChangeAspect="1"/>
          </p:cNvPicPr>
          <p:nvPr/>
        </p:nvPicPr>
        <p:blipFill>
          <a:blip r:embed="rId2"/>
          <a:stretch>
            <a:fillRect/>
          </a:stretch>
        </p:blipFill>
        <p:spPr>
          <a:xfrm>
            <a:off x="6198658" y="2088621"/>
            <a:ext cx="5162550" cy="3781425"/>
          </a:xfrm>
          <a:prstGeom prst="rect">
            <a:avLst/>
          </a:prstGeom>
        </p:spPr>
      </p:pic>
      <p:sp>
        <p:nvSpPr>
          <p:cNvPr id="6" name="文字方塊 5">
            <a:extLst>
              <a:ext uri="{FF2B5EF4-FFF2-40B4-BE49-F238E27FC236}">
                <a16:creationId xmlns:a16="http://schemas.microsoft.com/office/drawing/2014/main" id="{545903F2-9FB5-4073-AD47-F05B525DB839}"/>
              </a:ext>
            </a:extLst>
          </p:cNvPr>
          <p:cNvSpPr txBox="1"/>
          <p:nvPr/>
        </p:nvSpPr>
        <p:spPr>
          <a:xfrm>
            <a:off x="338667" y="2099173"/>
            <a:ext cx="4745568"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帶有標籤的熱圖（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Annotated heatmaps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）是一種數據可視化工具，通常用於以下分析場景：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相關性和模式分析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熱圖是用於可視化數據表中數值之間相關性和模式的強大工具。它們通常用於顯示矩陣數據，其中每個單元格的顏色表示相應數據值的大小或相對強度。帶有標籤的熱圖可以用來檢查不同變數之間的相關性，例如在基因表達研究中，分析不同基因之間的相互作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分類和分群分析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熱圖還可以用於分析數據的分類和分群結構。通過重新排列數據，使相似的行和列相鄰，您可以識別數據中的模式和群集。帶有標籤的熱圖使您能夠同時查看相似性結構和相關性結構，有助於理解數據的潛在組織方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趨勢和變化的可視化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：熱圖也可用於可視化數據的趨勢和變化。通過觀察熱圖中不同行和列的色彩變化，分析師可以識別出時間序列數據或空間數據中的模式和趨勢，有助於預測未來的變化。</a:t>
            </a:r>
          </a:p>
        </p:txBody>
      </p:sp>
      <p:sp>
        <p:nvSpPr>
          <p:cNvPr id="7" name="矩形 6">
            <a:extLst>
              <a:ext uri="{FF2B5EF4-FFF2-40B4-BE49-F238E27FC236}">
                <a16:creationId xmlns:a16="http://schemas.microsoft.com/office/drawing/2014/main" id="{B63A0DB0-568C-48EF-B014-BF448132A711}"/>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1D3E7DE9-79A5-4668-9D76-EC911D916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B85E285-2E29-4570-A63D-74D865883AD8}"/>
              </a:ext>
            </a:extLst>
          </p:cNvPr>
          <p:cNvSpPr/>
          <p:nvPr/>
        </p:nvSpPr>
        <p:spPr>
          <a:xfrm>
            <a:off x="301978"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33C05D19-C7B7-4B6F-8027-2BE43B5FB6BE}"/>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CED36F41-8B17-4B2B-BB8D-23D80B996226}"/>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BC506BB6-530A-49B7-A043-6947D0A57AFA}"/>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9454871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Regression fit over a strip plot</a:t>
            </a:r>
          </a:p>
        </p:txBody>
      </p:sp>
      <p:pic>
        <p:nvPicPr>
          <p:cNvPr id="2" name="圖片 1">
            <a:extLst>
              <a:ext uri="{FF2B5EF4-FFF2-40B4-BE49-F238E27FC236}">
                <a16:creationId xmlns:a16="http://schemas.microsoft.com/office/drawing/2014/main" id="{9F0C6EEF-0B5D-44A6-85B2-AEF424E46469}"/>
              </a:ext>
            </a:extLst>
          </p:cNvPr>
          <p:cNvPicPr>
            <a:picLocks noChangeAspect="1"/>
          </p:cNvPicPr>
          <p:nvPr/>
        </p:nvPicPr>
        <p:blipFill>
          <a:blip r:embed="rId2"/>
          <a:stretch>
            <a:fillRect/>
          </a:stretch>
        </p:blipFill>
        <p:spPr>
          <a:xfrm>
            <a:off x="6223000" y="1708680"/>
            <a:ext cx="5242455" cy="4456701"/>
          </a:xfrm>
          <a:prstGeom prst="rect">
            <a:avLst/>
          </a:prstGeom>
        </p:spPr>
      </p:pic>
      <p:sp>
        <p:nvSpPr>
          <p:cNvPr id="6" name="文字方塊 5">
            <a:extLst>
              <a:ext uri="{FF2B5EF4-FFF2-40B4-BE49-F238E27FC236}">
                <a16:creationId xmlns:a16="http://schemas.microsoft.com/office/drawing/2014/main" id="{D07AB939-042B-4CCE-BCAA-4AA3071585CF}"/>
              </a:ext>
            </a:extLst>
          </p:cNvPr>
          <p:cNvSpPr txBox="1"/>
          <p:nvPr/>
        </p:nvSpPr>
        <p:spPr>
          <a:xfrm>
            <a:off x="338667" y="2099173"/>
            <a:ext cx="4745568"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在分析領域中，將回歸擬合線（</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Regression fit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）與條帶圖（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Strip plot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）結合使用是一種強大的數據可視化方法，通常用於以下場景：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探索變數之間的關係</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有兩個連續變數，並且想要了解它們之間的關係時，可以使用此方法。將條帶圖（條帶圖通常用於顯示類別變數的數據分佈）和回歸擬合線結合，可以觀察連續變數的數據分佈，同時了解回歸模型的適合性，並評估模型的預測能力。</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評估回歸模型的適合度</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：此方法用於評估回歸模型的適合度，特別是在探討連續變數之間的非線性關係時。回歸擬合線將幫助您視覺上檢查模型是否能夠捕捉到數據中的趨勢，並確定是否需要更複雜的模型來適應數據。</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比較不同類別或子集的關係：</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如果您有多個類別或子集的數據，這種方法也可以用於比較它們之間的變數關係。您可以為每個類別或子集繪製條帶圖和回歸擬合線，以快速比較它們之間的關係模式。</a:t>
            </a:r>
          </a:p>
        </p:txBody>
      </p:sp>
      <p:sp>
        <p:nvSpPr>
          <p:cNvPr id="7" name="矩形 6">
            <a:extLst>
              <a:ext uri="{FF2B5EF4-FFF2-40B4-BE49-F238E27FC236}">
                <a16:creationId xmlns:a16="http://schemas.microsoft.com/office/drawing/2014/main" id="{B16F19E6-9A27-4F4B-A3F8-969127AC29BA}"/>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53578C18-C334-4B3F-8CBC-F75F777DFD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12379185-2D37-414E-B115-C8A0B8037C93}"/>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F1734CEC-BDF3-4F2E-AD52-42FA0C436D4A}"/>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A5C3449B-B773-4F06-A503-C67BDB8D33F3}"/>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E117F7A0-CF62-4707-A020-469F2195175B}"/>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8802522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Discovering structure in heatmap data</a:t>
            </a:r>
          </a:p>
        </p:txBody>
      </p:sp>
      <p:pic>
        <p:nvPicPr>
          <p:cNvPr id="2" name="圖片 1">
            <a:extLst>
              <a:ext uri="{FF2B5EF4-FFF2-40B4-BE49-F238E27FC236}">
                <a16:creationId xmlns:a16="http://schemas.microsoft.com/office/drawing/2014/main" id="{A51E9FD4-4A5E-4381-A6AA-BA734FF698B8}"/>
              </a:ext>
            </a:extLst>
          </p:cNvPr>
          <p:cNvPicPr>
            <a:picLocks noChangeAspect="1"/>
          </p:cNvPicPr>
          <p:nvPr/>
        </p:nvPicPr>
        <p:blipFill>
          <a:blip r:embed="rId2"/>
          <a:stretch>
            <a:fillRect/>
          </a:stretch>
        </p:blipFill>
        <p:spPr>
          <a:xfrm>
            <a:off x="6301098" y="1032934"/>
            <a:ext cx="4958600" cy="5401733"/>
          </a:xfrm>
          <a:prstGeom prst="rect">
            <a:avLst/>
          </a:prstGeom>
        </p:spPr>
      </p:pic>
      <p:sp>
        <p:nvSpPr>
          <p:cNvPr id="6" name="文字方塊 5">
            <a:extLst>
              <a:ext uri="{FF2B5EF4-FFF2-40B4-BE49-F238E27FC236}">
                <a16:creationId xmlns:a16="http://schemas.microsoft.com/office/drawing/2014/main" id="{60620776-1F57-4B35-9FCD-1E17191DF58C}"/>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熱圖（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Heatmap</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）在分析領域中用於發現數據結構的多種場景，以下是其中一些主要的使用場景：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基因表達分析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生物學和基因組學中，熱圖常用於可視化基因表達數據。每行代表一個基因，每列代表不同的樣本（例如生物樣本或時間點）。熱圖的顏色表示基因表達水平，讓研究人員能夠發現基因之間的模式、群集和表達模式的異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分析時間序列數據</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：當您有時間序列數據，熱圖可以用來可視化不同時間點的變數值。這有助於識別趨勢、季節性變化和其他時間依賴性模式。熱圖可以使時間序列數據的結構更加清晰，並指導進一步的時間序列分析。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分析關聯性和相似性</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：在任何數據集中，熱圖都可以用於可視化變數之間的相似性和關聯性。通過將相似的變數分佈在彼此附近，熱圖可以顯示變數之間的結構，例如在社會網絡分析中，可以可視化不同個體之間的關係。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81C0F53E-2168-4848-8757-E33DC8E2FDC4}"/>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8BA9731D-C1B7-40F2-A65C-0620118763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B932F8C3-1059-4CE5-8F85-7E194193AAAA}"/>
              </a:ext>
            </a:extLst>
          </p:cNvPr>
          <p:cNvSpPr/>
          <p:nvPr/>
        </p:nvSpPr>
        <p:spPr>
          <a:xfrm>
            <a:off x="301978"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1935EA0F-A996-4EA7-A9FC-D6188F652F0D}"/>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2085B9AC-AB0A-4C81-81A4-E0CF1A2D6518}"/>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A894BCC5-16D0-4509-B669-7792036B15AA}"/>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1960204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err="1">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Trivariate</a:t>
            </a: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histogram with two categorical variables</a:t>
            </a:r>
          </a:p>
        </p:txBody>
      </p:sp>
      <p:pic>
        <p:nvPicPr>
          <p:cNvPr id="3" name="圖片 2">
            <a:extLst>
              <a:ext uri="{FF2B5EF4-FFF2-40B4-BE49-F238E27FC236}">
                <a16:creationId xmlns:a16="http://schemas.microsoft.com/office/drawing/2014/main" id="{D0A345D7-BDBE-4996-B7EE-9D24B3243048}"/>
              </a:ext>
            </a:extLst>
          </p:cNvPr>
          <p:cNvPicPr>
            <a:picLocks noChangeAspect="1"/>
          </p:cNvPicPr>
          <p:nvPr/>
        </p:nvPicPr>
        <p:blipFill>
          <a:blip r:embed="rId2"/>
          <a:stretch>
            <a:fillRect/>
          </a:stretch>
        </p:blipFill>
        <p:spPr>
          <a:xfrm>
            <a:off x="5544134" y="1896533"/>
            <a:ext cx="5657266" cy="4024311"/>
          </a:xfrm>
          <a:prstGeom prst="rect">
            <a:avLst/>
          </a:prstGeom>
        </p:spPr>
      </p:pic>
      <p:sp>
        <p:nvSpPr>
          <p:cNvPr id="6" name="文字方塊 5">
            <a:extLst>
              <a:ext uri="{FF2B5EF4-FFF2-40B4-BE49-F238E27FC236}">
                <a16:creationId xmlns:a16="http://schemas.microsoft.com/office/drawing/2014/main" id="{27EFA12C-A108-4B57-A409-C4C4D1973642}"/>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帶有兩個分類變數的三變量直方圖（</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Trivariate</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histogram with two categorical variables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）是一種用於數據分析和可視化的工具，通常在以下場景中使用：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多變數數據的分布分析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主要用於探索和比較三個變數之間的分布關係，其中兩個變數是分類變數（通常表示為不同顏色或圖案），另一個變數是連續變數。它可以幫助分析師了解不同組別或類別之間的連續變數的分佈，並識別是否存在顯著的差異或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類別變數的影響分析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：這種圖表可用於研究兩個分類變數對連續變數的影響。通過觀察不同類別變數組合下的連續變數分佈，分析師可以識別類別變數對連續變數的影響程度，以及是否存在交互作用效應。</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數據探索和特徵選擇</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：當您有多個變數時，帶有兩個分類變數的三變量直方圖可以用於探索數據的特性，並有助於選擇具有顯著影響的變數。這對於在機器學習和建模中進行特徵工程非常有用。</a:t>
            </a:r>
          </a:p>
        </p:txBody>
      </p:sp>
      <p:sp>
        <p:nvSpPr>
          <p:cNvPr id="7" name="矩形 6">
            <a:extLst>
              <a:ext uri="{FF2B5EF4-FFF2-40B4-BE49-F238E27FC236}">
                <a16:creationId xmlns:a16="http://schemas.microsoft.com/office/drawing/2014/main" id="{DE6D7BB0-4729-4E23-A132-08874054EB40}"/>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4" name="投影片編號版面配置區 3">
            <a:extLst>
              <a:ext uri="{FF2B5EF4-FFF2-40B4-BE49-F238E27FC236}">
                <a16:creationId xmlns:a16="http://schemas.microsoft.com/office/drawing/2014/main" id="{CA70C503-6351-4A80-B6D3-857C95CCB6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C9996ED9-2D5A-4CD4-B651-3094FE8ED7B3}"/>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4595FC7B-B6C1-4591-B9A0-72FAE09A5CBC}"/>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87DC67CD-14E5-475B-88DB-F64857060FD5}"/>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7FC17626-3CA7-45F5-8169-9D628628B399}"/>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32794321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Small multiple time series</a:t>
            </a:r>
          </a:p>
        </p:txBody>
      </p:sp>
      <p:pic>
        <p:nvPicPr>
          <p:cNvPr id="29698" name="Picture 2">
            <a:extLst>
              <a:ext uri="{FF2B5EF4-FFF2-40B4-BE49-F238E27FC236}">
                <a16:creationId xmlns:a16="http://schemas.microsoft.com/office/drawing/2014/main" id="{A2F94CBD-2DB1-490E-B9B8-5539ACC61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323" y="1574801"/>
            <a:ext cx="5120281" cy="453334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5CDB9D7D-22F5-417E-8530-9DCC4371226D}"/>
              </a:ext>
            </a:extLst>
          </p:cNvPr>
          <p:cNvSpPr txBox="1"/>
          <p:nvPr/>
        </p:nvSpPr>
        <p:spPr>
          <a:xfrm>
            <a:off x="338667" y="2099173"/>
            <a:ext cx="4745568" cy="36009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小多個時間序列圖（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Small multiple time series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）是一種數據可視化方法，通常在以下分析場景中使用：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比較時間序列趨勢</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最常見的用途之一是比較多個時間序列的趨勢。通過將多個時間序列放置在同一畫布上，每個時間序列佔據一個小圖形，分析師可以輕鬆比較不同時間序列之間的變化和趨勢。這對於分析資產價格、經濟指標、銷售數據等時間序列數據非常有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檢查異常值和異常模式</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小多個時間序列圖還可用於檢查時間序列中的異常值和異常模式。當異常發生時，它們通常在小圖形中更容易被識別，因為它們會在一個或多個時間序列中突出顯示。這有助於及早發現數據中的異常情況，並進行進一步調查。</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展示多個相關時間序列</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：當您有多個相關的時間序列數據時，小多個時間序列圖可以用於一次性展示它們，使觀眾能夠看到它們之間的相互作用和共同趨勢。這在商務分析、市場研究和科學研究等領域中非常有用。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C918B54E-5CEF-4356-A29E-960451EFE2B8}"/>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BFFEA7C7-6A44-47DE-AF0F-8D3A401905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BE48F992-084D-4E15-BA86-3295697BD344}"/>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AC4FF30B-BBC9-43CD-AD60-363B3B414018}"/>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3746FB68-63D9-47ED-95C9-AF8F3327C910}"/>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FE787A41-FD65-4BB1-91AA-223360C9E39D}"/>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26310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物件導向設計</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用結構化思維開發程式</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0CAA3553-E97A-47A1-AE2B-BB684F5B0FB6}"/>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目的</a:t>
            </a:r>
          </a:p>
        </p:txBody>
      </p:sp>
      <p:pic>
        <p:nvPicPr>
          <p:cNvPr id="2" name="圖片 1">
            <a:extLst>
              <a:ext uri="{FF2B5EF4-FFF2-40B4-BE49-F238E27FC236}">
                <a16:creationId xmlns:a16="http://schemas.microsoft.com/office/drawing/2014/main" id="{AD0EDDF5-6F24-4FFC-90F5-627CDE2B2AD9}"/>
              </a:ext>
            </a:extLst>
          </p:cNvPr>
          <p:cNvPicPr>
            <a:picLocks noChangeAspect="1"/>
          </p:cNvPicPr>
          <p:nvPr/>
        </p:nvPicPr>
        <p:blipFill>
          <a:blip r:embed="rId3"/>
          <a:stretch>
            <a:fillRect/>
          </a:stretch>
        </p:blipFill>
        <p:spPr>
          <a:xfrm>
            <a:off x="801396" y="2787669"/>
            <a:ext cx="4454096" cy="3879959"/>
          </a:xfrm>
          <a:prstGeom prst="rect">
            <a:avLst/>
          </a:prstGeom>
        </p:spPr>
      </p:pic>
      <p:pic>
        <p:nvPicPr>
          <p:cNvPr id="4" name="圖片 3">
            <a:extLst>
              <a:ext uri="{FF2B5EF4-FFF2-40B4-BE49-F238E27FC236}">
                <a16:creationId xmlns:a16="http://schemas.microsoft.com/office/drawing/2014/main" id="{312EDDF8-1865-48D4-A724-A4B47B21C2CA}"/>
              </a:ext>
            </a:extLst>
          </p:cNvPr>
          <p:cNvPicPr>
            <a:picLocks noChangeAspect="1"/>
          </p:cNvPicPr>
          <p:nvPr/>
        </p:nvPicPr>
        <p:blipFill>
          <a:blip r:embed="rId4"/>
          <a:stretch>
            <a:fillRect/>
          </a:stretch>
        </p:blipFill>
        <p:spPr>
          <a:xfrm>
            <a:off x="5450232" y="1485966"/>
            <a:ext cx="5116177" cy="4978367"/>
          </a:xfrm>
          <a:prstGeom prst="rect">
            <a:avLst/>
          </a:prstGeom>
          <a:ln>
            <a:noFill/>
          </a:ln>
          <a:effectLst>
            <a:softEdge rad="112500"/>
          </a:effectLst>
        </p:spPr>
      </p:pic>
      <p:sp>
        <p:nvSpPr>
          <p:cNvPr id="26" name="文字方塊 25">
            <a:extLst>
              <a:ext uri="{FF2B5EF4-FFF2-40B4-BE49-F238E27FC236}">
                <a16:creationId xmlns:a16="http://schemas.microsoft.com/office/drawing/2014/main" id="{A783B3CF-8AB3-4D4C-A53C-F1ED905F223B}"/>
              </a:ext>
            </a:extLst>
          </p:cNvPr>
          <p:cNvSpPr txBox="1"/>
          <p:nvPr/>
        </p:nvSpPr>
        <p:spPr>
          <a:xfrm>
            <a:off x="5532582" y="627085"/>
            <a:ext cx="8707383" cy="830997"/>
          </a:xfrm>
          <a:prstGeom prst="rect">
            <a:avLst/>
          </a:prstGeom>
          <a:noFill/>
        </p:spPr>
        <p:txBody>
          <a:bodyPr wrap="square">
            <a:spAutoFit/>
          </a:bodyPr>
          <a:lstStyle/>
          <a:p>
            <a:pPr algn="l"/>
            <a:r>
              <a:rPr lang="zh-TW" altLang="en-US" sz="1600" b="1" i="0" dirty="0">
                <a:solidFill>
                  <a:srgbClr val="242424"/>
                </a:solidFill>
                <a:effectLst/>
                <a:latin typeface="微軟正黑體" panose="020B0604030504040204" pitchFamily="34" charset="-120"/>
                <a:ea typeface="微軟正黑體" panose="020B0604030504040204" pitchFamily="34" charset="-120"/>
              </a:rPr>
              <a:t>設計汽車製造藍圖</a:t>
            </a:r>
            <a:r>
              <a:rPr lang="en-US" altLang="zh-TW" sz="1600" b="1" i="0" dirty="0">
                <a:solidFill>
                  <a:srgbClr val="242424"/>
                </a:solidFill>
                <a:effectLst/>
                <a:latin typeface="微軟正黑體" panose="020B0604030504040204" pitchFamily="34" charset="-120"/>
                <a:ea typeface="微軟正黑體" panose="020B0604030504040204" pitchFamily="34" charset="-120"/>
              </a:rPr>
              <a:t>(</a:t>
            </a:r>
            <a:r>
              <a:rPr lang="zh-TW" altLang="en-US" sz="1600" b="1" i="0" dirty="0">
                <a:solidFill>
                  <a:srgbClr val="242424"/>
                </a:solidFill>
                <a:effectLst/>
                <a:latin typeface="微軟正黑體" panose="020B0604030504040204" pitchFamily="34" charset="-120"/>
                <a:ea typeface="微軟正黑體" panose="020B0604030504040204" pitchFamily="34" charset="-120"/>
              </a:rPr>
              <a:t>類別</a:t>
            </a:r>
            <a:r>
              <a:rPr lang="en-US" altLang="zh-TW" sz="1600" b="1" i="0" dirty="0">
                <a:solidFill>
                  <a:srgbClr val="242424"/>
                </a:solidFill>
                <a:effectLst/>
                <a:latin typeface="微軟正黑體" panose="020B0604030504040204" pitchFamily="34" charset="-120"/>
                <a:ea typeface="微軟正黑體" panose="020B0604030504040204" pitchFamily="34" charset="-120"/>
              </a:rPr>
              <a:t>)</a:t>
            </a:r>
            <a:r>
              <a:rPr lang="zh-TW" altLang="en-US" sz="1600" b="1" i="0" dirty="0">
                <a:solidFill>
                  <a:srgbClr val="242424"/>
                </a:solidFill>
                <a:effectLst/>
                <a:latin typeface="微軟正黑體" panose="020B0604030504040204" pitchFamily="34" charset="-120"/>
                <a:ea typeface="微軟正黑體" panose="020B0604030504040204" pitchFamily="34" charset="-120"/>
              </a:rPr>
              <a:t>，</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algn="l"/>
            <a:r>
              <a:rPr lang="zh-TW" altLang="en-US" sz="1600" b="1" i="0" dirty="0">
                <a:solidFill>
                  <a:srgbClr val="242424"/>
                </a:solidFill>
                <a:effectLst/>
                <a:latin typeface="微軟正黑體" panose="020B0604030504040204" pitchFamily="34" charset="-120"/>
                <a:ea typeface="微軟正黑體" panose="020B0604030504040204" pitchFamily="34" charset="-120"/>
              </a:rPr>
              <a:t>包含品牌，車種，製造年份三種屬性，</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algn="l"/>
            <a:r>
              <a:rPr lang="zh-TW" altLang="en-US" sz="1600" b="1" i="0" dirty="0">
                <a:solidFill>
                  <a:srgbClr val="242424"/>
                </a:solidFill>
                <a:effectLst/>
                <a:latin typeface="微軟正黑體" panose="020B0604030504040204" pitchFamily="34" charset="-120"/>
                <a:ea typeface="微軟正黑體" panose="020B0604030504040204" pitchFamily="34" charset="-120"/>
              </a:rPr>
              <a:t>以及四種動作</a:t>
            </a:r>
            <a:r>
              <a:rPr lang="en-US" altLang="zh-TW" sz="1600" b="1" i="0" dirty="0">
                <a:solidFill>
                  <a:srgbClr val="242424"/>
                </a:solidFill>
                <a:effectLst/>
                <a:latin typeface="微軟正黑體" panose="020B0604030504040204" pitchFamily="34" charset="-120"/>
                <a:ea typeface="微軟正黑體" panose="020B0604030504040204" pitchFamily="34" charset="-120"/>
              </a:rPr>
              <a:t>(</a:t>
            </a:r>
            <a:r>
              <a:rPr lang="zh-TW" altLang="en-US" sz="1600" b="1" i="0" dirty="0">
                <a:solidFill>
                  <a:srgbClr val="242424"/>
                </a:solidFill>
                <a:effectLst/>
                <a:latin typeface="微軟正黑體" panose="020B0604030504040204" pitchFamily="34" charset="-120"/>
                <a:ea typeface="微軟正黑體" panose="020B0604030504040204" pitchFamily="34" charset="-120"/>
              </a:rPr>
              <a:t>方法</a:t>
            </a:r>
            <a:r>
              <a:rPr lang="en-US" altLang="zh-TW" sz="1600" b="1" i="0" dirty="0">
                <a:solidFill>
                  <a:srgbClr val="242424"/>
                </a:solidFill>
                <a:effectLst/>
                <a:latin typeface="微軟正黑體" panose="020B0604030504040204" pitchFamily="34" charset="-120"/>
                <a:ea typeface="微軟正黑體" panose="020B0604030504040204" pitchFamily="34" charset="-120"/>
              </a:rPr>
              <a:t>)</a:t>
            </a:r>
            <a:r>
              <a:rPr lang="zh-TW" altLang="en-US" sz="1600" b="1" i="0" dirty="0">
                <a:solidFill>
                  <a:srgbClr val="242424"/>
                </a:solidFill>
                <a:effectLst/>
                <a:latin typeface="微軟正黑體" panose="020B0604030504040204" pitchFamily="34" charset="-120"/>
                <a:ea typeface="微軟正黑體" panose="020B0604030504040204" pitchFamily="34" charset="-120"/>
              </a:rPr>
              <a:t>包含啟動，加速，減速，停止。</a:t>
            </a:r>
          </a:p>
        </p:txBody>
      </p:sp>
      <p:pic>
        <p:nvPicPr>
          <p:cNvPr id="7" name="圖片 6">
            <a:extLst>
              <a:ext uri="{FF2B5EF4-FFF2-40B4-BE49-F238E27FC236}">
                <a16:creationId xmlns:a16="http://schemas.microsoft.com/office/drawing/2014/main" id="{6C31A771-7937-408B-B087-82D6C676CB53}"/>
              </a:ext>
            </a:extLst>
          </p:cNvPr>
          <p:cNvPicPr>
            <a:picLocks noChangeAspect="1"/>
          </p:cNvPicPr>
          <p:nvPr/>
        </p:nvPicPr>
        <p:blipFill>
          <a:blip r:embed="rId5"/>
          <a:stretch>
            <a:fillRect/>
          </a:stretch>
        </p:blipFill>
        <p:spPr>
          <a:xfrm>
            <a:off x="8561879" y="2827510"/>
            <a:ext cx="3474482" cy="3866151"/>
          </a:xfrm>
          <a:prstGeom prst="rect">
            <a:avLst/>
          </a:prstGeom>
          <a:ln w="38100" cap="sq">
            <a:solidFill>
              <a:srgbClr val="BF9000"/>
            </a:solidFill>
            <a:prstDash val="solid"/>
            <a:miter lim="800000"/>
          </a:ln>
          <a:effectLst>
            <a:outerShdw blurRad="50800" dist="38100" dir="2700000" algn="tl" rotWithShape="0">
              <a:srgbClr val="000000">
                <a:alpha val="43000"/>
              </a:srgbClr>
            </a:outerShdw>
          </a:effectLst>
        </p:spPr>
      </p:pic>
      <p:sp>
        <p:nvSpPr>
          <p:cNvPr id="21" name="文字方塊 20">
            <a:extLst>
              <a:ext uri="{FF2B5EF4-FFF2-40B4-BE49-F238E27FC236}">
                <a16:creationId xmlns:a16="http://schemas.microsoft.com/office/drawing/2014/main" id="{2DF53891-422F-4E2F-B283-CD688872A670}"/>
              </a:ext>
            </a:extLst>
          </p:cNvPr>
          <p:cNvSpPr txBox="1"/>
          <p:nvPr/>
        </p:nvSpPr>
        <p:spPr>
          <a:xfrm>
            <a:off x="342024" y="1750292"/>
            <a:ext cx="4617623" cy="1077218"/>
          </a:xfrm>
          <a:prstGeom prst="rect">
            <a:avLst/>
          </a:prstGeom>
          <a:noFill/>
        </p:spPr>
        <p:txBody>
          <a:bodyPr wrap="square">
            <a:spAutoFit/>
          </a:bodyPr>
          <a:lstStyle/>
          <a:p>
            <a:pPr marL="285750" indent="-285750">
              <a:buFont typeface="Wingdings" panose="05000000000000000000" pitchFamily="2" charset="2"/>
              <a:buChar char="l"/>
            </a:pPr>
            <a:r>
              <a:rPr lang="zh-TW" altLang="en-US" sz="1600" b="1" dirty="0">
                <a:latin typeface="微軟正黑體" panose="020B0604030504040204" pitchFamily="34" charset="-120"/>
                <a:ea typeface="微軟正黑體" panose="020B0604030504040204" pitchFamily="34" charset="-120"/>
              </a:rPr>
              <a:t>使程式碼的維護和擴充更容易並易於理解</a:t>
            </a:r>
            <a:endParaRPr lang="en-US" altLang="zh-TW" sz="1600" b="1"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l"/>
            </a:pPr>
            <a:r>
              <a:rPr lang="zh-TW" altLang="en-US" sz="1600" b="1" dirty="0">
                <a:latin typeface="微軟正黑體" panose="020B0604030504040204" pitchFamily="34" charset="-120"/>
                <a:ea typeface="微軟正黑體" panose="020B0604030504040204" pitchFamily="34" charset="-120"/>
              </a:rPr>
              <a:t>在物件導向中，類別是所有共同物件成員的抽象描述，它定義該類別物件共同具有的屬性，及實現該物件的方法。</a:t>
            </a:r>
          </a:p>
        </p:txBody>
      </p:sp>
      <p:sp>
        <p:nvSpPr>
          <p:cNvPr id="28" name="矩形: 圓角 27">
            <a:extLst>
              <a:ext uri="{FF2B5EF4-FFF2-40B4-BE49-F238E27FC236}">
                <a16:creationId xmlns:a16="http://schemas.microsoft.com/office/drawing/2014/main" id="{D10AEFA0-017E-400C-8685-968B52F1A7B0}"/>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344573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err="1">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Lineplot</a:t>
            </a: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from a wide-form dataset</a:t>
            </a:r>
          </a:p>
        </p:txBody>
      </p:sp>
      <p:pic>
        <p:nvPicPr>
          <p:cNvPr id="3" name="圖片 2">
            <a:extLst>
              <a:ext uri="{FF2B5EF4-FFF2-40B4-BE49-F238E27FC236}">
                <a16:creationId xmlns:a16="http://schemas.microsoft.com/office/drawing/2014/main" id="{BC5D99D9-3902-46B4-990C-95925D8DB877}"/>
              </a:ext>
            </a:extLst>
          </p:cNvPr>
          <p:cNvPicPr>
            <a:picLocks noChangeAspect="1"/>
          </p:cNvPicPr>
          <p:nvPr/>
        </p:nvPicPr>
        <p:blipFill>
          <a:blip r:embed="rId2"/>
          <a:stretch>
            <a:fillRect/>
          </a:stretch>
        </p:blipFill>
        <p:spPr>
          <a:xfrm>
            <a:off x="5677957" y="1833033"/>
            <a:ext cx="5531909" cy="4089942"/>
          </a:xfrm>
          <a:prstGeom prst="rect">
            <a:avLst/>
          </a:prstGeom>
        </p:spPr>
      </p:pic>
      <p:sp>
        <p:nvSpPr>
          <p:cNvPr id="6" name="文字方塊 5">
            <a:extLst>
              <a:ext uri="{FF2B5EF4-FFF2-40B4-BE49-F238E27FC236}">
                <a16:creationId xmlns:a16="http://schemas.microsoft.com/office/drawing/2014/main" id="{24B2AD84-9023-44F7-9339-97E575F1AF38}"/>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從寬格式數據集（</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Wide-form dataset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）繪製的折線圖（</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Lineplot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）是一種數據可視化方法，通常在以下分析場景中使用：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時間序列分析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：當您擁有多個時間點的數據，並且每個時間點都有多個變數的觀測值時，折線圖是一種常見的可視化方法。您可以在</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軸上表示時間，</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軸上表示變數的數值，每條折線代表一個不同的變數。這有助於比較不同變數隨時間的變化趨勢，例如股票價格、氣象數據、銷售數據等。</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實驗結果的比較</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折線圖還可用於比較不同條件下的實驗結果。當您有多個實驗條件（例如不同處理組或實驗場景），並且想要查看它們之間變數的差異時，折線圖可以將不同條件下的數值變化可視化，有助於快速識別潛在模式和趨勢。</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多變數分析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：如果您有多個變數並希望了解它們之間的相互關係，折線圖也可用於多變數分析。您可以將每個變數的折線繪製在同一張圖上，並觀察它們之間的相互作用和關聯性。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0EA9FAA1-CA10-4436-B09A-E223464E4050}"/>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4" name="投影片編號版面配置區 3">
            <a:extLst>
              <a:ext uri="{FF2B5EF4-FFF2-40B4-BE49-F238E27FC236}">
                <a16:creationId xmlns:a16="http://schemas.microsoft.com/office/drawing/2014/main" id="{0364B59A-4B5B-479C-92E6-E13B223B1B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CBA15BB1-2644-4415-A94B-E512BDE86800}"/>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23B5E31A-3AA0-407E-BB79-05D968D089C8}"/>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0A3C6302-18EC-4BEC-ACA1-16C61C42406E}"/>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8D5E87CF-9063-40F0-9F78-BF4F641B17B5}"/>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1250107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err="1">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Violinplot</a:t>
            </a: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from a wide-form dataset</a:t>
            </a:r>
          </a:p>
        </p:txBody>
      </p:sp>
      <p:pic>
        <p:nvPicPr>
          <p:cNvPr id="3" name="圖片 2">
            <a:extLst>
              <a:ext uri="{FF2B5EF4-FFF2-40B4-BE49-F238E27FC236}">
                <a16:creationId xmlns:a16="http://schemas.microsoft.com/office/drawing/2014/main" id="{165FBDFA-19E0-487F-8C80-9FF104A8AEC2}"/>
              </a:ext>
            </a:extLst>
          </p:cNvPr>
          <p:cNvPicPr>
            <a:picLocks noChangeAspect="1"/>
          </p:cNvPicPr>
          <p:nvPr/>
        </p:nvPicPr>
        <p:blipFill>
          <a:blip r:embed="rId2"/>
          <a:stretch>
            <a:fillRect/>
          </a:stretch>
        </p:blipFill>
        <p:spPr>
          <a:xfrm>
            <a:off x="6015615" y="2279642"/>
            <a:ext cx="4977822" cy="2876558"/>
          </a:xfrm>
          <a:prstGeom prst="rect">
            <a:avLst/>
          </a:prstGeom>
        </p:spPr>
      </p:pic>
      <p:sp>
        <p:nvSpPr>
          <p:cNvPr id="6" name="文字方塊 5">
            <a:extLst>
              <a:ext uri="{FF2B5EF4-FFF2-40B4-BE49-F238E27FC236}">
                <a16:creationId xmlns:a16="http://schemas.microsoft.com/office/drawing/2014/main" id="{B1C3CF1E-56EC-4A4D-8136-412A97A61FA8}"/>
              </a:ext>
            </a:extLst>
          </p:cNvPr>
          <p:cNvSpPr txBox="1"/>
          <p:nvPr/>
        </p:nvSpPr>
        <p:spPr>
          <a:xfrm>
            <a:off x="338667" y="2099173"/>
            <a:ext cx="4745568"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從寬格式數據集（</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Wide-form dataset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）繪製的小提琴圖（</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Violinplot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）是一種數據可視化方法，通常在以下分析場景中使用：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分布比較</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：小提琴圖常用於比較不同類別或組之間的數據分布。當您有多個類別或組別，並且想要理解它們之間變數分布的異同時，小提琴圖可以很直觀地顯示每個類別的數據分布情況，包括中位數、分位數和數據密度。</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變數的分布可視化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：小提琴圖也用於單變數的分布可視化，特別是在不同類別或組別之間進行比較。這有助於識別變數的中心趨勢、離散性以及是否存在多個分布峰值（多模態性）。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探索變數的關聯性</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：當您想要瞭解兩個變數之間的關聯性時，可以使用小提琴圖來將它們的分布可視化。這有助於識別不同類別或組別之間的變數關聯性模式，並發現是否存在特定類別下的額外變化。</a:t>
            </a:r>
          </a:p>
        </p:txBody>
      </p:sp>
      <p:sp>
        <p:nvSpPr>
          <p:cNvPr id="7" name="矩形 6">
            <a:extLst>
              <a:ext uri="{FF2B5EF4-FFF2-40B4-BE49-F238E27FC236}">
                <a16:creationId xmlns:a16="http://schemas.microsoft.com/office/drawing/2014/main" id="{FFA9819C-86F0-4A54-A180-6B60EF9049CE}"/>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4" name="投影片編號版面配置區 3">
            <a:extLst>
              <a:ext uri="{FF2B5EF4-FFF2-40B4-BE49-F238E27FC236}">
                <a16:creationId xmlns:a16="http://schemas.microsoft.com/office/drawing/2014/main" id="{3F1417F6-5E9F-42B7-8B25-255E79EA34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7DDBD6FA-A612-46B2-BE48-AD59684EE1A0}"/>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CB72AE28-7825-47EA-9727-41C0651BFE47}"/>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35EA6E47-4B13-4AD7-BB5C-B74CA690E522}"/>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893B5902-633C-4C24-8467-257BF8A6BAC6}"/>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9156065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E696D7B-2DE3-43F4-B15D-D41FD53E84BC}"/>
              </a:ext>
            </a:extLst>
          </p:cNvPr>
          <p:cNvSpPr txBox="1"/>
          <p:nvPr/>
        </p:nvSpPr>
        <p:spPr>
          <a:xfrm>
            <a:off x="306308" y="882195"/>
            <a:ext cx="11381914" cy="369332"/>
          </a:xfrm>
          <a:prstGeom prst="rect">
            <a:avLst/>
          </a:prstGeom>
          <a:noFill/>
        </p:spPr>
        <p:txBody>
          <a:bodyPr wrap="square" rtlCol="0">
            <a:spAutoFit/>
          </a:bodyPr>
          <a:lstStyle/>
          <a:p>
            <a:pPr defTabSz="914172"/>
            <a:r>
              <a:rPr lang="zh-TW" altLang="en-US" b="1" dirty="0">
                <a:solidFill>
                  <a:prstClr val="black"/>
                </a:solidFill>
                <a:latin typeface="Calibri" panose="020F0502020204030204" pitchFamily="34" charset="0"/>
                <a:ea typeface="微軟正黑體" panose="020B0604030504040204" pitchFamily="34" charset="-120"/>
              </a:rPr>
              <a:t>透過每次</a:t>
            </a:r>
            <a:r>
              <a:rPr lang="en-US" altLang="zh-TW" b="1" dirty="0">
                <a:solidFill>
                  <a:prstClr val="black"/>
                </a:solidFill>
                <a:latin typeface="Calibri" panose="020F0502020204030204" pitchFamily="34" charset="0"/>
                <a:ea typeface="微軟正黑體" panose="020B0604030504040204" pitchFamily="34" charset="-120"/>
              </a:rPr>
              <a:t>60</a:t>
            </a:r>
            <a:r>
              <a:rPr lang="zh-TW" altLang="en-US" b="1" dirty="0">
                <a:solidFill>
                  <a:prstClr val="black"/>
                </a:solidFill>
                <a:latin typeface="Calibri" panose="020F0502020204030204" pitchFamily="34" charset="0"/>
                <a:ea typeface="微軟正黑體" panose="020B0604030504040204" pitchFamily="34" charset="-120"/>
              </a:rPr>
              <a:t>分鐘，一次</a:t>
            </a:r>
            <a:r>
              <a:rPr lang="en-US" altLang="zh-TW" b="1" dirty="0">
                <a:solidFill>
                  <a:prstClr val="black"/>
                </a:solidFill>
                <a:latin typeface="Calibri" panose="020F0502020204030204" pitchFamily="34" charset="0"/>
                <a:ea typeface="微軟正黑體" panose="020B0604030504040204" pitchFamily="34" charset="-120"/>
              </a:rPr>
              <a:t>3</a:t>
            </a:r>
            <a:r>
              <a:rPr lang="zh-TW" altLang="en-US" b="1" dirty="0">
                <a:solidFill>
                  <a:prstClr val="black"/>
                </a:solidFill>
                <a:latin typeface="Calibri" panose="020F0502020204030204" pitchFamily="34" charset="0"/>
                <a:ea typeface="微軟正黑體" panose="020B0604030504040204" pitchFamily="34" charset="-120"/>
              </a:rPr>
              <a:t>主題，以分章節的形式，結構性教學，降低學習門檻</a:t>
            </a:r>
            <a:endParaRPr lang="en-US" altLang="zh-TW" b="1" dirty="0">
              <a:solidFill>
                <a:prstClr val="black"/>
              </a:solidFill>
              <a:latin typeface="Calibri" panose="020F0502020204030204" pitchFamily="34" charset="0"/>
              <a:ea typeface="微軟正黑體" panose="020B0604030504040204" pitchFamily="34" charset="-120"/>
            </a:endParaRPr>
          </a:p>
        </p:txBody>
      </p:sp>
      <p:sp>
        <p:nvSpPr>
          <p:cNvPr id="5" name="標題 1">
            <a:extLst>
              <a:ext uri="{FF2B5EF4-FFF2-40B4-BE49-F238E27FC236}">
                <a16:creationId xmlns:a16="http://schemas.microsoft.com/office/drawing/2014/main" id="{186ADB22-5955-DD00-476B-1D5D84CF0BEB}"/>
              </a:ext>
            </a:extLst>
          </p:cNvPr>
          <p:cNvSpPr txBox="1">
            <a:spLocks/>
          </p:cNvSpPr>
          <p:nvPr/>
        </p:nvSpPr>
        <p:spPr>
          <a:xfrm>
            <a:off x="306308" y="153253"/>
            <a:ext cx="11579384" cy="609442"/>
          </a:xfrm>
          <a:prstGeom prst="rect">
            <a:avLst/>
          </a:prstGeom>
        </p:spPr>
        <p:txBody>
          <a:bodyPr vert="horz" lIns="91416" tIns="45708" rIns="91416" bIns="45708"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172"/>
            <a:r>
              <a:rPr lang="zh-TW" altLang="en-US" sz="3199" b="1" dirty="0">
                <a:solidFill>
                  <a:srgbClr val="002060"/>
                </a:solidFill>
                <a:latin typeface="微軟正黑體" panose="020B0604030504040204" pitchFamily="34" charset="-120"/>
                <a:ea typeface="微軟正黑體" panose="020B0604030504040204" pitchFamily="34" charset="-120"/>
              </a:rPr>
              <a:t>全民 </a:t>
            </a:r>
            <a:r>
              <a:rPr lang="en-US" altLang="zh-TW" sz="3199" b="1" dirty="0">
                <a:solidFill>
                  <a:srgbClr val="002060"/>
                </a:solidFill>
                <a:latin typeface="微軟正黑體" panose="020B0604030504040204" pitchFamily="34" charset="-120"/>
                <a:ea typeface="微軟正黑體" panose="020B0604030504040204" pitchFamily="34" charset="-120"/>
              </a:rPr>
              <a:t>BI</a:t>
            </a:r>
            <a:r>
              <a:rPr lang="zh-TW" altLang="en-US" sz="3199" b="1" dirty="0">
                <a:solidFill>
                  <a:srgbClr val="002060"/>
                </a:solidFill>
                <a:latin typeface="微軟正黑體" panose="020B0604030504040204" pitchFamily="34" charset="-120"/>
                <a:ea typeface="微軟正黑體" panose="020B0604030504040204" pitchFamily="34" charset="-120"/>
              </a:rPr>
              <a:t> 計劃 </a:t>
            </a:r>
            <a:r>
              <a:rPr lang="en-US" altLang="zh-TW" sz="3199" b="1" dirty="0">
                <a:solidFill>
                  <a:srgbClr val="002060"/>
                </a:solidFill>
                <a:latin typeface="微軟正黑體" panose="020B0604030504040204" pitchFamily="34" charset="-120"/>
                <a:ea typeface="微軟正黑體" panose="020B0604030504040204" pitchFamily="34" charset="-120"/>
              </a:rPr>
              <a:t>-</a:t>
            </a:r>
            <a:r>
              <a:rPr lang="zh-TW" altLang="en-US" sz="3199" b="1" dirty="0">
                <a:solidFill>
                  <a:srgbClr val="002060"/>
                </a:solidFill>
                <a:latin typeface="微軟正黑體" panose="020B0604030504040204" pitchFamily="34" charset="-120"/>
                <a:ea typeface="微軟正黑體" panose="020B0604030504040204" pitchFamily="34" charset="-120"/>
              </a:rPr>
              <a:t> </a:t>
            </a:r>
            <a:r>
              <a:rPr lang="en-US" altLang="zh-TW" sz="3199" b="1" dirty="0">
                <a:solidFill>
                  <a:srgbClr val="002060"/>
                </a:solidFill>
                <a:latin typeface="微軟正黑體" panose="020B0604030504040204" pitchFamily="34" charset="-120"/>
                <a:ea typeface="微軟正黑體" panose="020B0604030504040204" pitchFamily="34" charset="-120"/>
              </a:rPr>
              <a:t>60</a:t>
            </a:r>
            <a:r>
              <a:rPr lang="zh-TW" altLang="en-US" sz="3199" b="1" dirty="0">
                <a:solidFill>
                  <a:srgbClr val="002060"/>
                </a:solidFill>
                <a:latin typeface="微軟正黑體" panose="020B0604030504040204" pitchFamily="34" charset="-120"/>
                <a:ea typeface="微軟正黑體" panose="020B0604030504040204" pitchFamily="34" charset="-120"/>
              </a:rPr>
              <a:t>分鐘</a:t>
            </a:r>
            <a:r>
              <a:rPr lang="en-US" altLang="zh-TW" sz="3199" b="1" dirty="0">
                <a:solidFill>
                  <a:srgbClr val="002060"/>
                </a:solidFill>
                <a:latin typeface="微軟正黑體" panose="020B0604030504040204" pitchFamily="34" charset="-120"/>
                <a:ea typeface="微軟正黑體" panose="020B0604030504040204" pitchFamily="34" charset="-120"/>
              </a:rPr>
              <a:t>3</a:t>
            </a:r>
            <a:r>
              <a:rPr lang="zh-TW" altLang="en-US" sz="3199" b="1" dirty="0">
                <a:solidFill>
                  <a:srgbClr val="002060"/>
                </a:solidFill>
                <a:latin typeface="微軟正黑體" panose="020B0604030504040204" pitchFamily="34" charset="-120"/>
                <a:ea typeface="微軟正黑體" panose="020B0604030504040204" pitchFamily="34" charset="-120"/>
              </a:rPr>
              <a:t>章節教學</a:t>
            </a:r>
            <a:endParaRPr lang="zh-TW" altLang="en-US" sz="2800" b="1" dirty="0">
              <a:solidFill>
                <a:srgbClr val="ED7D31"/>
              </a:solidFill>
              <a:latin typeface="Calibri" panose="020F0502020204030204"/>
              <a:ea typeface="微軟正黑體" panose="020B0604030504040204" pitchFamily="34" charset="-120"/>
            </a:endParaRPr>
          </a:p>
        </p:txBody>
      </p:sp>
      <p:graphicFrame>
        <p:nvGraphicFramePr>
          <p:cNvPr id="6" name="物件 5">
            <a:extLst>
              <a:ext uri="{FF2B5EF4-FFF2-40B4-BE49-F238E27FC236}">
                <a16:creationId xmlns:a16="http://schemas.microsoft.com/office/drawing/2014/main" id="{C0485B35-BA5D-3176-057C-692397CF13A2}"/>
              </a:ext>
            </a:extLst>
          </p:cNvPr>
          <p:cNvGraphicFramePr>
            <a:graphicFrameLocks noChangeAspect="1"/>
          </p:cNvGraphicFramePr>
          <p:nvPr/>
        </p:nvGraphicFramePr>
        <p:xfrm>
          <a:off x="1353349" y="1417959"/>
          <a:ext cx="7798944" cy="4418449"/>
        </p:xfrm>
        <a:graphic>
          <a:graphicData uri="http://schemas.openxmlformats.org/presentationml/2006/ole">
            <mc:AlternateContent xmlns:mc="http://schemas.openxmlformats.org/markup-compatibility/2006">
              <mc:Choice xmlns:v="urn:schemas-microsoft-com:vml" Requires="v">
                <p:oleObj spid="_x0000_s1026" name="Worksheet" r:id="rId4" imgW="7801029" imgH="4419587" progId="Excel.Sheet.12">
                  <p:embed/>
                </p:oleObj>
              </mc:Choice>
              <mc:Fallback>
                <p:oleObj name="Worksheet" r:id="rId4" imgW="7801029" imgH="4419587" progId="Excel.Sheet.12">
                  <p:embed/>
                  <p:pic>
                    <p:nvPicPr>
                      <p:cNvPr id="6" name="物件 5">
                        <a:extLst>
                          <a:ext uri="{FF2B5EF4-FFF2-40B4-BE49-F238E27FC236}">
                            <a16:creationId xmlns:a16="http://schemas.microsoft.com/office/drawing/2014/main" id="{C0485B35-BA5D-3176-057C-692397CF13A2}"/>
                          </a:ext>
                        </a:extLst>
                      </p:cNvPr>
                      <p:cNvPicPr/>
                      <p:nvPr/>
                    </p:nvPicPr>
                    <p:blipFill>
                      <a:blip r:embed="rId5"/>
                      <a:stretch>
                        <a:fillRect/>
                      </a:stretch>
                    </p:blipFill>
                    <p:spPr>
                      <a:xfrm>
                        <a:off x="1353349" y="1417959"/>
                        <a:ext cx="7798944" cy="4418449"/>
                      </a:xfrm>
                      <a:prstGeom prst="rect">
                        <a:avLst/>
                      </a:prstGeom>
                    </p:spPr>
                  </p:pic>
                </p:oleObj>
              </mc:Fallback>
            </mc:AlternateContent>
          </a:graphicData>
        </a:graphic>
      </p:graphicFrame>
      <p:sp>
        <p:nvSpPr>
          <p:cNvPr id="7" name="矩形: 圓角 6">
            <a:extLst>
              <a:ext uri="{FF2B5EF4-FFF2-40B4-BE49-F238E27FC236}">
                <a16:creationId xmlns:a16="http://schemas.microsoft.com/office/drawing/2014/main" id="{60CAF0B6-8984-B2E8-D316-2E9D388B3178}"/>
              </a:ext>
            </a:extLst>
          </p:cNvPr>
          <p:cNvSpPr/>
          <p:nvPr/>
        </p:nvSpPr>
        <p:spPr>
          <a:xfrm>
            <a:off x="9205647" y="1982588"/>
            <a:ext cx="2482577" cy="46604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r>
              <a:rPr lang="en-US" altLang="zh-TW">
                <a:solidFill>
                  <a:srgbClr val="FFC000"/>
                </a:solidFill>
                <a:latin typeface="微軟正黑體" panose="020B0604030504040204" pitchFamily="34" charset="-120"/>
                <a:ea typeface="微軟正黑體" panose="020B0604030504040204" pitchFamily="34" charset="-120"/>
              </a:rPr>
              <a:t>6</a:t>
            </a:r>
            <a:r>
              <a:rPr lang="zh-TW" altLang="en-US">
                <a:solidFill>
                  <a:srgbClr val="FFC000"/>
                </a:solidFill>
                <a:latin typeface="微軟正黑體" panose="020B0604030504040204" pitchFamily="34" charset="-120"/>
                <a:ea typeface="微軟正黑體" panose="020B0604030504040204" pitchFamily="34" charset="-120"/>
              </a:rPr>
              <a:t> 堂直播課</a:t>
            </a:r>
          </a:p>
        </p:txBody>
      </p:sp>
      <p:sp>
        <p:nvSpPr>
          <p:cNvPr id="8" name="矩形: 圓角 7">
            <a:extLst>
              <a:ext uri="{FF2B5EF4-FFF2-40B4-BE49-F238E27FC236}">
                <a16:creationId xmlns:a16="http://schemas.microsoft.com/office/drawing/2014/main" id="{A49FF850-23E1-9036-76CB-E91E9F65916D}"/>
              </a:ext>
            </a:extLst>
          </p:cNvPr>
          <p:cNvSpPr/>
          <p:nvPr/>
        </p:nvSpPr>
        <p:spPr>
          <a:xfrm>
            <a:off x="9205646" y="2819298"/>
            <a:ext cx="2482577" cy="46604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r>
              <a:rPr lang="en-US" altLang="zh-TW">
                <a:solidFill>
                  <a:srgbClr val="FFC000"/>
                </a:solidFill>
                <a:latin typeface="微軟正黑體" panose="020B0604030504040204" pitchFamily="34" charset="-120"/>
                <a:ea typeface="微軟正黑體" panose="020B0604030504040204" pitchFamily="34" charset="-120"/>
              </a:rPr>
              <a:t>1</a:t>
            </a:r>
            <a:r>
              <a:rPr lang="zh-TW" altLang="en-US">
                <a:solidFill>
                  <a:srgbClr val="FFC000"/>
                </a:solidFill>
                <a:latin typeface="微軟正黑體" panose="020B0604030504040204" pitchFamily="34" charset="-120"/>
                <a:ea typeface="微軟正黑體" panose="020B0604030504040204" pitchFamily="34" charset="-120"/>
              </a:rPr>
              <a:t> 套專屬</a:t>
            </a:r>
            <a:r>
              <a:rPr lang="en-US" altLang="zh-TW">
                <a:solidFill>
                  <a:srgbClr val="FFC000"/>
                </a:solidFill>
                <a:latin typeface="微軟正黑體" panose="020B0604030504040204" pitchFamily="34" charset="-120"/>
                <a:ea typeface="微軟正黑體" panose="020B0604030504040204" pitchFamily="34" charset="-120"/>
              </a:rPr>
              <a:t>BI</a:t>
            </a:r>
            <a:r>
              <a:rPr lang="zh-TW" altLang="en-US">
                <a:solidFill>
                  <a:srgbClr val="FFC000"/>
                </a:solidFill>
                <a:latin typeface="微軟正黑體" panose="020B0604030504040204" pitchFamily="34" charset="-120"/>
                <a:ea typeface="微軟正黑體" panose="020B0604030504040204" pitchFamily="34" charset="-120"/>
              </a:rPr>
              <a:t>儀表板</a:t>
            </a:r>
          </a:p>
        </p:txBody>
      </p:sp>
      <p:sp>
        <p:nvSpPr>
          <p:cNvPr id="9" name="矩形: 圓角 8">
            <a:extLst>
              <a:ext uri="{FF2B5EF4-FFF2-40B4-BE49-F238E27FC236}">
                <a16:creationId xmlns:a16="http://schemas.microsoft.com/office/drawing/2014/main" id="{B39D1D1A-7B00-F181-2EA5-C8487CDE49D9}"/>
              </a:ext>
            </a:extLst>
          </p:cNvPr>
          <p:cNvSpPr/>
          <p:nvPr/>
        </p:nvSpPr>
        <p:spPr>
          <a:xfrm>
            <a:off x="9205646" y="3627184"/>
            <a:ext cx="2482577" cy="46604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r>
              <a:rPr lang="en-US" altLang="zh-TW">
                <a:solidFill>
                  <a:srgbClr val="FFC000"/>
                </a:solidFill>
                <a:latin typeface="微軟正黑體" panose="020B0604030504040204" pitchFamily="34" charset="-120"/>
                <a:ea typeface="微軟正黑體" panose="020B0604030504040204" pitchFamily="34" charset="-120"/>
              </a:rPr>
              <a:t>5+ </a:t>
            </a:r>
            <a:r>
              <a:rPr lang="zh-TW" altLang="en-US">
                <a:solidFill>
                  <a:srgbClr val="FFC000"/>
                </a:solidFill>
                <a:latin typeface="微軟正黑體" panose="020B0604030504040204" pitchFamily="34" charset="-120"/>
                <a:ea typeface="微軟正黑體" panose="020B0604030504040204" pitchFamily="34" charset="-120"/>
              </a:rPr>
              <a:t>應用案例解構</a:t>
            </a:r>
          </a:p>
        </p:txBody>
      </p:sp>
      <p:sp>
        <p:nvSpPr>
          <p:cNvPr id="10" name="矩形: 圓角 9">
            <a:extLst>
              <a:ext uri="{FF2B5EF4-FFF2-40B4-BE49-F238E27FC236}">
                <a16:creationId xmlns:a16="http://schemas.microsoft.com/office/drawing/2014/main" id="{EEBA800E-EF8E-B4ED-0C3A-000DA75C0007}"/>
              </a:ext>
            </a:extLst>
          </p:cNvPr>
          <p:cNvSpPr/>
          <p:nvPr/>
        </p:nvSpPr>
        <p:spPr>
          <a:xfrm>
            <a:off x="9205646" y="4404872"/>
            <a:ext cx="2482577" cy="46604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r>
              <a:rPr lang="en-US" altLang="zh-TW" sz="1400">
                <a:solidFill>
                  <a:srgbClr val="FFC000"/>
                </a:solidFill>
                <a:latin typeface="微軟正黑體" panose="020B0604030504040204" pitchFamily="34" charset="-120"/>
                <a:ea typeface="微軟正黑體" panose="020B0604030504040204" pitchFamily="34" charset="-120"/>
              </a:rPr>
              <a:t>6</a:t>
            </a:r>
            <a:r>
              <a:rPr lang="zh-TW" altLang="en-US" sz="1400">
                <a:solidFill>
                  <a:srgbClr val="FFC000"/>
                </a:solidFill>
                <a:latin typeface="微軟正黑體" panose="020B0604030504040204" pitchFamily="34" charset="-120"/>
                <a:ea typeface="微軟正黑體" panose="020B0604030504040204" pitchFamily="34" charset="-120"/>
              </a:rPr>
              <a:t> 周持續練習，遊戲化學習</a:t>
            </a:r>
          </a:p>
        </p:txBody>
      </p:sp>
      <p:sp>
        <p:nvSpPr>
          <p:cNvPr id="11" name="矩形: 圓角 10">
            <a:extLst>
              <a:ext uri="{FF2B5EF4-FFF2-40B4-BE49-F238E27FC236}">
                <a16:creationId xmlns:a16="http://schemas.microsoft.com/office/drawing/2014/main" id="{E300A24D-EBEE-1E25-CBA3-8B395FEE083E}"/>
              </a:ext>
            </a:extLst>
          </p:cNvPr>
          <p:cNvSpPr/>
          <p:nvPr/>
        </p:nvSpPr>
        <p:spPr>
          <a:xfrm>
            <a:off x="9205646" y="5182561"/>
            <a:ext cx="2482577" cy="46604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r>
              <a:rPr lang="en-US" altLang="zh-TW">
                <a:solidFill>
                  <a:srgbClr val="FFC000"/>
                </a:solidFill>
                <a:latin typeface="微軟正黑體" panose="020B0604030504040204" pitchFamily="34" charset="-120"/>
                <a:ea typeface="微軟正黑體" panose="020B0604030504040204" pitchFamily="34" charset="-120"/>
              </a:rPr>
              <a:t>1 </a:t>
            </a:r>
            <a:r>
              <a:rPr lang="zh-TW" altLang="en-US">
                <a:solidFill>
                  <a:srgbClr val="FFC000"/>
                </a:solidFill>
                <a:latin typeface="微軟正黑體" panose="020B0604030504040204" pitchFamily="34" charset="-120"/>
                <a:ea typeface="微軟正黑體" panose="020B0604030504040204" pitchFamily="34" charset="-120"/>
              </a:rPr>
              <a:t>份長期的同學關係</a:t>
            </a:r>
          </a:p>
        </p:txBody>
      </p:sp>
      <p:cxnSp>
        <p:nvCxnSpPr>
          <p:cNvPr id="12" name="直線接點 11">
            <a:extLst>
              <a:ext uri="{FF2B5EF4-FFF2-40B4-BE49-F238E27FC236}">
                <a16:creationId xmlns:a16="http://schemas.microsoft.com/office/drawing/2014/main" id="{7AFE7383-B952-C82C-3266-D32A72164225}"/>
              </a:ext>
            </a:extLst>
          </p:cNvPr>
          <p:cNvCxnSpPr>
            <a:cxnSpLocks/>
            <a:endCxn id="17" idx="0"/>
          </p:cNvCxnSpPr>
          <p:nvPr/>
        </p:nvCxnSpPr>
        <p:spPr>
          <a:xfrm flipH="1">
            <a:off x="928295" y="2027906"/>
            <a:ext cx="1792" cy="354044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3" name="橢圓 12">
            <a:extLst>
              <a:ext uri="{FF2B5EF4-FFF2-40B4-BE49-F238E27FC236}">
                <a16:creationId xmlns:a16="http://schemas.microsoft.com/office/drawing/2014/main" id="{C44F845A-3894-516A-1161-B040F1F1E451}"/>
              </a:ext>
            </a:extLst>
          </p:cNvPr>
          <p:cNvSpPr/>
          <p:nvPr/>
        </p:nvSpPr>
        <p:spPr>
          <a:xfrm>
            <a:off x="827917" y="1893471"/>
            <a:ext cx="215096" cy="2150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endParaRPr lang="zh-TW" altLang="en-US">
              <a:solidFill>
                <a:srgbClr val="FFC000"/>
              </a:solidFill>
              <a:latin typeface="Calibri" panose="020F0502020204030204"/>
              <a:ea typeface="新細明體" panose="02020500000000000000" pitchFamily="18" charset="-120"/>
            </a:endParaRPr>
          </a:p>
        </p:txBody>
      </p:sp>
      <p:sp>
        <p:nvSpPr>
          <p:cNvPr id="14" name="橢圓 13">
            <a:extLst>
              <a:ext uri="{FF2B5EF4-FFF2-40B4-BE49-F238E27FC236}">
                <a16:creationId xmlns:a16="http://schemas.microsoft.com/office/drawing/2014/main" id="{4C199766-4654-2F65-9B8F-3638FBF90591}"/>
              </a:ext>
            </a:extLst>
          </p:cNvPr>
          <p:cNvSpPr/>
          <p:nvPr/>
        </p:nvSpPr>
        <p:spPr>
          <a:xfrm>
            <a:off x="826126" y="2848556"/>
            <a:ext cx="215096" cy="2150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endParaRPr lang="zh-TW" altLang="en-US">
              <a:solidFill>
                <a:srgbClr val="FFC000"/>
              </a:solidFill>
              <a:latin typeface="Calibri" panose="020F0502020204030204"/>
              <a:ea typeface="新細明體" panose="02020500000000000000" pitchFamily="18" charset="-120"/>
            </a:endParaRPr>
          </a:p>
        </p:txBody>
      </p:sp>
      <p:sp>
        <p:nvSpPr>
          <p:cNvPr id="15" name="橢圓 14">
            <a:extLst>
              <a:ext uri="{FF2B5EF4-FFF2-40B4-BE49-F238E27FC236}">
                <a16:creationId xmlns:a16="http://schemas.microsoft.com/office/drawing/2014/main" id="{55A48E7F-B9C6-5277-0043-D8A4ECB4FC23}"/>
              </a:ext>
            </a:extLst>
          </p:cNvPr>
          <p:cNvSpPr/>
          <p:nvPr/>
        </p:nvSpPr>
        <p:spPr>
          <a:xfrm>
            <a:off x="827917" y="3511063"/>
            <a:ext cx="215096" cy="2150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endParaRPr lang="zh-TW" altLang="en-US">
              <a:solidFill>
                <a:srgbClr val="FFC000"/>
              </a:solidFill>
              <a:latin typeface="Calibri" panose="020F0502020204030204"/>
              <a:ea typeface="新細明體" panose="02020500000000000000" pitchFamily="18" charset="-120"/>
            </a:endParaRPr>
          </a:p>
        </p:txBody>
      </p:sp>
      <p:sp>
        <p:nvSpPr>
          <p:cNvPr id="16" name="橢圓 15">
            <a:extLst>
              <a:ext uri="{FF2B5EF4-FFF2-40B4-BE49-F238E27FC236}">
                <a16:creationId xmlns:a16="http://schemas.microsoft.com/office/drawing/2014/main" id="{53097C7B-51B5-EF91-BDDE-04E423B63956}"/>
              </a:ext>
            </a:extLst>
          </p:cNvPr>
          <p:cNvSpPr/>
          <p:nvPr/>
        </p:nvSpPr>
        <p:spPr>
          <a:xfrm>
            <a:off x="836880" y="4151483"/>
            <a:ext cx="215096" cy="2150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endParaRPr lang="zh-TW" altLang="en-US">
              <a:solidFill>
                <a:srgbClr val="FFC000"/>
              </a:solidFill>
              <a:latin typeface="Calibri" panose="020F0502020204030204"/>
              <a:ea typeface="新細明體" panose="02020500000000000000" pitchFamily="18" charset="-120"/>
            </a:endParaRPr>
          </a:p>
        </p:txBody>
      </p:sp>
      <p:sp>
        <p:nvSpPr>
          <p:cNvPr id="17" name="橢圓 16">
            <a:extLst>
              <a:ext uri="{FF2B5EF4-FFF2-40B4-BE49-F238E27FC236}">
                <a16:creationId xmlns:a16="http://schemas.microsoft.com/office/drawing/2014/main" id="{5C06084B-163A-ED60-BC72-3FB24D691E14}"/>
              </a:ext>
            </a:extLst>
          </p:cNvPr>
          <p:cNvSpPr/>
          <p:nvPr/>
        </p:nvSpPr>
        <p:spPr>
          <a:xfrm>
            <a:off x="820747" y="5568346"/>
            <a:ext cx="215096" cy="2150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endParaRPr lang="zh-TW" altLang="en-US">
              <a:solidFill>
                <a:srgbClr val="FFC000"/>
              </a:solidFill>
              <a:latin typeface="Calibri" panose="020F0502020204030204"/>
              <a:ea typeface="新細明體" panose="02020500000000000000" pitchFamily="18" charset="-120"/>
            </a:endParaRPr>
          </a:p>
        </p:txBody>
      </p:sp>
      <p:sp>
        <p:nvSpPr>
          <p:cNvPr id="18" name="文字方塊 17">
            <a:extLst>
              <a:ext uri="{FF2B5EF4-FFF2-40B4-BE49-F238E27FC236}">
                <a16:creationId xmlns:a16="http://schemas.microsoft.com/office/drawing/2014/main" id="{4C4F26BA-C31A-D3BF-5746-BE5569C2886A}"/>
              </a:ext>
            </a:extLst>
          </p:cNvPr>
          <p:cNvSpPr txBox="1"/>
          <p:nvPr/>
        </p:nvSpPr>
        <p:spPr>
          <a:xfrm>
            <a:off x="140724" y="1694478"/>
            <a:ext cx="723275" cy="307777"/>
          </a:xfrm>
          <a:prstGeom prst="rect">
            <a:avLst/>
          </a:prstGeom>
          <a:noFill/>
        </p:spPr>
        <p:txBody>
          <a:bodyPr wrap="none" rtlCol="0">
            <a:spAutoFit/>
          </a:bodyPr>
          <a:lstStyle/>
          <a:p>
            <a:pPr defTabSz="914172"/>
            <a:r>
              <a:rPr lang="zh-TW" altLang="en-US" sz="1400" b="1">
                <a:solidFill>
                  <a:srgbClr val="FFC000"/>
                </a:solidFill>
                <a:latin typeface="微軟正黑體" panose="020B0604030504040204" pitchFamily="34" charset="-120"/>
                <a:ea typeface="微軟正黑體" panose="020B0604030504040204" pitchFamily="34" charset="-120"/>
              </a:rPr>
              <a:t>第一週</a:t>
            </a:r>
          </a:p>
        </p:txBody>
      </p:sp>
      <p:sp>
        <p:nvSpPr>
          <p:cNvPr id="19" name="文字方塊 18">
            <a:extLst>
              <a:ext uri="{FF2B5EF4-FFF2-40B4-BE49-F238E27FC236}">
                <a16:creationId xmlns:a16="http://schemas.microsoft.com/office/drawing/2014/main" id="{1FC98DC5-10AB-6727-B9E1-7634CAD63D2B}"/>
              </a:ext>
            </a:extLst>
          </p:cNvPr>
          <p:cNvSpPr txBox="1"/>
          <p:nvPr/>
        </p:nvSpPr>
        <p:spPr>
          <a:xfrm>
            <a:off x="151435" y="2643472"/>
            <a:ext cx="723275" cy="307777"/>
          </a:xfrm>
          <a:prstGeom prst="rect">
            <a:avLst/>
          </a:prstGeom>
          <a:noFill/>
        </p:spPr>
        <p:txBody>
          <a:bodyPr wrap="none" rtlCol="0">
            <a:spAutoFit/>
          </a:bodyPr>
          <a:lstStyle/>
          <a:p>
            <a:pPr defTabSz="914172"/>
            <a:r>
              <a:rPr lang="zh-TW" altLang="en-US" sz="1400" b="1">
                <a:solidFill>
                  <a:srgbClr val="FFC000"/>
                </a:solidFill>
                <a:latin typeface="微軟正黑體" panose="020B0604030504040204" pitchFamily="34" charset="-120"/>
                <a:ea typeface="微軟正黑體" panose="020B0604030504040204" pitchFamily="34" charset="-120"/>
              </a:rPr>
              <a:t>第二週</a:t>
            </a:r>
          </a:p>
        </p:txBody>
      </p:sp>
      <p:sp>
        <p:nvSpPr>
          <p:cNvPr id="20" name="文字方塊 19">
            <a:extLst>
              <a:ext uri="{FF2B5EF4-FFF2-40B4-BE49-F238E27FC236}">
                <a16:creationId xmlns:a16="http://schemas.microsoft.com/office/drawing/2014/main" id="{5FF9597A-337F-C3DE-0763-3CE53EBA787C}"/>
              </a:ext>
            </a:extLst>
          </p:cNvPr>
          <p:cNvSpPr txBox="1"/>
          <p:nvPr/>
        </p:nvSpPr>
        <p:spPr>
          <a:xfrm>
            <a:off x="151435" y="3453720"/>
            <a:ext cx="723275" cy="307777"/>
          </a:xfrm>
          <a:prstGeom prst="rect">
            <a:avLst/>
          </a:prstGeom>
          <a:noFill/>
        </p:spPr>
        <p:txBody>
          <a:bodyPr wrap="none" rtlCol="0">
            <a:spAutoFit/>
          </a:bodyPr>
          <a:lstStyle/>
          <a:p>
            <a:pPr defTabSz="914172"/>
            <a:r>
              <a:rPr lang="zh-TW" altLang="en-US" sz="1400" b="1">
                <a:solidFill>
                  <a:srgbClr val="FFC000"/>
                </a:solidFill>
                <a:latin typeface="微軟正黑體" panose="020B0604030504040204" pitchFamily="34" charset="-120"/>
                <a:ea typeface="微軟正黑體" panose="020B0604030504040204" pitchFamily="34" charset="-120"/>
              </a:rPr>
              <a:t>第三週</a:t>
            </a:r>
          </a:p>
        </p:txBody>
      </p:sp>
      <p:sp>
        <p:nvSpPr>
          <p:cNvPr id="21" name="文字方塊 20">
            <a:extLst>
              <a:ext uri="{FF2B5EF4-FFF2-40B4-BE49-F238E27FC236}">
                <a16:creationId xmlns:a16="http://schemas.microsoft.com/office/drawing/2014/main" id="{7CFCBE1D-FFCC-E062-626B-05192786EDBB}"/>
              </a:ext>
            </a:extLst>
          </p:cNvPr>
          <p:cNvSpPr txBox="1"/>
          <p:nvPr/>
        </p:nvSpPr>
        <p:spPr>
          <a:xfrm>
            <a:off x="151435" y="3727843"/>
            <a:ext cx="723275" cy="307777"/>
          </a:xfrm>
          <a:prstGeom prst="rect">
            <a:avLst/>
          </a:prstGeom>
          <a:noFill/>
        </p:spPr>
        <p:txBody>
          <a:bodyPr wrap="none" rtlCol="0">
            <a:spAutoFit/>
          </a:bodyPr>
          <a:lstStyle/>
          <a:p>
            <a:pPr defTabSz="914172"/>
            <a:r>
              <a:rPr lang="zh-TW" altLang="en-US" sz="1400" b="1">
                <a:solidFill>
                  <a:srgbClr val="FFC000"/>
                </a:solidFill>
                <a:latin typeface="微軟正黑體" panose="020B0604030504040204" pitchFamily="34" charset="-120"/>
                <a:ea typeface="微軟正黑體" panose="020B0604030504040204" pitchFamily="34" charset="-120"/>
              </a:rPr>
              <a:t>第四週</a:t>
            </a:r>
          </a:p>
        </p:txBody>
      </p:sp>
      <p:sp>
        <p:nvSpPr>
          <p:cNvPr id="22" name="文字方塊 21">
            <a:extLst>
              <a:ext uri="{FF2B5EF4-FFF2-40B4-BE49-F238E27FC236}">
                <a16:creationId xmlns:a16="http://schemas.microsoft.com/office/drawing/2014/main" id="{603A2D14-ED22-36AB-580A-19432629C4CF}"/>
              </a:ext>
            </a:extLst>
          </p:cNvPr>
          <p:cNvSpPr txBox="1"/>
          <p:nvPr/>
        </p:nvSpPr>
        <p:spPr>
          <a:xfrm>
            <a:off x="145613" y="4111570"/>
            <a:ext cx="723275" cy="307777"/>
          </a:xfrm>
          <a:prstGeom prst="rect">
            <a:avLst/>
          </a:prstGeom>
          <a:noFill/>
        </p:spPr>
        <p:txBody>
          <a:bodyPr wrap="none" rtlCol="0">
            <a:spAutoFit/>
          </a:bodyPr>
          <a:lstStyle/>
          <a:p>
            <a:pPr defTabSz="914172"/>
            <a:r>
              <a:rPr lang="zh-TW" altLang="en-US" sz="1400" b="1">
                <a:solidFill>
                  <a:srgbClr val="FFC000"/>
                </a:solidFill>
                <a:latin typeface="微軟正黑體" panose="020B0604030504040204" pitchFamily="34" charset="-120"/>
                <a:ea typeface="微軟正黑體" panose="020B0604030504040204" pitchFamily="34" charset="-120"/>
              </a:rPr>
              <a:t>第五週</a:t>
            </a:r>
          </a:p>
        </p:txBody>
      </p:sp>
      <p:sp>
        <p:nvSpPr>
          <p:cNvPr id="23" name="文字方塊 22">
            <a:extLst>
              <a:ext uri="{FF2B5EF4-FFF2-40B4-BE49-F238E27FC236}">
                <a16:creationId xmlns:a16="http://schemas.microsoft.com/office/drawing/2014/main" id="{8616C683-8EAC-C31D-5C7C-B890ED2E5728}"/>
              </a:ext>
            </a:extLst>
          </p:cNvPr>
          <p:cNvSpPr txBox="1"/>
          <p:nvPr/>
        </p:nvSpPr>
        <p:spPr>
          <a:xfrm>
            <a:off x="145613" y="4393570"/>
            <a:ext cx="723275" cy="307777"/>
          </a:xfrm>
          <a:prstGeom prst="rect">
            <a:avLst/>
          </a:prstGeom>
          <a:noFill/>
        </p:spPr>
        <p:txBody>
          <a:bodyPr wrap="none" rtlCol="0">
            <a:spAutoFit/>
          </a:bodyPr>
          <a:lstStyle/>
          <a:p>
            <a:pPr defTabSz="914172"/>
            <a:r>
              <a:rPr lang="zh-TW" altLang="en-US" sz="1400" b="1">
                <a:solidFill>
                  <a:srgbClr val="FFC000"/>
                </a:solidFill>
                <a:latin typeface="微軟正黑體" panose="020B0604030504040204" pitchFamily="34" charset="-120"/>
                <a:ea typeface="微軟正黑體" panose="020B0604030504040204" pitchFamily="34" charset="-120"/>
              </a:rPr>
              <a:t>第六週</a:t>
            </a:r>
          </a:p>
        </p:txBody>
      </p:sp>
      <p:sp>
        <p:nvSpPr>
          <p:cNvPr id="24" name="文字方塊 23">
            <a:extLst>
              <a:ext uri="{FF2B5EF4-FFF2-40B4-BE49-F238E27FC236}">
                <a16:creationId xmlns:a16="http://schemas.microsoft.com/office/drawing/2014/main" id="{F4E47B38-9DFF-8E65-C402-F776FB914A42}"/>
              </a:ext>
            </a:extLst>
          </p:cNvPr>
          <p:cNvSpPr txBox="1"/>
          <p:nvPr/>
        </p:nvSpPr>
        <p:spPr>
          <a:xfrm>
            <a:off x="3139162" y="5952118"/>
            <a:ext cx="3728352" cy="369332"/>
          </a:xfrm>
          <a:prstGeom prst="rect">
            <a:avLst/>
          </a:prstGeom>
          <a:noFill/>
        </p:spPr>
        <p:txBody>
          <a:bodyPr wrap="square" rtlCol="0">
            <a:spAutoFit/>
          </a:bodyPr>
          <a:lstStyle/>
          <a:p>
            <a:pPr defTabSz="914172"/>
            <a:r>
              <a:rPr lang="zh-TW" altLang="en-US" b="1">
                <a:solidFill>
                  <a:prstClr val="black"/>
                </a:solidFill>
                <a:latin typeface="Calibri" panose="020F0502020204030204" pitchFamily="34" charset="0"/>
                <a:ea typeface="微軟正黑體" panose="020B0604030504040204" pitchFamily="34" charset="-120"/>
              </a:rPr>
              <a:t>直播教學 </a:t>
            </a:r>
            <a:r>
              <a:rPr lang="en-US" altLang="zh-TW" b="1">
                <a:solidFill>
                  <a:prstClr val="black"/>
                </a:solidFill>
                <a:latin typeface="Calibri" panose="020F0502020204030204" pitchFamily="34" charset="0"/>
                <a:ea typeface="微軟正黑體" panose="020B0604030504040204" pitchFamily="34" charset="-120"/>
              </a:rPr>
              <a:t>x </a:t>
            </a:r>
            <a:r>
              <a:rPr lang="zh-TW" altLang="en-US" b="1">
                <a:solidFill>
                  <a:prstClr val="black"/>
                </a:solidFill>
                <a:latin typeface="Calibri" panose="020F0502020204030204" pitchFamily="34" charset="0"/>
                <a:ea typeface="微軟正黑體" panose="020B0604030504040204" pitchFamily="34" charset="-120"/>
              </a:rPr>
              <a:t>群體共學 </a:t>
            </a:r>
            <a:r>
              <a:rPr lang="en-US" altLang="zh-TW" b="1">
                <a:solidFill>
                  <a:prstClr val="black"/>
                </a:solidFill>
                <a:latin typeface="Calibri" panose="020F0502020204030204" pitchFamily="34" charset="0"/>
                <a:ea typeface="微軟正黑體" panose="020B0604030504040204" pitchFamily="34" charset="-120"/>
              </a:rPr>
              <a:t>x </a:t>
            </a:r>
            <a:r>
              <a:rPr lang="zh-TW" altLang="en-US" b="1">
                <a:solidFill>
                  <a:prstClr val="black"/>
                </a:solidFill>
                <a:latin typeface="Calibri" panose="020F0502020204030204" pitchFamily="34" charset="0"/>
                <a:ea typeface="微軟正黑體" panose="020B0604030504040204" pitchFamily="34" charset="-120"/>
              </a:rPr>
              <a:t>作業回饋</a:t>
            </a:r>
            <a:endParaRPr lang="en-US" altLang="zh-TW" b="1">
              <a:solidFill>
                <a:prstClr val="black"/>
              </a:solidFill>
              <a:latin typeface="Calibri" panose="020F0502020204030204" pitchFamily="34" charset="0"/>
              <a:ea typeface="微軟正黑體" panose="020B0604030504040204" pitchFamily="34" charset="-120"/>
            </a:endParaRPr>
          </a:p>
        </p:txBody>
      </p:sp>
      <p:sp>
        <p:nvSpPr>
          <p:cNvPr id="25" name="矩形 24">
            <a:extLst>
              <a:ext uri="{FF2B5EF4-FFF2-40B4-BE49-F238E27FC236}">
                <a16:creationId xmlns:a16="http://schemas.microsoft.com/office/drawing/2014/main" id="{6FE8DBA1-EC15-4DCD-8FC5-7D4148B41BB5}"/>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r>
              <a:rPr lang="zh-TW" altLang="en-US" sz="2400" b="1" dirty="0">
                <a:solidFill>
                  <a:schemeClr val="tx1"/>
                </a:solidFill>
                <a:latin typeface="微軟正黑體" panose="020B0604030504040204" pitchFamily="34" charset="-120"/>
                <a:ea typeface="微軟正黑體" panose="020B0604030504040204" pitchFamily="34" charset="-120"/>
              </a:rPr>
              <a:t>全民 </a:t>
            </a:r>
            <a:r>
              <a:rPr lang="en-US" altLang="zh-TW" sz="2400" b="1" dirty="0">
                <a:solidFill>
                  <a:schemeClr val="tx1"/>
                </a:solidFill>
                <a:latin typeface="微軟正黑體" panose="020B0604030504040204" pitchFamily="34" charset="-120"/>
                <a:ea typeface="微軟正黑體" panose="020B0604030504040204" pitchFamily="34" charset="-120"/>
              </a:rPr>
              <a:t>BI</a:t>
            </a:r>
            <a:r>
              <a:rPr lang="zh-TW" altLang="en-US" sz="2400" b="1" dirty="0">
                <a:solidFill>
                  <a:schemeClr val="tx1"/>
                </a:solidFill>
                <a:latin typeface="微軟正黑體" panose="020B0604030504040204" pitchFamily="34" charset="-120"/>
                <a:ea typeface="微軟正黑體" panose="020B0604030504040204" pitchFamily="34" charset="-120"/>
              </a:rPr>
              <a:t> 計劃</a:t>
            </a:r>
            <a:endParaRPr lang="zh-TW" altLang="en-US" sz="2200" b="1" dirty="0">
              <a:solidFill>
                <a:schemeClr val="tx1"/>
              </a:solidFill>
              <a:latin typeface="Calibri" panose="020F0502020204030204"/>
              <a:ea typeface="微軟正黑體" panose="020B0604030504040204" pitchFamily="34" charset="-120"/>
            </a:endParaRPr>
          </a:p>
        </p:txBody>
      </p:sp>
      <p:sp>
        <p:nvSpPr>
          <p:cNvPr id="26" name="矩形: 圓角 25">
            <a:extLst>
              <a:ext uri="{FF2B5EF4-FFF2-40B4-BE49-F238E27FC236}">
                <a16:creationId xmlns:a16="http://schemas.microsoft.com/office/drawing/2014/main" id="{3B570786-0C10-4160-8EAE-195003C9D146}"/>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863180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橢圓 16">
            <a:extLst>
              <a:ext uri="{FF2B5EF4-FFF2-40B4-BE49-F238E27FC236}">
                <a16:creationId xmlns:a16="http://schemas.microsoft.com/office/drawing/2014/main" id="{78255C1C-1204-0189-C08B-68273E9F6E86}"/>
              </a:ext>
            </a:extLst>
          </p:cNvPr>
          <p:cNvSpPr/>
          <p:nvPr/>
        </p:nvSpPr>
        <p:spPr>
          <a:xfrm>
            <a:off x="766671" y="2761919"/>
            <a:ext cx="1063493" cy="1063493"/>
          </a:xfrm>
          <a:prstGeom prst="ellipse">
            <a:avLst/>
          </a:prstGeom>
          <a:solidFill>
            <a:schemeClr val="bg1"/>
          </a:solidFill>
          <a:ln w="7620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ln w="38100">
                <a:solidFill>
                  <a:schemeClr val="accent5"/>
                </a:solidFill>
              </a:ln>
            </a:endParaRPr>
          </a:p>
        </p:txBody>
      </p:sp>
      <p:pic>
        <p:nvPicPr>
          <p:cNvPr id="1026" name="Picture 2" descr="資料視覺化| Microsoft Power BI">
            <a:extLst>
              <a:ext uri="{FF2B5EF4-FFF2-40B4-BE49-F238E27FC236}">
                <a16:creationId xmlns:a16="http://schemas.microsoft.com/office/drawing/2014/main" id="{56198C14-6685-FCB6-75EB-EBD5FFE80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507" y="2153313"/>
            <a:ext cx="5286194" cy="29735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橢圓 15">
            <a:extLst>
              <a:ext uri="{FF2B5EF4-FFF2-40B4-BE49-F238E27FC236}">
                <a16:creationId xmlns:a16="http://schemas.microsoft.com/office/drawing/2014/main" id="{E1D363EF-6F0F-1620-184F-17BBD2E1F643}"/>
              </a:ext>
            </a:extLst>
          </p:cNvPr>
          <p:cNvSpPr/>
          <p:nvPr/>
        </p:nvSpPr>
        <p:spPr>
          <a:xfrm>
            <a:off x="6303977" y="2761919"/>
            <a:ext cx="1063493" cy="1063493"/>
          </a:xfrm>
          <a:prstGeom prst="ellipse">
            <a:avLst/>
          </a:prstGeom>
          <a:solidFill>
            <a:schemeClr val="bg1"/>
          </a:solidFill>
          <a:ln w="7620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ln w="38100">
                <a:solidFill>
                  <a:schemeClr val="accent5"/>
                </a:solidFill>
              </a:ln>
            </a:endParaRPr>
          </a:p>
        </p:txBody>
      </p:sp>
      <p:sp>
        <p:nvSpPr>
          <p:cNvPr id="15" name="橢圓 14">
            <a:extLst>
              <a:ext uri="{FF2B5EF4-FFF2-40B4-BE49-F238E27FC236}">
                <a16:creationId xmlns:a16="http://schemas.microsoft.com/office/drawing/2014/main" id="{AFA48C01-B18D-8CF4-A936-A95B43A43D27}"/>
              </a:ext>
            </a:extLst>
          </p:cNvPr>
          <p:cNvSpPr/>
          <p:nvPr/>
        </p:nvSpPr>
        <p:spPr>
          <a:xfrm>
            <a:off x="2640546" y="2761919"/>
            <a:ext cx="1063493" cy="1063493"/>
          </a:xfrm>
          <a:prstGeom prst="ellipse">
            <a:avLst/>
          </a:prstGeom>
          <a:solidFill>
            <a:schemeClr val="bg1"/>
          </a:solidFill>
          <a:ln w="7620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ln w="38100">
                <a:solidFill>
                  <a:schemeClr val="accent5"/>
                </a:solidFill>
              </a:ln>
            </a:endParaRPr>
          </a:p>
        </p:txBody>
      </p:sp>
      <p:sp>
        <p:nvSpPr>
          <p:cNvPr id="4" name="橢圓 3">
            <a:extLst>
              <a:ext uri="{FF2B5EF4-FFF2-40B4-BE49-F238E27FC236}">
                <a16:creationId xmlns:a16="http://schemas.microsoft.com/office/drawing/2014/main" id="{D2453C36-AD32-95A7-F96D-015F9B679F91}"/>
              </a:ext>
            </a:extLst>
          </p:cNvPr>
          <p:cNvSpPr/>
          <p:nvPr/>
        </p:nvSpPr>
        <p:spPr>
          <a:xfrm>
            <a:off x="4496822" y="2761919"/>
            <a:ext cx="1063493" cy="1063493"/>
          </a:xfrm>
          <a:prstGeom prst="ellipse">
            <a:avLst/>
          </a:prstGeom>
          <a:solidFill>
            <a:schemeClr val="bg1"/>
          </a:solidFill>
          <a:ln w="7620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ln w="38100">
                <a:solidFill>
                  <a:schemeClr val="accent5"/>
                </a:solidFill>
              </a:ln>
            </a:endParaRPr>
          </a:p>
        </p:txBody>
      </p:sp>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37186" y="1027011"/>
            <a:ext cx="10512425" cy="808012"/>
          </a:xfrm>
        </p:spPr>
        <p:txBody>
          <a:bodyPr>
            <a:normAutofit/>
          </a:bodyPr>
          <a:lstStyle/>
          <a:p>
            <a:r>
              <a:rPr lang="en-US" altLang="zh-TW" sz="2000" dirty="0">
                <a:latin typeface="Microsoft YaHei"/>
                <a:ea typeface="Microsoft YaHei"/>
                <a:cs typeface="Arial"/>
              </a:rPr>
              <a:t>Power BI</a:t>
            </a:r>
            <a:r>
              <a:rPr lang="zh-TW" altLang="en-US" sz="2000" dirty="0">
                <a:latin typeface="Microsoft YaHei"/>
                <a:ea typeface="Microsoft YaHei"/>
                <a:cs typeface="Arial"/>
              </a:rPr>
              <a:t> 為一款資料視覺化軟體，可將數據資料轉化為圖表報表</a:t>
            </a:r>
          </a:p>
          <a:p>
            <a:r>
              <a:rPr lang="zh-TW" altLang="en-US" sz="2000" dirty="0">
                <a:latin typeface="Microsoft YaHei"/>
                <a:ea typeface="Microsoft YaHei"/>
                <a:cs typeface="Arial"/>
              </a:rPr>
              <a:t>如果你想要製作一個資訊儀表板 :</a:t>
            </a:r>
          </a:p>
        </p:txBody>
      </p:sp>
      <p:sp>
        <p:nvSpPr>
          <p:cNvPr id="3" name="AutoShape 10" descr="The Data Cloud | Snowflake">
            <a:extLst>
              <a:ext uri="{FF2B5EF4-FFF2-40B4-BE49-F238E27FC236}">
                <a16:creationId xmlns:a16="http://schemas.microsoft.com/office/drawing/2014/main" id="{47D184E1-765E-DD64-0F38-8128078CADBF}"/>
              </a:ext>
            </a:extLst>
          </p:cNvPr>
          <p:cNvSpPr>
            <a:spLocks noChangeAspect="1" noChangeArrowheads="1"/>
          </p:cNvSpPr>
          <p:nvPr/>
        </p:nvSpPr>
        <p:spPr bwMode="auto">
          <a:xfrm>
            <a:off x="2992438" y="3352800"/>
            <a:ext cx="3179763" cy="31797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zh-TW" altLang="en-US" sz="900"/>
          </a:p>
        </p:txBody>
      </p:sp>
      <p:pic>
        <p:nvPicPr>
          <p:cNvPr id="1038" name="Picture 14" descr="Data collection - Free computer icons">
            <a:extLst>
              <a:ext uri="{FF2B5EF4-FFF2-40B4-BE49-F238E27FC236}">
                <a16:creationId xmlns:a16="http://schemas.microsoft.com/office/drawing/2014/main" id="{2B1ABF64-5E4A-4C86-3E80-21CC49BC9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625" y="2981468"/>
            <a:ext cx="626309" cy="6263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ta collection - Free commerce and shopping icons">
            <a:extLst>
              <a:ext uri="{FF2B5EF4-FFF2-40B4-BE49-F238E27FC236}">
                <a16:creationId xmlns:a16="http://schemas.microsoft.com/office/drawing/2014/main" id="{DFA22E07-FD7D-7A14-9C54-A19E8AEE9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827" y="2992835"/>
            <a:ext cx="647263" cy="6472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Visualization | Microsoft Power BI">
            <a:extLst>
              <a:ext uri="{FF2B5EF4-FFF2-40B4-BE49-F238E27FC236}">
                <a16:creationId xmlns:a16="http://schemas.microsoft.com/office/drawing/2014/main" id="{8EAF71B6-5D7B-58A7-0774-655AA5AE6E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37" r="15900"/>
          <a:stretch/>
        </p:blipFill>
        <p:spPr bwMode="auto">
          <a:xfrm>
            <a:off x="6526522" y="3019465"/>
            <a:ext cx="618402" cy="545988"/>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6">
            <a:extLst>
              <a:ext uri="{FF2B5EF4-FFF2-40B4-BE49-F238E27FC236}">
                <a16:creationId xmlns:a16="http://schemas.microsoft.com/office/drawing/2014/main" id="{3906E040-B527-1C31-6987-04F688E44EFA}"/>
              </a:ext>
            </a:extLst>
          </p:cNvPr>
          <p:cNvSpPr txBox="1">
            <a:spLocks/>
          </p:cNvSpPr>
          <p:nvPr/>
        </p:nvSpPr>
        <p:spPr bwMode="auto">
          <a:xfrm>
            <a:off x="2433143" y="3987341"/>
            <a:ext cx="1497004" cy="8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ctr"/>
            <a:r>
              <a:rPr lang="zh-TW" altLang="en-US" sz="2000">
                <a:latin typeface="Microsoft YaHei"/>
                <a:ea typeface="Microsoft YaHei"/>
                <a:cs typeface="Arial"/>
              </a:rPr>
              <a:t>2. 蒐集</a:t>
            </a:r>
            <a:endParaRPr lang="en-US" altLang="zh-TW" sz="2000">
              <a:latin typeface="Microsoft YaHei"/>
              <a:ea typeface="Microsoft YaHei"/>
              <a:cs typeface="Arial"/>
            </a:endParaRPr>
          </a:p>
          <a:p>
            <a:pPr algn="ctr"/>
            <a:r>
              <a:rPr lang="zh-TW" altLang="en-US" sz="2000">
                <a:latin typeface="Microsoft YaHei"/>
                <a:ea typeface="Microsoft YaHei"/>
                <a:cs typeface="Arial"/>
              </a:rPr>
              <a:t>所需數據</a:t>
            </a:r>
            <a:endParaRPr lang="en-US" altLang="zh-TW" sz="2000">
              <a:latin typeface="Microsoft YaHei"/>
              <a:ea typeface="Microsoft YaHei"/>
              <a:cs typeface="Arial"/>
            </a:endParaRPr>
          </a:p>
        </p:txBody>
      </p:sp>
      <p:sp>
        <p:nvSpPr>
          <p:cNvPr id="6" name="內容版面配置區 6">
            <a:extLst>
              <a:ext uri="{FF2B5EF4-FFF2-40B4-BE49-F238E27FC236}">
                <a16:creationId xmlns:a16="http://schemas.microsoft.com/office/drawing/2014/main" id="{AB5E0217-E51B-4294-196B-16D215752E95}"/>
              </a:ext>
            </a:extLst>
          </p:cNvPr>
          <p:cNvSpPr txBox="1">
            <a:spLocks/>
          </p:cNvSpPr>
          <p:nvPr/>
        </p:nvSpPr>
        <p:spPr bwMode="auto">
          <a:xfrm>
            <a:off x="4342071" y="3988660"/>
            <a:ext cx="1452905" cy="8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ctr"/>
            <a:r>
              <a:rPr lang="zh-TW" altLang="en-US" sz="2000">
                <a:latin typeface="Microsoft YaHei"/>
                <a:ea typeface="Microsoft YaHei"/>
                <a:cs typeface="Arial"/>
              </a:rPr>
              <a:t>3. 整理</a:t>
            </a:r>
            <a:endParaRPr lang="zh-TW" altLang="en-US" sz="2000"/>
          </a:p>
          <a:p>
            <a:pPr algn="ctr"/>
            <a:r>
              <a:rPr lang="zh-TW" altLang="en-US" sz="2000">
                <a:latin typeface="Microsoft YaHei"/>
                <a:ea typeface="Microsoft YaHei"/>
                <a:cs typeface="Arial"/>
              </a:rPr>
              <a:t>所需數據</a:t>
            </a:r>
            <a:endParaRPr lang="zh-TW" altLang="en-US" sz="2000"/>
          </a:p>
        </p:txBody>
      </p:sp>
      <p:sp>
        <p:nvSpPr>
          <p:cNvPr id="8" name="內容版面配置區 6">
            <a:extLst>
              <a:ext uri="{FF2B5EF4-FFF2-40B4-BE49-F238E27FC236}">
                <a16:creationId xmlns:a16="http://schemas.microsoft.com/office/drawing/2014/main" id="{01BF0610-AA6A-6FD2-A492-9E40154C2A66}"/>
              </a:ext>
            </a:extLst>
          </p:cNvPr>
          <p:cNvSpPr txBox="1">
            <a:spLocks/>
          </p:cNvSpPr>
          <p:nvPr/>
        </p:nvSpPr>
        <p:spPr bwMode="auto">
          <a:xfrm>
            <a:off x="6172200" y="3926945"/>
            <a:ext cx="1267692" cy="1204658"/>
          </a:xfrm>
          <a:prstGeom prst="rect">
            <a:avLst/>
          </a:prstGeom>
          <a:solidFill>
            <a:srgbClr val="FFFFFF">
              <a:alpha val="80000"/>
            </a:srgbClr>
          </a:solidFill>
          <a:ln>
            <a:noFill/>
          </a:ln>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ctr"/>
            <a:r>
              <a:rPr lang="en-US" altLang="zh-TW" sz="2000" dirty="0">
                <a:latin typeface="Microsoft YaHei"/>
                <a:ea typeface="Microsoft YaHei"/>
                <a:cs typeface="Arial"/>
              </a:rPr>
              <a:t>4. </a:t>
            </a:r>
            <a:endParaRPr lang="zh-TW" altLang="en-US" sz="2000" dirty="0"/>
          </a:p>
          <a:p>
            <a:pPr algn="ctr"/>
            <a:r>
              <a:rPr lang="en-US" altLang="zh-TW" sz="2000" dirty="0">
                <a:latin typeface="Microsoft YaHei"/>
                <a:ea typeface="Microsoft YaHei"/>
                <a:cs typeface="Arial"/>
              </a:rPr>
              <a:t>Power BI</a:t>
            </a:r>
            <a:endParaRPr lang="en-US" sz="2000" dirty="0"/>
          </a:p>
          <a:p>
            <a:pPr algn="ctr"/>
            <a:r>
              <a:rPr lang="zh-TW" altLang="en-US" sz="2000" dirty="0"/>
              <a:t>視覺報表</a:t>
            </a:r>
          </a:p>
        </p:txBody>
      </p:sp>
      <p:sp>
        <p:nvSpPr>
          <p:cNvPr id="10" name="箭號: 向右 9">
            <a:extLst>
              <a:ext uri="{FF2B5EF4-FFF2-40B4-BE49-F238E27FC236}">
                <a16:creationId xmlns:a16="http://schemas.microsoft.com/office/drawing/2014/main" id="{DB966512-2636-B390-06AE-BE450E32D463}"/>
              </a:ext>
            </a:extLst>
          </p:cNvPr>
          <p:cNvSpPr/>
          <p:nvPr/>
        </p:nvSpPr>
        <p:spPr>
          <a:xfrm>
            <a:off x="3686361" y="3271816"/>
            <a:ext cx="714680" cy="116633"/>
          </a:xfrm>
          <a:prstGeom prst="rightArrow">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1" name="矩形 10">
            <a:extLst>
              <a:ext uri="{FF2B5EF4-FFF2-40B4-BE49-F238E27FC236}">
                <a16:creationId xmlns:a16="http://schemas.microsoft.com/office/drawing/2014/main" id="{120B27DF-C516-5879-56D5-8F1F2DE4E53E}"/>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rPr>
              <a:t>Power BI </a:t>
            </a:r>
            <a:r>
              <a:rPr lang="zh-TW" altLang="en-US"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rPr>
              <a:t>介紹</a:t>
            </a:r>
            <a:endParaRPr lang="zh-TW" altLang="en-US" sz="2400" b="1" dirty="0">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pic>
        <p:nvPicPr>
          <p:cNvPr id="14" name="Picture 2" descr="Strategic plan - Free education icons">
            <a:extLst>
              <a:ext uri="{FF2B5EF4-FFF2-40B4-BE49-F238E27FC236}">
                <a16:creationId xmlns:a16="http://schemas.microsoft.com/office/drawing/2014/main" id="{FE86562C-4368-5586-46CC-AED82BD44F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744" y="2993044"/>
            <a:ext cx="614733" cy="614733"/>
          </a:xfrm>
          <a:prstGeom prst="rect">
            <a:avLst/>
          </a:prstGeom>
          <a:noFill/>
          <a:extLst>
            <a:ext uri="{909E8E84-426E-40DD-AFC4-6F175D3DCCD1}">
              <a14:hiddenFill xmlns:a14="http://schemas.microsoft.com/office/drawing/2010/main">
                <a:solidFill>
                  <a:srgbClr val="FFFFFF"/>
                </a:solidFill>
              </a14:hiddenFill>
            </a:ext>
          </a:extLst>
        </p:spPr>
      </p:pic>
      <p:sp>
        <p:nvSpPr>
          <p:cNvPr id="18" name="箭號: 向右 17">
            <a:extLst>
              <a:ext uri="{FF2B5EF4-FFF2-40B4-BE49-F238E27FC236}">
                <a16:creationId xmlns:a16="http://schemas.microsoft.com/office/drawing/2014/main" id="{1F471134-5C84-E4F4-AB01-FD5200DD2096}"/>
              </a:ext>
            </a:extLst>
          </p:cNvPr>
          <p:cNvSpPr/>
          <p:nvPr/>
        </p:nvSpPr>
        <p:spPr>
          <a:xfrm>
            <a:off x="5551885" y="3271816"/>
            <a:ext cx="714680" cy="116633"/>
          </a:xfrm>
          <a:prstGeom prst="rightArrow">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9" name="箭號: 向右 18">
            <a:extLst>
              <a:ext uri="{FF2B5EF4-FFF2-40B4-BE49-F238E27FC236}">
                <a16:creationId xmlns:a16="http://schemas.microsoft.com/office/drawing/2014/main" id="{D38979C5-DAA5-6A1C-8990-E1022C1D03C6}"/>
              </a:ext>
            </a:extLst>
          </p:cNvPr>
          <p:cNvSpPr/>
          <p:nvPr/>
        </p:nvSpPr>
        <p:spPr>
          <a:xfrm>
            <a:off x="1841504" y="3234143"/>
            <a:ext cx="714680" cy="116633"/>
          </a:xfrm>
          <a:prstGeom prst="rightArrow">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20" name="內容版面配置區 6">
            <a:extLst>
              <a:ext uri="{FF2B5EF4-FFF2-40B4-BE49-F238E27FC236}">
                <a16:creationId xmlns:a16="http://schemas.microsoft.com/office/drawing/2014/main" id="{AA506734-68AC-41AE-829D-9E51B0E7AE12}"/>
              </a:ext>
            </a:extLst>
          </p:cNvPr>
          <p:cNvSpPr txBox="1">
            <a:spLocks/>
          </p:cNvSpPr>
          <p:nvPr/>
        </p:nvSpPr>
        <p:spPr bwMode="auto">
          <a:xfrm>
            <a:off x="635264" y="3987341"/>
            <a:ext cx="1267692" cy="8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371475" indent="-371475" algn="ctr">
              <a:buAutoNum type="arabicPeriod"/>
            </a:pPr>
            <a:r>
              <a:rPr lang="zh-TW" altLang="en-US" sz="2000">
                <a:latin typeface="Microsoft YaHei"/>
                <a:ea typeface="Microsoft YaHei"/>
                <a:cs typeface="Arial"/>
              </a:rPr>
              <a:t>規劃</a:t>
            </a:r>
            <a:endParaRPr lang="en-US" altLang="zh-TW" sz="2000">
              <a:latin typeface="Microsoft YaHei"/>
              <a:ea typeface="Microsoft YaHei"/>
              <a:cs typeface="Arial"/>
            </a:endParaRPr>
          </a:p>
          <a:p>
            <a:pPr algn="ctr"/>
            <a:r>
              <a:rPr lang="zh-TW" altLang="en-US" sz="2000" dirty="0"/>
              <a:t>資訊版面</a:t>
            </a:r>
          </a:p>
        </p:txBody>
      </p:sp>
      <p:sp>
        <p:nvSpPr>
          <p:cNvPr id="21" name="矩形: 圓角 20">
            <a:extLst>
              <a:ext uri="{FF2B5EF4-FFF2-40B4-BE49-F238E27FC236}">
                <a16:creationId xmlns:a16="http://schemas.microsoft.com/office/drawing/2014/main" id="{08A148E5-24EA-49F6-B2FB-88A0008BED3C}"/>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4" name="矩形 23">
            <a:extLst>
              <a:ext uri="{FF2B5EF4-FFF2-40B4-BE49-F238E27FC236}">
                <a16:creationId xmlns:a16="http://schemas.microsoft.com/office/drawing/2014/main" id="{A88CA7D8-5CA2-477D-B32D-4473E65D55E2}"/>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buClr>
                <a:srgbClr val="000000"/>
              </a:buClr>
              <a:buSzPts val="2400"/>
            </a:pPr>
            <a:r>
              <a:rPr lang="zh-TW" altLang="en-US" sz="2400" b="1" dirty="0">
                <a:solidFill>
                  <a:schemeClr val="tx1"/>
                </a:solidFill>
                <a:latin typeface="微軟正黑體" panose="020B0604030504040204" pitchFamily="34" charset="-120"/>
                <a:ea typeface="微軟正黑體" panose="020B0604030504040204" pitchFamily="34" charset="-120"/>
                <a:cs typeface="Arial"/>
              </a:rPr>
              <a:t>迷思</a:t>
            </a:r>
            <a:r>
              <a:rPr lang="en-US" altLang="zh-TW" sz="2400" b="1" dirty="0">
                <a:solidFill>
                  <a:schemeClr val="tx1"/>
                </a:solidFill>
                <a:latin typeface="微軟正黑體" panose="020B0604030504040204" pitchFamily="34" charset="-120"/>
                <a:ea typeface="微軟正黑體" panose="020B0604030504040204" pitchFamily="34" charset="-120"/>
                <a:cs typeface="Arial"/>
              </a:rPr>
              <a:t>: </a:t>
            </a:r>
            <a:r>
              <a:rPr lang="zh-TW" altLang="en-US" sz="2400" b="1" dirty="0">
                <a:solidFill>
                  <a:schemeClr val="tx1"/>
                </a:solidFill>
                <a:latin typeface="微軟正黑體" panose="020B0604030504040204" pitchFamily="34" charset="-120"/>
                <a:ea typeface="微軟正黑體" panose="020B0604030504040204" pitchFamily="34" charset="-120"/>
                <a:cs typeface="Arial"/>
              </a:rPr>
              <a:t>資料 </a:t>
            </a:r>
            <a:r>
              <a:rPr lang="en-US" altLang="zh-TW" sz="2400" b="1" dirty="0">
                <a:solidFill>
                  <a:schemeClr val="tx1"/>
                </a:solidFill>
                <a:latin typeface="微軟正黑體" panose="020B0604030504040204" pitchFamily="34" charset="-120"/>
                <a:ea typeface="微軟正黑體" panose="020B0604030504040204" pitchFamily="34" charset="-120"/>
                <a:cs typeface="Arial"/>
              </a:rPr>
              <a:t>? </a:t>
            </a:r>
            <a:r>
              <a:rPr lang="zh-TW" altLang="en-US" sz="2400" b="1" dirty="0">
                <a:solidFill>
                  <a:schemeClr val="tx1"/>
                </a:solidFill>
                <a:latin typeface="微軟正黑體" panose="020B0604030504040204" pitchFamily="34" charset="-120"/>
                <a:ea typeface="微軟正黑體" panose="020B0604030504040204" pitchFamily="34" charset="-120"/>
                <a:cs typeface="Arial"/>
              </a:rPr>
              <a:t>資訊</a:t>
            </a:r>
            <a:r>
              <a:rPr lang="en-US" altLang="zh-TW" sz="2400" b="1" dirty="0">
                <a:solidFill>
                  <a:schemeClr val="tx1"/>
                </a:solidFill>
                <a:latin typeface="微軟正黑體" panose="020B0604030504040204" pitchFamily="34" charset="-120"/>
                <a:ea typeface="微軟正黑體" panose="020B0604030504040204" pitchFamily="34" charset="-120"/>
                <a:cs typeface="Arial"/>
              </a:rPr>
              <a:t>?</a:t>
            </a:r>
            <a:endParaRPr lang="en-US" altLang="zh-TW" sz="2400" b="1" dirty="0">
              <a:solidFill>
                <a:schemeClr val="tx1"/>
              </a:solidFill>
              <a:latin typeface="微軟正黑體" panose="020B0604030504040204" pitchFamily="34" charset="-120"/>
              <a:ea typeface="微軟正黑體" panose="020B0604030504040204" pitchFamily="34" charset="-120"/>
              <a:cs typeface="Arial"/>
              <a:sym typeface="Arial"/>
            </a:endParaRPr>
          </a:p>
        </p:txBody>
      </p:sp>
      <p:pic>
        <p:nvPicPr>
          <p:cNvPr id="3" name="圖片 2">
            <a:extLst>
              <a:ext uri="{FF2B5EF4-FFF2-40B4-BE49-F238E27FC236}">
                <a16:creationId xmlns:a16="http://schemas.microsoft.com/office/drawing/2014/main" id="{C6F3B5FA-332A-4EDF-BEFA-58CDFAAC3145}"/>
              </a:ext>
            </a:extLst>
          </p:cNvPr>
          <p:cNvPicPr>
            <a:picLocks noChangeAspect="1"/>
          </p:cNvPicPr>
          <p:nvPr/>
        </p:nvPicPr>
        <p:blipFill>
          <a:blip r:embed="rId3"/>
          <a:stretch>
            <a:fillRect/>
          </a:stretch>
        </p:blipFill>
        <p:spPr>
          <a:xfrm>
            <a:off x="1634807" y="987954"/>
            <a:ext cx="8922386" cy="5710728"/>
          </a:xfrm>
          <a:prstGeom prst="rect">
            <a:avLst/>
          </a:prstGeom>
        </p:spPr>
      </p:pic>
      <p:sp>
        <p:nvSpPr>
          <p:cNvPr id="4" name="矩形: 圓角 3">
            <a:extLst>
              <a:ext uri="{FF2B5EF4-FFF2-40B4-BE49-F238E27FC236}">
                <a16:creationId xmlns:a16="http://schemas.microsoft.com/office/drawing/2014/main" id="{1B84360D-5567-41DA-BE62-C6F463187D7E}"/>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39318232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5" name="矩形 14">
            <a:extLst>
              <a:ext uri="{FF2B5EF4-FFF2-40B4-BE49-F238E27FC236}">
                <a16:creationId xmlns:a16="http://schemas.microsoft.com/office/drawing/2014/main" id="{BEF046E6-3C0F-428E-98F1-19981E65B755}"/>
              </a:ext>
            </a:extLst>
          </p:cNvPr>
          <p:cNvSpPr/>
          <p:nvPr/>
        </p:nvSpPr>
        <p:spPr>
          <a:xfrm>
            <a:off x="6386909" y="1451632"/>
            <a:ext cx="4632309" cy="4585575"/>
          </a:xfrm>
          <a:prstGeom prst="rect">
            <a:avLst/>
          </a:prstGeom>
          <a:solidFill>
            <a:srgbClr val="096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dirty="0">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5D879FB3-5AE5-4405-B32A-242440C562D2}"/>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buClr>
                <a:srgbClr val="000000"/>
              </a:buClr>
              <a:buSzPts val="2400"/>
            </a:pPr>
            <a:r>
              <a:rPr lang="zh-TW" altLang="en-US" sz="2400" b="1" dirty="0">
                <a:solidFill>
                  <a:schemeClr val="tx1"/>
                </a:solidFill>
                <a:latin typeface="微軟正黑體" panose="020B0604030504040204" pitchFamily="34" charset="-120"/>
                <a:ea typeface="微軟正黑體" panose="020B0604030504040204" pitchFamily="34" charset="-120"/>
                <a:cs typeface="Arial"/>
                <a:sym typeface="Arial"/>
              </a:rPr>
              <a:t>商業智慧轉換流程</a:t>
            </a:r>
            <a:endParaRPr lang="en-US" altLang="zh-TW" sz="2400" b="1" dirty="0">
              <a:solidFill>
                <a:schemeClr val="tx1"/>
              </a:solidFill>
              <a:latin typeface="微軟正黑體" panose="020B0604030504040204" pitchFamily="34" charset="-120"/>
              <a:ea typeface="微軟正黑體" panose="020B0604030504040204" pitchFamily="34" charset="-120"/>
              <a:cs typeface="Arial"/>
              <a:sym typeface="Arial"/>
            </a:endParaRPr>
          </a:p>
        </p:txBody>
      </p:sp>
      <p:pic>
        <p:nvPicPr>
          <p:cNvPr id="6" name="圖片 5">
            <a:extLst>
              <a:ext uri="{FF2B5EF4-FFF2-40B4-BE49-F238E27FC236}">
                <a16:creationId xmlns:a16="http://schemas.microsoft.com/office/drawing/2014/main" id="{3A0E84B8-3529-4FA4-94A8-9CD3E35ABFF1}"/>
              </a:ext>
            </a:extLst>
          </p:cNvPr>
          <p:cNvPicPr>
            <a:picLocks noChangeAspect="1"/>
          </p:cNvPicPr>
          <p:nvPr/>
        </p:nvPicPr>
        <p:blipFill rotWithShape="1">
          <a:blip r:embed="rId3"/>
          <a:srcRect t="12660"/>
          <a:stretch/>
        </p:blipFill>
        <p:spPr>
          <a:xfrm>
            <a:off x="1158855" y="1451632"/>
            <a:ext cx="5250265" cy="4585575"/>
          </a:xfrm>
          <a:prstGeom prst="rect">
            <a:avLst/>
          </a:prstGeom>
        </p:spPr>
      </p:pic>
      <p:cxnSp>
        <p:nvCxnSpPr>
          <p:cNvPr id="20" name="直線單箭頭接點 19">
            <a:extLst>
              <a:ext uri="{FF2B5EF4-FFF2-40B4-BE49-F238E27FC236}">
                <a16:creationId xmlns:a16="http://schemas.microsoft.com/office/drawing/2014/main" id="{4DC3D7C6-35FB-4EE9-8395-A785761F1E6E}"/>
              </a:ext>
            </a:extLst>
          </p:cNvPr>
          <p:cNvCxnSpPr>
            <a:cxnSpLocks/>
          </p:cNvCxnSpPr>
          <p:nvPr/>
        </p:nvCxnSpPr>
        <p:spPr>
          <a:xfrm flipV="1">
            <a:off x="1239537" y="1744889"/>
            <a:ext cx="1663918" cy="3658840"/>
          </a:xfrm>
          <a:prstGeom prst="straightConnector1">
            <a:avLst/>
          </a:prstGeom>
          <a:ln w="76200">
            <a:headEnd type="triangle"/>
            <a:tailEnd type="triangle"/>
          </a:ln>
        </p:spPr>
        <p:style>
          <a:lnRef idx="1">
            <a:schemeClr val="accent2"/>
          </a:lnRef>
          <a:fillRef idx="0">
            <a:schemeClr val="accent2"/>
          </a:fillRef>
          <a:effectRef idx="0">
            <a:schemeClr val="accent2"/>
          </a:effectRef>
          <a:fontRef idx="minor">
            <a:schemeClr val="tx1"/>
          </a:fontRef>
        </p:style>
      </p:cxnSp>
      <p:sp>
        <p:nvSpPr>
          <p:cNvPr id="50" name="文字方塊 49">
            <a:extLst>
              <a:ext uri="{FF2B5EF4-FFF2-40B4-BE49-F238E27FC236}">
                <a16:creationId xmlns:a16="http://schemas.microsoft.com/office/drawing/2014/main" id="{B1CBC99B-B146-48C0-B519-DC154EA11119}"/>
              </a:ext>
            </a:extLst>
          </p:cNvPr>
          <p:cNvSpPr txBox="1"/>
          <p:nvPr/>
        </p:nvSpPr>
        <p:spPr>
          <a:xfrm>
            <a:off x="1439862" y="3251143"/>
            <a:ext cx="646331" cy="230832"/>
          </a:xfrm>
          <a:prstGeom prst="rect">
            <a:avLst/>
          </a:prstGeom>
          <a:noFill/>
        </p:spPr>
        <p:txBody>
          <a:bodyPr wrap="none" rtlCol="0">
            <a:spAutoFit/>
          </a:bodyPr>
          <a:lstStyle/>
          <a:p>
            <a:r>
              <a:rPr lang="zh-TW" altLang="en-US" sz="900" dirty="0">
                <a:highlight>
                  <a:srgbClr val="FFFFFF"/>
                </a:highlight>
                <a:latin typeface="微軟正黑體" panose="020B0604030504040204" pitchFamily="34" charset="-120"/>
                <a:ea typeface="微軟正黑體" panose="020B0604030504040204" pitchFamily="34" charset="-120"/>
              </a:rPr>
              <a:t>數據價值</a:t>
            </a:r>
          </a:p>
        </p:txBody>
      </p:sp>
      <p:sp>
        <p:nvSpPr>
          <p:cNvPr id="11" name="文字方塊 10">
            <a:extLst>
              <a:ext uri="{FF2B5EF4-FFF2-40B4-BE49-F238E27FC236}">
                <a16:creationId xmlns:a16="http://schemas.microsoft.com/office/drawing/2014/main" id="{744DB1A4-DC42-4E29-8A57-FF505987BF2E}"/>
              </a:ext>
            </a:extLst>
          </p:cNvPr>
          <p:cNvSpPr txBox="1"/>
          <p:nvPr/>
        </p:nvSpPr>
        <p:spPr>
          <a:xfrm>
            <a:off x="7137391" y="5152261"/>
            <a:ext cx="1526380"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Ex: Q</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2894 5686</a:t>
            </a:r>
            <a:endParaRPr lang="zh-TW" altLang="en-US" sz="1400" dirty="0">
              <a:latin typeface="微軟正黑體" panose="020B0604030504040204" pitchFamily="34" charset="-120"/>
              <a:ea typeface="微軟正黑體" panose="020B0604030504040204" pitchFamily="34" charset="-120"/>
            </a:endParaRPr>
          </a:p>
        </p:txBody>
      </p:sp>
      <p:sp>
        <p:nvSpPr>
          <p:cNvPr id="26" name="文字方塊 25">
            <a:extLst>
              <a:ext uri="{FF2B5EF4-FFF2-40B4-BE49-F238E27FC236}">
                <a16:creationId xmlns:a16="http://schemas.microsoft.com/office/drawing/2014/main" id="{BDD2C5CB-F1AA-4BFD-B9CF-969EE66DE350}"/>
              </a:ext>
            </a:extLst>
          </p:cNvPr>
          <p:cNvSpPr txBox="1"/>
          <p:nvPr/>
        </p:nvSpPr>
        <p:spPr>
          <a:xfrm>
            <a:off x="6736257" y="4349271"/>
            <a:ext cx="2530626" cy="738664"/>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2023</a:t>
            </a:r>
            <a:r>
              <a:rPr lang="zh-TW" altLang="en-US" sz="1400" dirty="0">
                <a:latin typeface="微軟正黑體" panose="020B0604030504040204" pitchFamily="34" charset="-120"/>
                <a:ea typeface="微軟正黑體" panose="020B0604030504040204" pitchFamily="34" charset="-120"/>
              </a:rPr>
              <a:t> 年，華碩電腦</a:t>
            </a:r>
            <a:r>
              <a:rPr lang="en-US" altLang="zh-TW" sz="1400" dirty="0">
                <a:latin typeface="微軟正黑體" panose="020B0604030504040204" pitchFamily="34" charset="-120"/>
                <a:ea typeface="微軟正黑體" panose="020B0604030504040204" pitchFamily="34" charset="-120"/>
              </a:rPr>
              <a:t> F100 </a:t>
            </a:r>
            <a:r>
              <a:rPr lang="zh-TW" altLang="en-US" sz="1400" dirty="0">
                <a:latin typeface="微軟正黑體" panose="020B0604030504040204" pitchFamily="34" charset="-120"/>
                <a:ea typeface="微軟正黑體" panose="020B0604030504040204" pitchFamily="34" charset="-120"/>
              </a:rPr>
              <a:t>系列</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Q1 2894 </a:t>
            </a:r>
            <a:r>
              <a:rPr lang="zh-TW" altLang="en-US" sz="1400" dirty="0">
                <a:latin typeface="微軟正黑體" panose="020B0604030504040204" pitchFamily="34" charset="-120"/>
                <a:ea typeface="微軟正黑體" panose="020B0604030504040204" pitchFamily="34" charset="-120"/>
              </a:rPr>
              <a:t>台，</a:t>
            </a:r>
            <a:r>
              <a:rPr lang="en-US" altLang="zh-TW" sz="1400" dirty="0">
                <a:latin typeface="微軟正黑體" panose="020B0604030504040204" pitchFamily="34" charset="-120"/>
                <a:ea typeface="微軟正黑體" panose="020B0604030504040204" pitchFamily="34" charset="-120"/>
              </a:rPr>
              <a:t>Q2 4686</a:t>
            </a:r>
            <a:r>
              <a:rPr lang="zh-TW" altLang="en-US" sz="1400" dirty="0">
                <a:latin typeface="微軟正黑體" panose="020B0604030504040204" pitchFamily="34" charset="-120"/>
                <a:ea typeface="微軟正黑體" panose="020B0604030504040204" pitchFamily="34" charset="-120"/>
              </a:rPr>
              <a:t> 台</a:t>
            </a:r>
            <a:endParaRPr lang="en-US" altLang="zh-TW" sz="1400" dirty="0">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77C37C59-5B84-45B7-BBE6-6E558E62793B}"/>
              </a:ext>
            </a:extLst>
          </p:cNvPr>
          <p:cNvSpPr txBox="1"/>
          <p:nvPr/>
        </p:nvSpPr>
        <p:spPr>
          <a:xfrm>
            <a:off x="6450663" y="3601196"/>
            <a:ext cx="2691763" cy="523220"/>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F100</a:t>
            </a:r>
            <a:r>
              <a:rPr lang="zh-TW" altLang="en-US" sz="1400" dirty="0">
                <a:latin typeface="微軟正黑體" panose="020B0604030504040204" pitchFamily="34" charset="-120"/>
                <a:ea typeface="微軟正黑體" panose="020B0604030504040204" pitchFamily="34" charset="-120"/>
              </a:rPr>
              <a:t> 系列累計銷售成長</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佔華新旗下產品 </a:t>
            </a:r>
            <a:r>
              <a:rPr lang="en-US" altLang="zh-TW" sz="1400" dirty="0">
                <a:latin typeface="微軟正黑體" panose="020B0604030504040204" pitchFamily="34" charset="-120"/>
                <a:ea typeface="微軟正黑體" panose="020B0604030504040204" pitchFamily="34" charset="-120"/>
              </a:rPr>
              <a:t>3 %</a:t>
            </a:r>
            <a:r>
              <a:rPr lang="zh-TW" altLang="en-US" sz="1400" dirty="0">
                <a:latin typeface="微軟正黑體" panose="020B0604030504040204" pitchFamily="34" charset="-120"/>
                <a:ea typeface="微軟正黑體" panose="020B0604030504040204" pitchFamily="34" charset="-120"/>
              </a:rPr>
              <a:t>，成長緩慢</a:t>
            </a:r>
          </a:p>
        </p:txBody>
      </p:sp>
      <p:sp>
        <p:nvSpPr>
          <p:cNvPr id="18" name="矩形: 圓角 17">
            <a:extLst>
              <a:ext uri="{FF2B5EF4-FFF2-40B4-BE49-F238E27FC236}">
                <a16:creationId xmlns:a16="http://schemas.microsoft.com/office/drawing/2014/main" id="{69282CDC-4B0E-4AF5-9701-5EBE9C7D2FD2}"/>
              </a:ext>
            </a:extLst>
          </p:cNvPr>
          <p:cNvSpPr/>
          <p:nvPr/>
        </p:nvSpPr>
        <p:spPr>
          <a:xfrm rot="16200000">
            <a:off x="8589125" y="4437655"/>
            <a:ext cx="2059745" cy="40563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處理</a:t>
            </a:r>
          </a:p>
        </p:txBody>
      </p:sp>
      <p:sp>
        <p:nvSpPr>
          <p:cNvPr id="33" name="矩形: 圓角 32">
            <a:extLst>
              <a:ext uri="{FF2B5EF4-FFF2-40B4-BE49-F238E27FC236}">
                <a16:creationId xmlns:a16="http://schemas.microsoft.com/office/drawing/2014/main" id="{718C95ED-2D5B-43C5-9F41-A6905ED62058}"/>
              </a:ext>
            </a:extLst>
          </p:cNvPr>
          <p:cNvSpPr/>
          <p:nvPr/>
        </p:nvSpPr>
        <p:spPr>
          <a:xfrm rot="16200000">
            <a:off x="9453456" y="3189530"/>
            <a:ext cx="1371806" cy="40563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分析</a:t>
            </a:r>
          </a:p>
        </p:txBody>
      </p:sp>
      <p:sp>
        <p:nvSpPr>
          <p:cNvPr id="34" name="矩形: 圓角 33">
            <a:extLst>
              <a:ext uri="{FF2B5EF4-FFF2-40B4-BE49-F238E27FC236}">
                <a16:creationId xmlns:a16="http://schemas.microsoft.com/office/drawing/2014/main" id="{C0F7916B-6D6E-4D12-AD5C-53465D594CF8}"/>
              </a:ext>
            </a:extLst>
          </p:cNvPr>
          <p:cNvSpPr/>
          <p:nvPr/>
        </p:nvSpPr>
        <p:spPr>
          <a:xfrm rot="16200000">
            <a:off x="10072214" y="2189115"/>
            <a:ext cx="1294085" cy="405633"/>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策略</a:t>
            </a:r>
          </a:p>
        </p:txBody>
      </p:sp>
      <p:sp>
        <p:nvSpPr>
          <p:cNvPr id="19" name="矩形: 圓角 18">
            <a:extLst>
              <a:ext uri="{FF2B5EF4-FFF2-40B4-BE49-F238E27FC236}">
                <a16:creationId xmlns:a16="http://schemas.microsoft.com/office/drawing/2014/main" id="{349D6F64-F68A-4C75-88A0-C3D74C94A787}"/>
              </a:ext>
            </a:extLst>
          </p:cNvPr>
          <p:cNvSpPr/>
          <p:nvPr/>
        </p:nvSpPr>
        <p:spPr>
          <a:xfrm>
            <a:off x="5344267" y="5161011"/>
            <a:ext cx="1563057" cy="31441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latin typeface="微軟正黑體" panose="020B0604030504040204" pitchFamily="34" charset="-120"/>
                <a:ea typeface="微軟正黑體" panose="020B0604030504040204" pitchFamily="34" charset="-120"/>
              </a:rPr>
              <a:t>Data</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資料</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
        <p:nvSpPr>
          <p:cNvPr id="36" name="矩形: 圓角 35">
            <a:extLst>
              <a:ext uri="{FF2B5EF4-FFF2-40B4-BE49-F238E27FC236}">
                <a16:creationId xmlns:a16="http://schemas.microsoft.com/office/drawing/2014/main" id="{C098ADEB-568C-4E73-985F-EDD0EC6BA5E7}"/>
              </a:ext>
            </a:extLst>
          </p:cNvPr>
          <p:cNvSpPr/>
          <p:nvPr/>
        </p:nvSpPr>
        <p:spPr>
          <a:xfrm>
            <a:off x="5016555" y="4342412"/>
            <a:ext cx="1663917" cy="31441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latin typeface="微軟正黑體" panose="020B0604030504040204" pitchFamily="34" charset="-120"/>
                <a:ea typeface="微軟正黑體" panose="020B0604030504040204" pitchFamily="34" charset="-120"/>
              </a:rPr>
              <a:t>Information</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資訊</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
        <p:nvSpPr>
          <p:cNvPr id="37" name="矩形: 圓角 36">
            <a:extLst>
              <a:ext uri="{FF2B5EF4-FFF2-40B4-BE49-F238E27FC236}">
                <a16:creationId xmlns:a16="http://schemas.microsoft.com/office/drawing/2014/main" id="{ECC14310-5BDB-4775-9477-A719F130B97A}"/>
              </a:ext>
            </a:extLst>
          </p:cNvPr>
          <p:cNvSpPr/>
          <p:nvPr/>
        </p:nvSpPr>
        <p:spPr>
          <a:xfrm>
            <a:off x="4758380" y="3591091"/>
            <a:ext cx="1628529" cy="31441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latin typeface="微軟正黑體" panose="020B0604030504040204" pitchFamily="34" charset="-120"/>
                <a:ea typeface="微軟正黑體" panose="020B0604030504040204" pitchFamily="34" charset="-120"/>
              </a:rPr>
              <a:t>Knowledge</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知識</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
        <p:nvSpPr>
          <p:cNvPr id="39" name="矩形: 圓角 38">
            <a:extLst>
              <a:ext uri="{FF2B5EF4-FFF2-40B4-BE49-F238E27FC236}">
                <a16:creationId xmlns:a16="http://schemas.microsoft.com/office/drawing/2014/main" id="{04169E69-C44B-416B-ACAD-9AEDAA4B91AE}"/>
              </a:ext>
            </a:extLst>
          </p:cNvPr>
          <p:cNvSpPr/>
          <p:nvPr/>
        </p:nvSpPr>
        <p:spPr>
          <a:xfrm>
            <a:off x="4143363" y="2019105"/>
            <a:ext cx="1563057" cy="31441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latin typeface="微軟正黑體" panose="020B0604030504040204" pitchFamily="34" charset="-120"/>
                <a:ea typeface="微軟正黑體" panose="020B0604030504040204" pitchFamily="34" charset="-120"/>
              </a:rPr>
              <a:t>Action</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行動</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
        <p:nvSpPr>
          <p:cNvPr id="60" name="箭號: 向上 59">
            <a:extLst>
              <a:ext uri="{FF2B5EF4-FFF2-40B4-BE49-F238E27FC236}">
                <a16:creationId xmlns:a16="http://schemas.microsoft.com/office/drawing/2014/main" id="{83A7F072-4FBB-4EE9-B74C-3C9C6624CE52}"/>
              </a:ext>
            </a:extLst>
          </p:cNvPr>
          <p:cNvSpPr/>
          <p:nvPr/>
        </p:nvSpPr>
        <p:spPr>
          <a:xfrm>
            <a:off x="5651774" y="2401919"/>
            <a:ext cx="578875" cy="1189172"/>
          </a:xfrm>
          <a:prstGeom prst="up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dirty="0">
              <a:latin typeface="微軟正黑體" panose="020B0604030504040204" pitchFamily="34" charset="-120"/>
              <a:ea typeface="微軟正黑體" panose="020B0604030504040204" pitchFamily="34" charset="-120"/>
            </a:endParaRPr>
          </a:p>
        </p:txBody>
      </p:sp>
      <p:sp>
        <p:nvSpPr>
          <p:cNvPr id="46" name="矩形: 圓角 45">
            <a:extLst>
              <a:ext uri="{FF2B5EF4-FFF2-40B4-BE49-F238E27FC236}">
                <a16:creationId xmlns:a16="http://schemas.microsoft.com/office/drawing/2014/main" id="{134EBFC5-74BA-4965-A57C-50AE5DAD955D}"/>
              </a:ext>
            </a:extLst>
          </p:cNvPr>
          <p:cNvSpPr/>
          <p:nvPr/>
        </p:nvSpPr>
        <p:spPr>
          <a:xfrm>
            <a:off x="4398296" y="2781120"/>
            <a:ext cx="1563057" cy="31441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latin typeface="微軟正黑體" panose="020B0604030504040204" pitchFamily="34" charset="-120"/>
                <a:ea typeface="微軟正黑體" panose="020B0604030504040204" pitchFamily="34" charset="-120"/>
              </a:rPr>
              <a:t>Insight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洞見</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
        <p:nvSpPr>
          <p:cNvPr id="47" name="文字方塊 46">
            <a:extLst>
              <a:ext uri="{FF2B5EF4-FFF2-40B4-BE49-F238E27FC236}">
                <a16:creationId xmlns:a16="http://schemas.microsoft.com/office/drawing/2014/main" id="{864A8749-9A90-4789-AA5D-A42E4A87D6E7}"/>
              </a:ext>
            </a:extLst>
          </p:cNvPr>
          <p:cNvSpPr txBox="1"/>
          <p:nvPr/>
        </p:nvSpPr>
        <p:spPr>
          <a:xfrm>
            <a:off x="6090428" y="2777364"/>
            <a:ext cx="3416320" cy="523220"/>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零售數據顯示消費市場偏好輕薄型筆電，</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近兩年居家辦公比率上升 </a:t>
            </a:r>
            <a:r>
              <a:rPr lang="en-US" altLang="zh-TW" sz="1400" dirty="0">
                <a:latin typeface="微軟正黑體" panose="020B0604030504040204" pitchFamily="34" charset="-120"/>
                <a:ea typeface="微軟正黑體" panose="020B0604030504040204" pitchFamily="34" charset="-120"/>
              </a:rPr>
              <a:t>50%</a:t>
            </a:r>
          </a:p>
        </p:txBody>
      </p:sp>
      <p:sp>
        <p:nvSpPr>
          <p:cNvPr id="48" name="文字方塊 47">
            <a:extLst>
              <a:ext uri="{FF2B5EF4-FFF2-40B4-BE49-F238E27FC236}">
                <a16:creationId xmlns:a16="http://schemas.microsoft.com/office/drawing/2014/main" id="{FE3A84CD-690C-4B76-ADC6-047C3F997650}"/>
              </a:ext>
            </a:extLst>
          </p:cNvPr>
          <p:cNvSpPr txBox="1"/>
          <p:nvPr/>
        </p:nvSpPr>
        <p:spPr>
          <a:xfrm>
            <a:off x="5835495" y="2070514"/>
            <a:ext cx="4245073"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展開商務筆電產品開發策略，預期 </a:t>
            </a:r>
            <a:r>
              <a:rPr lang="en-US" altLang="zh-TW" sz="1400" dirty="0">
                <a:latin typeface="微軟正黑體" panose="020B0604030504040204" pitchFamily="34" charset="-120"/>
                <a:ea typeface="微軟正黑體" panose="020B0604030504040204" pitchFamily="34" charset="-120"/>
              </a:rPr>
              <a:t>2040</a:t>
            </a:r>
            <a:r>
              <a:rPr lang="zh-TW" altLang="en-US" sz="1400" dirty="0">
                <a:latin typeface="微軟正黑體" panose="020B0604030504040204" pitchFamily="34" charset="-120"/>
                <a:ea typeface="微軟正黑體" panose="020B0604030504040204" pitchFamily="34" charset="-120"/>
              </a:rPr>
              <a:t> 市占 </a:t>
            </a:r>
            <a:r>
              <a:rPr lang="en-US" altLang="zh-TW" sz="1400" dirty="0">
                <a:latin typeface="微軟正黑體" panose="020B0604030504040204" pitchFamily="34" charset="-120"/>
                <a:ea typeface="微軟正黑體" panose="020B0604030504040204" pitchFamily="34" charset="-120"/>
              </a:rPr>
              <a:t>40 %</a:t>
            </a:r>
            <a:r>
              <a:rPr lang="zh-TW" altLang="en-US" sz="1400" dirty="0">
                <a:latin typeface="微軟正黑體" panose="020B0604030504040204" pitchFamily="34" charset="-120"/>
                <a:ea typeface="微軟正黑體" panose="020B0604030504040204" pitchFamily="34" charset="-120"/>
              </a:rPr>
              <a:t> </a:t>
            </a:r>
          </a:p>
        </p:txBody>
      </p:sp>
      <p:sp>
        <p:nvSpPr>
          <p:cNvPr id="51" name="Google Shape;252;p12">
            <a:extLst>
              <a:ext uri="{FF2B5EF4-FFF2-40B4-BE49-F238E27FC236}">
                <a16:creationId xmlns:a16="http://schemas.microsoft.com/office/drawing/2014/main" id="{32F3DF2C-E0C8-4031-948C-61E0F25F089C}"/>
              </a:ext>
            </a:extLst>
          </p:cNvPr>
          <p:cNvSpPr txBox="1"/>
          <p:nvPr/>
        </p:nvSpPr>
        <p:spPr>
          <a:xfrm>
            <a:off x="2802286" y="6127366"/>
            <a:ext cx="6816711" cy="430823"/>
          </a:xfrm>
          <a:prstGeom prst="rect">
            <a:avLst/>
          </a:prstGeom>
          <a:noFill/>
          <a:ln>
            <a:noFill/>
          </a:ln>
        </p:spPr>
        <p:txBody>
          <a:bodyPr spcFirstLastPara="1" wrap="square" lIns="91401" tIns="45688" rIns="91401" bIns="45688" anchor="t" anchorCtr="0">
            <a:spAutoFit/>
          </a:bodyPr>
          <a:lstStyle/>
          <a:p>
            <a:pPr>
              <a:buClr>
                <a:srgbClr val="000000"/>
              </a:buClr>
              <a:buSzPts val="2400"/>
            </a:pPr>
            <a:r>
              <a:rPr lang="zh-TW" altLang="en-US" sz="2200" b="1" dirty="0">
                <a:latin typeface="微軟正黑體" panose="020B0604030504040204" pitchFamily="34" charset="-120"/>
                <a:ea typeface="微軟正黑體" panose="020B0604030504040204" pitchFamily="34" charset="-120"/>
                <a:cs typeface="Arial"/>
                <a:sym typeface="Arial"/>
              </a:rPr>
              <a:t>透過知識與經驗的融會貫通達到數據價值驅動決策</a:t>
            </a:r>
            <a:endParaRPr lang="en-US" sz="2200" b="1" dirty="0">
              <a:latin typeface="微軟正黑體" panose="020B0604030504040204" pitchFamily="34" charset="-120"/>
              <a:ea typeface="微軟正黑體" panose="020B0604030504040204" pitchFamily="34" charset="-120"/>
              <a:cs typeface="Arial"/>
              <a:sym typeface="Arial"/>
            </a:endParaRPr>
          </a:p>
        </p:txBody>
      </p:sp>
      <p:sp>
        <p:nvSpPr>
          <p:cNvPr id="61" name="矩形: 圓角 60">
            <a:extLst>
              <a:ext uri="{FF2B5EF4-FFF2-40B4-BE49-F238E27FC236}">
                <a16:creationId xmlns:a16="http://schemas.microsoft.com/office/drawing/2014/main" id="{1E895657-E293-4272-BE8D-F3E8BB859607}"/>
              </a:ext>
            </a:extLst>
          </p:cNvPr>
          <p:cNvSpPr/>
          <p:nvPr/>
        </p:nvSpPr>
        <p:spPr>
          <a:xfrm>
            <a:off x="5350106" y="3152772"/>
            <a:ext cx="1331380" cy="314416"/>
          </a:xfrm>
          <a:prstGeom prst="roundRect">
            <a:avLst/>
          </a:prstGeom>
          <a:solidFill>
            <a:srgbClr val="FFC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a:solidFill>
                  <a:schemeClr val="tx1"/>
                </a:solidFill>
                <a:latin typeface="微軟正黑體" panose="020B0604030504040204" pitchFamily="34" charset="-120"/>
                <a:ea typeface="微軟正黑體" panose="020B0604030504040204" pitchFamily="34" charset="-120"/>
              </a:rPr>
              <a:t>Experience</a:t>
            </a:r>
            <a:endParaRPr lang="zh-TW" altLang="en-US" sz="900" dirty="0">
              <a:solidFill>
                <a:schemeClr val="tx1"/>
              </a:solidFill>
              <a:latin typeface="微軟正黑體" panose="020B0604030504040204" pitchFamily="34" charset="-120"/>
              <a:ea typeface="微軟正黑體" panose="020B0604030504040204" pitchFamily="34" charset="-120"/>
            </a:endParaRPr>
          </a:p>
        </p:txBody>
      </p:sp>
      <p:sp>
        <p:nvSpPr>
          <p:cNvPr id="23" name="矩形: 圓角 22">
            <a:extLst>
              <a:ext uri="{FF2B5EF4-FFF2-40B4-BE49-F238E27FC236}">
                <a16:creationId xmlns:a16="http://schemas.microsoft.com/office/drawing/2014/main" id="{BE1F62A7-6FEB-4B7C-BCC6-0F298B04A97B}"/>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7873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3" grpId="0" animBg="1"/>
      <p:bldP spid="34" grpId="0" animBg="1"/>
      <p:bldP spid="60" grpId="0" animBg="1"/>
      <p:bldP spid="51" grpId="0"/>
      <p:bldP spid="6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4" name="矩形 13">
            <a:extLst>
              <a:ext uri="{FF2B5EF4-FFF2-40B4-BE49-F238E27FC236}">
                <a16:creationId xmlns:a16="http://schemas.microsoft.com/office/drawing/2014/main" id="{5D879FB3-5AE5-4405-B32A-242440C562D2}"/>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r>
              <a:rPr lang="zh-TW" altLang="en-US"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rPr>
              <a:t>何謂 </a:t>
            </a:r>
            <a:r>
              <a:rPr lang="en-US" altLang="zh-TW"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rPr>
              <a:t>BI ?</a:t>
            </a:r>
            <a:r>
              <a:rPr lang="zh-TW" altLang="en-US"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rPr>
              <a:t> </a:t>
            </a:r>
          </a:p>
        </p:txBody>
      </p:sp>
      <p:pic>
        <p:nvPicPr>
          <p:cNvPr id="9" name="圖片 8">
            <a:extLst>
              <a:ext uri="{FF2B5EF4-FFF2-40B4-BE49-F238E27FC236}">
                <a16:creationId xmlns:a16="http://schemas.microsoft.com/office/drawing/2014/main" id="{010E0578-F663-4895-A355-134133DA3AE5}"/>
              </a:ext>
            </a:extLst>
          </p:cNvPr>
          <p:cNvPicPr>
            <a:picLocks noChangeAspect="1"/>
          </p:cNvPicPr>
          <p:nvPr/>
        </p:nvPicPr>
        <p:blipFill>
          <a:blip r:embed="rId3"/>
          <a:stretch>
            <a:fillRect/>
          </a:stretch>
        </p:blipFill>
        <p:spPr>
          <a:xfrm>
            <a:off x="2946425" y="1400266"/>
            <a:ext cx="6050605" cy="3378255"/>
          </a:xfrm>
          <a:prstGeom prst="rect">
            <a:avLst/>
          </a:prstGeom>
        </p:spPr>
      </p:pic>
      <p:sp>
        <p:nvSpPr>
          <p:cNvPr id="38" name="文字方塊 37">
            <a:extLst>
              <a:ext uri="{FF2B5EF4-FFF2-40B4-BE49-F238E27FC236}">
                <a16:creationId xmlns:a16="http://schemas.microsoft.com/office/drawing/2014/main" id="{6AD31268-207F-498F-9845-ACB2B94CA074}"/>
              </a:ext>
            </a:extLst>
          </p:cNvPr>
          <p:cNvSpPr txBox="1"/>
          <p:nvPr/>
        </p:nvSpPr>
        <p:spPr>
          <a:xfrm>
            <a:off x="2946425" y="4895201"/>
            <a:ext cx="6403763" cy="307777"/>
          </a:xfrm>
          <a:prstGeom prst="rect">
            <a:avLst/>
          </a:prstGeom>
          <a:noFill/>
        </p:spPr>
        <p:txBody>
          <a:bodyPr wrap="square">
            <a:spAutoFit/>
          </a:bodyPr>
          <a:lstStyle/>
          <a:p>
            <a:r>
              <a:rPr lang="zh-TW" altLang="en-US" sz="1400" dirty="0">
                <a:solidFill>
                  <a:srgbClr val="757575"/>
                </a:solidFill>
                <a:latin typeface="sohne"/>
              </a:rPr>
              <a:t>大家可以按連結去體驗一下，內有 </a:t>
            </a:r>
            <a:r>
              <a:rPr lang="en-US" altLang="zh-TW" sz="1400" dirty="0">
                <a:solidFill>
                  <a:srgbClr val="757575"/>
                </a:solidFill>
                <a:latin typeface="sohne"/>
              </a:rPr>
              <a:t>8 </a:t>
            </a:r>
            <a:r>
              <a:rPr lang="zh-TW" altLang="en-US" sz="1400" dirty="0">
                <a:solidFill>
                  <a:srgbClr val="757575"/>
                </a:solidFill>
                <a:latin typeface="sohne"/>
              </a:rPr>
              <a:t>張</a:t>
            </a:r>
            <a:r>
              <a:rPr lang="en-US" altLang="zh-TW" sz="1400" dirty="0">
                <a:solidFill>
                  <a:srgbClr val="757575"/>
                </a:solidFill>
                <a:latin typeface="sohne"/>
              </a:rPr>
              <a:t>Sales </a:t>
            </a:r>
            <a:r>
              <a:rPr lang="zh-TW" altLang="en-US" sz="1400" dirty="0">
                <a:solidFill>
                  <a:srgbClr val="757575"/>
                </a:solidFill>
                <a:latin typeface="sohne"/>
              </a:rPr>
              <a:t>常用的</a:t>
            </a:r>
            <a:r>
              <a:rPr lang="en-US" altLang="zh-TW" sz="1400" dirty="0">
                <a:solidFill>
                  <a:srgbClr val="757575"/>
                </a:solidFill>
                <a:latin typeface="sohne"/>
              </a:rPr>
              <a:t>Metrics</a:t>
            </a:r>
            <a:r>
              <a:rPr lang="zh-TW" altLang="en-US" sz="1400" dirty="0">
                <a:solidFill>
                  <a:srgbClr val="757575"/>
                </a:solidFill>
                <a:latin typeface="sohne"/>
              </a:rPr>
              <a:t>的</a:t>
            </a:r>
            <a:r>
              <a:rPr lang="en-US" altLang="zh-TW" sz="1400" dirty="0">
                <a:solidFill>
                  <a:srgbClr val="757575"/>
                </a:solidFill>
                <a:latin typeface="sohne"/>
              </a:rPr>
              <a:t>Sample Dashboard</a:t>
            </a:r>
            <a:endParaRPr lang="zh-TW" altLang="en-US" sz="1400" dirty="0"/>
          </a:p>
        </p:txBody>
      </p:sp>
      <p:sp>
        <p:nvSpPr>
          <p:cNvPr id="12" name="矩形: 圓角 11">
            <a:hlinkClick r:id="rId4"/>
            <a:extLst>
              <a:ext uri="{FF2B5EF4-FFF2-40B4-BE49-F238E27FC236}">
                <a16:creationId xmlns:a16="http://schemas.microsoft.com/office/drawing/2014/main" id="{19751D88-A952-4A90-8706-FB3EC031EAE5}"/>
              </a:ext>
            </a:extLst>
          </p:cNvPr>
          <p:cNvSpPr/>
          <p:nvPr/>
        </p:nvSpPr>
        <p:spPr>
          <a:xfrm>
            <a:off x="4758896" y="5566526"/>
            <a:ext cx="2275114" cy="674290"/>
          </a:xfrm>
          <a:prstGeom prst="roundRect">
            <a:avLst/>
          </a:prstGeom>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sz="2000" dirty="0">
                <a:solidFill>
                  <a:sysClr val="windowText" lastClr="000000"/>
                </a:solidFill>
              </a:rPr>
              <a:t>點我來體驗</a:t>
            </a:r>
            <a:r>
              <a:rPr lang="en-US" altLang="zh-TW" sz="2000" dirty="0">
                <a:solidFill>
                  <a:sysClr val="windowText" lastClr="000000"/>
                </a:solidFill>
              </a:rPr>
              <a:t>!</a:t>
            </a:r>
            <a:r>
              <a:rPr lang="zh-TW" altLang="en-US" sz="2000" dirty="0">
                <a:solidFill>
                  <a:sysClr val="windowText" lastClr="000000"/>
                </a:solidFill>
              </a:rPr>
              <a:t> </a:t>
            </a:r>
          </a:p>
        </p:txBody>
      </p:sp>
      <p:sp>
        <p:nvSpPr>
          <p:cNvPr id="15" name="矩形: 圓角 14">
            <a:extLst>
              <a:ext uri="{FF2B5EF4-FFF2-40B4-BE49-F238E27FC236}">
                <a16:creationId xmlns:a16="http://schemas.microsoft.com/office/drawing/2014/main" id="{177D2152-058C-457B-BC0E-48A8A43539A2}"/>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35925402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4" name="矩形 13">
            <a:extLst>
              <a:ext uri="{FF2B5EF4-FFF2-40B4-BE49-F238E27FC236}">
                <a16:creationId xmlns:a16="http://schemas.microsoft.com/office/drawing/2014/main" id="{5D879FB3-5AE5-4405-B32A-242440C562D2}"/>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r>
              <a:rPr lang="en-US" altLang="zh-TW"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rPr>
              <a:t>Why Power BI?</a:t>
            </a:r>
            <a:endParaRPr lang="zh-TW" altLang="en-US"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pic>
        <p:nvPicPr>
          <p:cNvPr id="3" name="圖片 2">
            <a:extLst>
              <a:ext uri="{FF2B5EF4-FFF2-40B4-BE49-F238E27FC236}">
                <a16:creationId xmlns:a16="http://schemas.microsoft.com/office/drawing/2014/main" id="{B7DAC0D2-0C0F-4EB1-BCE6-FFB20195890B}"/>
              </a:ext>
            </a:extLst>
          </p:cNvPr>
          <p:cNvPicPr>
            <a:picLocks noChangeAspect="1"/>
          </p:cNvPicPr>
          <p:nvPr/>
        </p:nvPicPr>
        <p:blipFill>
          <a:blip r:embed="rId3"/>
          <a:stretch>
            <a:fillRect/>
          </a:stretch>
        </p:blipFill>
        <p:spPr>
          <a:xfrm>
            <a:off x="252834" y="1091463"/>
            <a:ext cx="5645633" cy="3172846"/>
          </a:xfrm>
          <a:prstGeom prst="rect">
            <a:avLst/>
          </a:prstGeom>
        </p:spPr>
      </p:pic>
      <p:pic>
        <p:nvPicPr>
          <p:cNvPr id="15" name="圖片 14">
            <a:extLst>
              <a:ext uri="{FF2B5EF4-FFF2-40B4-BE49-F238E27FC236}">
                <a16:creationId xmlns:a16="http://schemas.microsoft.com/office/drawing/2014/main" id="{C393A781-A8EC-440B-87B8-C008B068A7C1}"/>
              </a:ext>
            </a:extLst>
          </p:cNvPr>
          <p:cNvPicPr>
            <a:picLocks noChangeAspect="1"/>
          </p:cNvPicPr>
          <p:nvPr/>
        </p:nvPicPr>
        <p:blipFill>
          <a:blip r:embed="rId4"/>
          <a:stretch>
            <a:fillRect/>
          </a:stretch>
        </p:blipFill>
        <p:spPr>
          <a:xfrm>
            <a:off x="1055471" y="4591520"/>
            <a:ext cx="4040358" cy="2020179"/>
          </a:xfrm>
          <a:prstGeom prst="rect">
            <a:avLst/>
          </a:prstGeom>
        </p:spPr>
      </p:pic>
      <p:pic>
        <p:nvPicPr>
          <p:cNvPr id="20482" name="Picture 2">
            <a:extLst>
              <a:ext uri="{FF2B5EF4-FFF2-40B4-BE49-F238E27FC236}">
                <a16:creationId xmlns:a16="http://schemas.microsoft.com/office/drawing/2014/main" id="{E0FED5E7-6B82-476D-8D80-C3937E158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9171" y="1091463"/>
            <a:ext cx="5819996" cy="4115568"/>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1BA5DE6C-8D7E-4199-9B66-4EFDE5C64C8E}"/>
              </a:ext>
            </a:extLst>
          </p:cNvPr>
          <p:cNvSpPr txBox="1"/>
          <p:nvPr/>
        </p:nvSpPr>
        <p:spPr>
          <a:xfrm>
            <a:off x="7305903" y="5601609"/>
            <a:ext cx="6096000" cy="230832"/>
          </a:xfrm>
          <a:prstGeom prst="rect">
            <a:avLst/>
          </a:prstGeom>
          <a:noFill/>
        </p:spPr>
        <p:txBody>
          <a:bodyPr wrap="square">
            <a:spAutoFit/>
          </a:bodyPr>
          <a:lstStyle/>
          <a:p>
            <a:r>
              <a:rPr lang="en-US" altLang="zh-TW" sz="900" dirty="0">
                <a:hlinkClick r:id="rId6"/>
              </a:rPr>
              <a:t>Business Apps – Microsoft AppSource</a:t>
            </a:r>
            <a:endParaRPr lang="zh-TW" altLang="en-US" sz="900" dirty="0"/>
          </a:p>
        </p:txBody>
      </p:sp>
      <p:sp>
        <p:nvSpPr>
          <p:cNvPr id="7" name="矩形: 圓角 6">
            <a:extLst>
              <a:ext uri="{FF2B5EF4-FFF2-40B4-BE49-F238E27FC236}">
                <a16:creationId xmlns:a16="http://schemas.microsoft.com/office/drawing/2014/main" id="{43F47A2B-38E0-4F96-8AB6-7EFFD28BA9CE}"/>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40452288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4" name="矩形 13">
            <a:extLst>
              <a:ext uri="{FF2B5EF4-FFF2-40B4-BE49-F238E27FC236}">
                <a16:creationId xmlns:a16="http://schemas.microsoft.com/office/drawing/2014/main" id="{5D879FB3-5AE5-4405-B32A-242440C562D2}"/>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r>
              <a:rPr lang="en-US" altLang="zh-TW"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rPr>
              <a:t>Power BI</a:t>
            </a:r>
            <a:r>
              <a:rPr lang="zh-TW" altLang="en-US"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rPr>
              <a:t> 生態系</a:t>
            </a:r>
            <a:r>
              <a:rPr lang="en-US" altLang="zh-TW"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rPr>
              <a:t> </a:t>
            </a:r>
            <a:endParaRPr lang="zh-TW" altLang="en-US" sz="2400" b="1" dirty="0">
              <a:solidFill>
                <a:srgbClr val="000000"/>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pic>
        <p:nvPicPr>
          <p:cNvPr id="2" name="圖片 1">
            <a:extLst>
              <a:ext uri="{FF2B5EF4-FFF2-40B4-BE49-F238E27FC236}">
                <a16:creationId xmlns:a16="http://schemas.microsoft.com/office/drawing/2014/main" id="{2AF2067B-DA89-4955-8102-440F07DBDAB1}"/>
              </a:ext>
            </a:extLst>
          </p:cNvPr>
          <p:cNvPicPr>
            <a:picLocks noChangeAspect="1"/>
          </p:cNvPicPr>
          <p:nvPr/>
        </p:nvPicPr>
        <p:blipFill>
          <a:blip r:embed="rId3"/>
          <a:stretch>
            <a:fillRect/>
          </a:stretch>
        </p:blipFill>
        <p:spPr>
          <a:xfrm>
            <a:off x="1929728" y="919258"/>
            <a:ext cx="8332545" cy="5557743"/>
          </a:xfrm>
          <a:prstGeom prst="rect">
            <a:avLst/>
          </a:prstGeom>
        </p:spPr>
      </p:pic>
      <p:sp>
        <p:nvSpPr>
          <p:cNvPr id="21" name="文字方塊 20">
            <a:extLst>
              <a:ext uri="{FF2B5EF4-FFF2-40B4-BE49-F238E27FC236}">
                <a16:creationId xmlns:a16="http://schemas.microsoft.com/office/drawing/2014/main" id="{C8B18F6A-F644-440D-B3C2-62BA842FED55}"/>
              </a:ext>
            </a:extLst>
          </p:cNvPr>
          <p:cNvSpPr txBox="1"/>
          <p:nvPr/>
        </p:nvSpPr>
        <p:spPr>
          <a:xfrm>
            <a:off x="5518373" y="2642027"/>
            <a:ext cx="753387" cy="430887"/>
          </a:xfrm>
          <a:prstGeom prst="rect">
            <a:avLst/>
          </a:prstGeom>
          <a:noFill/>
        </p:spPr>
        <p:txBody>
          <a:bodyPr wrap="square">
            <a:spAutoFit/>
          </a:bodyPr>
          <a:lstStyle/>
          <a:p>
            <a:r>
              <a:rPr lang="en-US" altLang="zh-TW" sz="2200" b="1" dirty="0">
                <a:solidFill>
                  <a:schemeClr val="bg1"/>
                </a:solidFill>
                <a:latin typeface="Arial"/>
                <a:cs typeface="Arial"/>
                <a:sym typeface="Arial"/>
              </a:rPr>
              <a:t>Pro</a:t>
            </a:r>
            <a:endParaRPr lang="zh-TW" altLang="en-US" sz="2200" dirty="0">
              <a:solidFill>
                <a:schemeClr val="bg1"/>
              </a:solidFill>
            </a:endParaRPr>
          </a:p>
        </p:txBody>
      </p:sp>
      <p:sp>
        <p:nvSpPr>
          <p:cNvPr id="5" name="矩形: 圓角 4">
            <a:extLst>
              <a:ext uri="{FF2B5EF4-FFF2-40B4-BE49-F238E27FC236}">
                <a16:creationId xmlns:a16="http://schemas.microsoft.com/office/drawing/2014/main" id="{508FD394-3475-472E-B0F1-A0946BF2717A}"/>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22200038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8610845" y="1248694"/>
            <a:ext cx="3109181" cy="894431"/>
          </a:xfrm>
        </p:spPr>
        <p:txBody>
          <a:bodyPr/>
          <a:lstStyle/>
          <a:p>
            <a:pPr>
              <a:lnSpc>
                <a:spcPct val="150000"/>
              </a:lnSpc>
            </a:pPr>
            <a:r>
              <a:rPr lang="zh-TW" altLang="en-US" sz="1600" b="1" dirty="0"/>
              <a:t>工具區 </a:t>
            </a:r>
            <a:r>
              <a:rPr lang="en-US" altLang="zh-TW" sz="1600" dirty="0"/>
              <a:t>: </a:t>
            </a:r>
            <a:r>
              <a:rPr lang="zh-TW" altLang="en-US" sz="1600" dirty="0"/>
              <a:t>匯入、更新、儲存、檢視資料或檔案</a:t>
            </a:r>
            <a:endParaRPr lang="en-US" altLang="zh-TW" sz="1600" dirty="0"/>
          </a:p>
        </p:txBody>
      </p:sp>
      <p:pic>
        <p:nvPicPr>
          <p:cNvPr id="5" name="圖片 4">
            <a:extLst>
              <a:ext uri="{FF2B5EF4-FFF2-40B4-BE49-F238E27FC236}">
                <a16:creationId xmlns:a16="http://schemas.microsoft.com/office/drawing/2014/main" id="{AB918FD1-D8FD-2FB7-4CD9-E64B955B9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37" y="1247775"/>
            <a:ext cx="7444827" cy="4258270"/>
          </a:xfrm>
          <a:prstGeom prst="rect">
            <a:avLst/>
          </a:prstGeom>
          <a:ln w="76200">
            <a:solidFill>
              <a:schemeClr val="tx1">
                <a:lumMod val="50000"/>
              </a:schemeClr>
            </a:solidFill>
          </a:ln>
        </p:spPr>
      </p:pic>
      <p:sp>
        <p:nvSpPr>
          <p:cNvPr id="8" name="矩形 7">
            <a:extLst>
              <a:ext uri="{FF2B5EF4-FFF2-40B4-BE49-F238E27FC236}">
                <a16:creationId xmlns:a16="http://schemas.microsoft.com/office/drawing/2014/main" id="{392BCDEF-A31F-2410-4280-44AFE093103F}"/>
              </a:ext>
            </a:extLst>
          </p:cNvPr>
          <p:cNvSpPr/>
          <p:nvPr/>
        </p:nvSpPr>
        <p:spPr>
          <a:xfrm>
            <a:off x="479837" y="1258637"/>
            <a:ext cx="7444827" cy="777875"/>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9" name="矩形 8">
            <a:extLst>
              <a:ext uri="{FF2B5EF4-FFF2-40B4-BE49-F238E27FC236}">
                <a16:creationId xmlns:a16="http://schemas.microsoft.com/office/drawing/2014/main" id="{D0816777-74E3-BB63-2491-E91FB625E720}"/>
              </a:ext>
            </a:extLst>
          </p:cNvPr>
          <p:cNvSpPr/>
          <p:nvPr/>
        </p:nvSpPr>
        <p:spPr>
          <a:xfrm>
            <a:off x="5194438" y="2047374"/>
            <a:ext cx="990600" cy="3151438"/>
          </a:xfrm>
          <a:prstGeom prst="rect">
            <a:avLst/>
          </a:prstGeom>
          <a:solidFill>
            <a:srgbClr val="5FBD73">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0" name="矩形 9">
            <a:extLst>
              <a:ext uri="{FF2B5EF4-FFF2-40B4-BE49-F238E27FC236}">
                <a16:creationId xmlns:a16="http://schemas.microsoft.com/office/drawing/2014/main" id="{D53B3D8F-8130-9A28-5DAD-20CA3032CB11}"/>
              </a:ext>
            </a:extLst>
          </p:cNvPr>
          <p:cNvSpPr/>
          <p:nvPr/>
        </p:nvSpPr>
        <p:spPr>
          <a:xfrm>
            <a:off x="6185038" y="2036512"/>
            <a:ext cx="885825" cy="3151438"/>
          </a:xfrm>
          <a:prstGeom prst="rect">
            <a:avLst/>
          </a:prstGeom>
          <a:solidFill>
            <a:srgbClr val="F1750F">
              <a:alpha val="2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1" name="矩形 10">
            <a:extLst>
              <a:ext uri="{FF2B5EF4-FFF2-40B4-BE49-F238E27FC236}">
                <a16:creationId xmlns:a16="http://schemas.microsoft.com/office/drawing/2014/main" id="{19790386-EC87-5178-F98B-322CBC42A55A}"/>
              </a:ext>
            </a:extLst>
          </p:cNvPr>
          <p:cNvSpPr/>
          <p:nvPr/>
        </p:nvSpPr>
        <p:spPr>
          <a:xfrm>
            <a:off x="7070863" y="2036512"/>
            <a:ext cx="869813" cy="3151438"/>
          </a:xfrm>
          <a:prstGeom prst="rect">
            <a:avLst/>
          </a:prstGeom>
          <a:solidFill>
            <a:schemeClr val="accent1">
              <a:lumMod val="75000"/>
              <a:alpha val="29804"/>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2" name="矩形 11">
            <a:extLst>
              <a:ext uri="{FF2B5EF4-FFF2-40B4-BE49-F238E27FC236}">
                <a16:creationId xmlns:a16="http://schemas.microsoft.com/office/drawing/2014/main" id="{BCDA8A20-5F36-0DF6-BDF2-379DAA6FD462}"/>
              </a:ext>
            </a:extLst>
          </p:cNvPr>
          <p:cNvSpPr/>
          <p:nvPr/>
        </p:nvSpPr>
        <p:spPr>
          <a:xfrm>
            <a:off x="676413" y="2036512"/>
            <a:ext cx="4502012" cy="3162300"/>
          </a:xfrm>
          <a:prstGeom prst="rect">
            <a:avLst/>
          </a:prstGeom>
          <a:solidFill>
            <a:srgbClr val="FFFF00">
              <a:alpha val="3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3" name="矩形 12">
            <a:extLst>
              <a:ext uri="{FF2B5EF4-FFF2-40B4-BE49-F238E27FC236}">
                <a16:creationId xmlns:a16="http://schemas.microsoft.com/office/drawing/2014/main" id="{F59A50ED-7479-EB46-6E0A-84453C96815D}"/>
              </a:ext>
            </a:extLst>
          </p:cNvPr>
          <p:cNvSpPr/>
          <p:nvPr/>
        </p:nvSpPr>
        <p:spPr>
          <a:xfrm>
            <a:off x="8297985" y="1365375"/>
            <a:ext cx="228326" cy="227681"/>
          </a:xfrm>
          <a:prstGeom prst="rect">
            <a:avLst/>
          </a:prstGeom>
          <a:solidFill>
            <a:srgbClr val="FF0000">
              <a:alpha val="4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4" name="矩形 13">
            <a:extLst>
              <a:ext uri="{FF2B5EF4-FFF2-40B4-BE49-F238E27FC236}">
                <a16:creationId xmlns:a16="http://schemas.microsoft.com/office/drawing/2014/main" id="{E9DF0B03-0137-A46D-884C-A77E65C95806}"/>
              </a:ext>
            </a:extLst>
          </p:cNvPr>
          <p:cNvSpPr/>
          <p:nvPr/>
        </p:nvSpPr>
        <p:spPr>
          <a:xfrm>
            <a:off x="8288186" y="5488405"/>
            <a:ext cx="228326" cy="227681"/>
          </a:xfrm>
          <a:prstGeom prst="rect">
            <a:avLst/>
          </a:prstGeom>
          <a:solidFill>
            <a:srgbClr val="FFFF0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5" name="矩形 14">
            <a:extLst>
              <a:ext uri="{FF2B5EF4-FFF2-40B4-BE49-F238E27FC236}">
                <a16:creationId xmlns:a16="http://schemas.microsoft.com/office/drawing/2014/main" id="{BB171421-C094-8650-1F4D-C07D16982A57}"/>
              </a:ext>
            </a:extLst>
          </p:cNvPr>
          <p:cNvSpPr/>
          <p:nvPr/>
        </p:nvSpPr>
        <p:spPr>
          <a:xfrm>
            <a:off x="8288186" y="4861594"/>
            <a:ext cx="228326" cy="227681"/>
          </a:xfrm>
          <a:prstGeom prst="rect">
            <a:avLst/>
          </a:prstGeom>
          <a:solidFill>
            <a:srgbClr val="00B05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6" name="矩形 15">
            <a:extLst>
              <a:ext uri="{FF2B5EF4-FFF2-40B4-BE49-F238E27FC236}">
                <a16:creationId xmlns:a16="http://schemas.microsoft.com/office/drawing/2014/main" id="{4A9B3859-AA52-4545-A2F5-2C5C71E8F238}"/>
              </a:ext>
            </a:extLst>
          </p:cNvPr>
          <p:cNvSpPr/>
          <p:nvPr/>
        </p:nvSpPr>
        <p:spPr>
          <a:xfrm>
            <a:off x="8288186" y="3605673"/>
            <a:ext cx="228326" cy="227681"/>
          </a:xfrm>
          <a:prstGeom prst="rect">
            <a:avLst/>
          </a:prstGeom>
          <a:solidFill>
            <a:srgbClr val="F1750F">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7" name="矩形 16">
            <a:extLst>
              <a:ext uri="{FF2B5EF4-FFF2-40B4-BE49-F238E27FC236}">
                <a16:creationId xmlns:a16="http://schemas.microsoft.com/office/drawing/2014/main" id="{7C9AB84C-DD3F-A5E0-895A-6601BC274334}"/>
              </a:ext>
            </a:extLst>
          </p:cNvPr>
          <p:cNvSpPr/>
          <p:nvPr/>
        </p:nvSpPr>
        <p:spPr>
          <a:xfrm>
            <a:off x="8288186" y="2328637"/>
            <a:ext cx="228326" cy="227681"/>
          </a:xfrm>
          <a:prstGeom prst="rect">
            <a:avLst/>
          </a:prstGeom>
          <a:solidFill>
            <a:srgbClr val="1B769B">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8" name="內容版面配置區 6">
            <a:extLst>
              <a:ext uri="{FF2B5EF4-FFF2-40B4-BE49-F238E27FC236}">
                <a16:creationId xmlns:a16="http://schemas.microsoft.com/office/drawing/2014/main" id="{AC3E1493-8B43-16E1-B2B0-7E48E31C6429}"/>
              </a:ext>
            </a:extLst>
          </p:cNvPr>
          <p:cNvSpPr txBox="1">
            <a:spLocks/>
          </p:cNvSpPr>
          <p:nvPr/>
        </p:nvSpPr>
        <p:spPr bwMode="auto">
          <a:xfrm>
            <a:off x="8613883" y="5374565"/>
            <a:ext cx="3090622" cy="44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1600" b="1">
                <a:latin typeface="Microsoft YaHei"/>
                <a:ea typeface="Microsoft YaHei"/>
                <a:cs typeface="Arial"/>
              </a:rPr>
              <a:t>設計區 </a:t>
            </a:r>
            <a:r>
              <a:rPr lang="en-US" altLang="zh-TW" sz="1600" dirty="0">
                <a:latin typeface="Microsoft YaHei"/>
                <a:ea typeface="Microsoft YaHei"/>
                <a:cs typeface="Arial"/>
              </a:rPr>
              <a:t>: </a:t>
            </a:r>
            <a:r>
              <a:rPr lang="zh-TW" altLang="en-US" sz="1600">
                <a:latin typeface="Microsoft YaHei"/>
                <a:ea typeface="Microsoft YaHei"/>
                <a:cs typeface="Arial"/>
              </a:rPr>
              <a:t>放置、移動、呈現圖表</a:t>
            </a:r>
            <a:endParaRPr lang="en-US" altLang="zh-TW" sz="1600">
              <a:latin typeface="Microsoft YaHei"/>
              <a:ea typeface="Microsoft YaHei"/>
              <a:cs typeface="Arial"/>
            </a:endParaRPr>
          </a:p>
        </p:txBody>
      </p:sp>
      <p:sp>
        <p:nvSpPr>
          <p:cNvPr id="19" name="內容版面配置區 6">
            <a:extLst>
              <a:ext uri="{FF2B5EF4-FFF2-40B4-BE49-F238E27FC236}">
                <a16:creationId xmlns:a16="http://schemas.microsoft.com/office/drawing/2014/main" id="{ADA75D3F-1814-157E-80C3-4CD3CB805784}"/>
              </a:ext>
            </a:extLst>
          </p:cNvPr>
          <p:cNvSpPr txBox="1">
            <a:spLocks/>
          </p:cNvSpPr>
          <p:nvPr/>
        </p:nvSpPr>
        <p:spPr bwMode="auto">
          <a:xfrm>
            <a:off x="8613883" y="4752056"/>
            <a:ext cx="3016388" cy="44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1600" b="1" dirty="0"/>
              <a:t>篩選區 </a:t>
            </a:r>
            <a:r>
              <a:rPr lang="en-US" altLang="zh-TW" sz="1600" dirty="0"/>
              <a:t>: </a:t>
            </a:r>
            <a:r>
              <a:rPr lang="zh-TW" altLang="en-US" sz="1600" dirty="0"/>
              <a:t>針對圖表進行資料篩選</a:t>
            </a:r>
            <a:endParaRPr lang="en-US" altLang="zh-TW" sz="1600" dirty="0"/>
          </a:p>
        </p:txBody>
      </p:sp>
      <p:sp>
        <p:nvSpPr>
          <p:cNvPr id="20" name="內容版面配置區 6">
            <a:extLst>
              <a:ext uri="{FF2B5EF4-FFF2-40B4-BE49-F238E27FC236}">
                <a16:creationId xmlns:a16="http://schemas.microsoft.com/office/drawing/2014/main" id="{37F63087-D5D1-1D20-699A-C8B2A4CA6B1D}"/>
              </a:ext>
            </a:extLst>
          </p:cNvPr>
          <p:cNvSpPr txBox="1">
            <a:spLocks/>
          </p:cNvSpPr>
          <p:nvPr/>
        </p:nvSpPr>
        <p:spPr bwMode="auto">
          <a:xfrm>
            <a:off x="8607534" y="3487529"/>
            <a:ext cx="3104630" cy="108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1600" b="1" dirty="0"/>
              <a:t>視覺效果區 </a:t>
            </a:r>
            <a:r>
              <a:rPr lang="en-US" altLang="zh-TW" sz="1600" dirty="0"/>
              <a:t>: </a:t>
            </a:r>
            <a:r>
              <a:rPr lang="zh-TW" altLang="en-US" sz="1600" dirty="0"/>
              <a:t>針對圖表進行圖表視覺上的設定</a:t>
            </a:r>
            <a:r>
              <a:rPr lang="en-US" altLang="zh-TW" sz="1600" dirty="0"/>
              <a:t>(</a:t>
            </a:r>
            <a:r>
              <a:rPr lang="zh-TW" altLang="en-US" sz="1600" dirty="0"/>
              <a:t>色彩、字體、格線等</a:t>
            </a:r>
            <a:r>
              <a:rPr lang="en-US" altLang="zh-TW" sz="1600" dirty="0"/>
              <a:t>)</a:t>
            </a:r>
          </a:p>
        </p:txBody>
      </p:sp>
      <p:sp>
        <p:nvSpPr>
          <p:cNvPr id="21" name="內容版面配置區 6">
            <a:extLst>
              <a:ext uri="{FF2B5EF4-FFF2-40B4-BE49-F238E27FC236}">
                <a16:creationId xmlns:a16="http://schemas.microsoft.com/office/drawing/2014/main" id="{43E33CAD-49B1-86DA-0E6B-04A3A88DB332}"/>
              </a:ext>
            </a:extLst>
          </p:cNvPr>
          <p:cNvSpPr txBox="1">
            <a:spLocks/>
          </p:cNvSpPr>
          <p:nvPr/>
        </p:nvSpPr>
        <p:spPr bwMode="auto">
          <a:xfrm>
            <a:off x="8589825" y="2211747"/>
            <a:ext cx="3104630" cy="108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1600" b="1" dirty="0"/>
              <a:t>欄位區 </a:t>
            </a:r>
            <a:r>
              <a:rPr lang="en-US" altLang="zh-TW" sz="1600" dirty="0"/>
              <a:t>: </a:t>
            </a:r>
            <a:r>
              <a:rPr lang="zh-TW" altLang="en-US" sz="1600" dirty="0"/>
              <a:t>匯入的資料與檔案會顯示於此，可拉動此區的欄位到視覺效果區</a:t>
            </a:r>
            <a:endParaRPr lang="en-US" altLang="zh-TW" sz="1600" dirty="0"/>
          </a:p>
        </p:txBody>
      </p:sp>
      <p:sp>
        <p:nvSpPr>
          <p:cNvPr id="22" name="內容版面配置區 6">
            <a:extLst>
              <a:ext uri="{FF2B5EF4-FFF2-40B4-BE49-F238E27FC236}">
                <a16:creationId xmlns:a16="http://schemas.microsoft.com/office/drawing/2014/main" id="{CB3A0F64-220F-D423-ACE4-AF95D4D60F6F}"/>
              </a:ext>
            </a:extLst>
          </p:cNvPr>
          <p:cNvSpPr txBox="1">
            <a:spLocks/>
          </p:cNvSpPr>
          <p:nvPr/>
        </p:nvSpPr>
        <p:spPr bwMode="auto">
          <a:xfrm>
            <a:off x="6014825" y="1415287"/>
            <a:ext cx="1376362" cy="64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2200" b="1">
                <a:solidFill>
                  <a:srgbClr val="FF0000"/>
                </a:solidFill>
              </a:rPr>
              <a:t>工具區</a:t>
            </a:r>
            <a:endParaRPr lang="en-US" altLang="zh-TW" sz="2200">
              <a:solidFill>
                <a:srgbClr val="FF0000"/>
              </a:solidFill>
            </a:endParaRPr>
          </a:p>
        </p:txBody>
      </p:sp>
      <p:sp>
        <p:nvSpPr>
          <p:cNvPr id="23" name="內容版面配置區 6">
            <a:extLst>
              <a:ext uri="{FF2B5EF4-FFF2-40B4-BE49-F238E27FC236}">
                <a16:creationId xmlns:a16="http://schemas.microsoft.com/office/drawing/2014/main" id="{3BA04B8B-0211-1B76-050D-62A333841EE2}"/>
              </a:ext>
            </a:extLst>
          </p:cNvPr>
          <p:cNvSpPr txBox="1">
            <a:spLocks/>
          </p:cNvSpPr>
          <p:nvPr/>
        </p:nvSpPr>
        <p:spPr bwMode="auto">
          <a:xfrm>
            <a:off x="6939832" y="3526653"/>
            <a:ext cx="1376362" cy="64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2200" b="1" dirty="0">
                <a:solidFill>
                  <a:schemeClr val="accent1">
                    <a:lumMod val="75000"/>
                  </a:schemeClr>
                </a:solidFill>
              </a:rPr>
              <a:t> 欄位區</a:t>
            </a:r>
            <a:endParaRPr lang="en-US" altLang="zh-TW" sz="2200" dirty="0">
              <a:solidFill>
                <a:schemeClr val="accent1">
                  <a:lumMod val="75000"/>
                </a:schemeClr>
              </a:solidFill>
            </a:endParaRPr>
          </a:p>
        </p:txBody>
      </p:sp>
      <p:sp>
        <p:nvSpPr>
          <p:cNvPr id="24" name="內容版面配置區 6">
            <a:extLst>
              <a:ext uri="{FF2B5EF4-FFF2-40B4-BE49-F238E27FC236}">
                <a16:creationId xmlns:a16="http://schemas.microsoft.com/office/drawing/2014/main" id="{3971D69D-9EBD-BE20-88B4-0173D0360C11}"/>
              </a:ext>
            </a:extLst>
          </p:cNvPr>
          <p:cNvSpPr txBox="1">
            <a:spLocks/>
          </p:cNvSpPr>
          <p:nvPr/>
        </p:nvSpPr>
        <p:spPr bwMode="auto">
          <a:xfrm>
            <a:off x="6050978" y="4516041"/>
            <a:ext cx="1376362" cy="64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2200" b="1">
                <a:solidFill>
                  <a:srgbClr val="F1750F"/>
                </a:solidFill>
              </a:rPr>
              <a:t>視覺效果</a:t>
            </a:r>
            <a:endParaRPr lang="en-US" altLang="zh-TW" sz="2200">
              <a:solidFill>
                <a:srgbClr val="F1750F"/>
              </a:solidFill>
            </a:endParaRPr>
          </a:p>
        </p:txBody>
      </p:sp>
      <p:sp>
        <p:nvSpPr>
          <p:cNvPr id="25" name="內容版面配置區 6">
            <a:extLst>
              <a:ext uri="{FF2B5EF4-FFF2-40B4-BE49-F238E27FC236}">
                <a16:creationId xmlns:a16="http://schemas.microsoft.com/office/drawing/2014/main" id="{D16918F8-02F8-EEE2-A72A-F1F40964BDE3}"/>
              </a:ext>
            </a:extLst>
          </p:cNvPr>
          <p:cNvSpPr txBox="1">
            <a:spLocks/>
          </p:cNvSpPr>
          <p:nvPr/>
        </p:nvSpPr>
        <p:spPr bwMode="auto">
          <a:xfrm>
            <a:off x="5393257" y="3699773"/>
            <a:ext cx="1376362" cy="64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2200" b="1">
                <a:solidFill>
                  <a:schemeClr val="accent4">
                    <a:lumMod val="75000"/>
                  </a:schemeClr>
                </a:solidFill>
              </a:rPr>
              <a:t>篩選</a:t>
            </a:r>
            <a:endParaRPr lang="en-US" altLang="zh-TW" sz="2200">
              <a:solidFill>
                <a:schemeClr val="accent4">
                  <a:lumMod val="75000"/>
                </a:schemeClr>
              </a:solidFill>
            </a:endParaRPr>
          </a:p>
        </p:txBody>
      </p:sp>
      <p:sp>
        <p:nvSpPr>
          <p:cNvPr id="26" name="內容版面配置區 6">
            <a:extLst>
              <a:ext uri="{FF2B5EF4-FFF2-40B4-BE49-F238E27FC236}">
                <a16:creationId xmlns:a16="http://schemas.microsoft.com/office/drawing/2014/main" id="{7C0B91AA-A00E-814E-EA80-59AB1C01ADC8}"/>
              </a:ext>
            </a:extLst>
          </p:cNvPr>
          <p:cNvSpPr txBox="1">
            <a:spLocks/>
          </p:cNvSpPr>
          <p:nvPr/>
        </p:nvSpPr>
        <p:spPr bwMode="auto">
          <a:xfrm>
            <a:off x="2704659" y="3281384"/>
            <a:ext cx="1376362" cy="64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2200" b="1">
                <a:solidFill>
                  <a:srgbClr val="FFC000"/>
                </a:solidFill>
              </a:rPr>
              <a:t>設計區</a:t>
            </a:r>
            <a:endParaRPr lang="en-US" altLang="zh-TW" sz="2200">
              <a:solidFill>
                <a:srgbClr val="FFC000"/>
              </a:solidFill>
            </a:endParaRPr>
          </a:p>
        </p:txBody>
      </p:sp>
      <p:sp>
        <p:nvSpPr>
          <p:cNvPr id="3" name="矩形 2">
            <a:extLst>
              <a:ext uri="{FF2B5EF4-FFF2-40B4-BE49-F238E27FC236}">
                <a16:creationId xmlns:a16="http://schemas.microsoft.com/office/drawing/2014/main" id="{47C5A0DF-0E2C-4E04-5690-3F3A00472938}"/>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accent6">
                    <a:lumMod val="25000"/>
                  </a:schemeClr>
                </a:solidFill>
                <a:latin typeface="Microsoft YaHei"/>
                <a:ea typeface="Microsoft YaHei"/>
                <a:cs typeface="Arial"/>
              </a:rPr>
              <a:t>一、認識 </a:t>
            </a:r>
            <a:r>
              <a:rPr lang="en-US" altLang="zh-TW" sz="2200" b="1" dirty="0">
                <a:solidFill>
                  <a:schemeClr val="accent6">
                    <a:lumMod val="25000"/>
                  </a:schemeClr>
                </a:solidFill>
                <a:latin typeface="Microsoft YaHei"/>
                <a:ea typeface="Microsoft YaHei"/>
                <a:cs typeface="Arial"/>
              </a:rPr>
              <a:t>Power BI </a:t>
            </a:r>
            <a:r>
              <a:rPr lang="zh-TW" altLang="en-US" sz="2200" b="1" dirty="0">
                <a:solidFill>
                  <a:schemeClr val="accent6">
                    <a:lumMod val="25000"/>
                  </a:schemeClr>
                </a:solidFill>
                <a:latin typeface="Microsoft YaHei"/>
                <a:ea typeface="Microsoft YaHei"/>
                <a:cs typeface="Arial"/>
              </a:rPr>
              <a:t>操作版面</a:t>
            </a:r>
            <a:endParaRPr lang="zh-TW" altLang="en-US" sz="2200" b="1" dirty="0">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
        <p:nvSpPr>
          <p:cNvPr id="27" name="矩形: 圓角 26">
            <a:extLst>
              <a:ext uri="{FF2B5EF4-FFF2-40B4-BE49-F238E27FC236}">
                <a16:creationId xmlns:a16="http://schemas.microsoft.com/office/drawing/2014/main" id="{81E2EBF8-AF0D-4319-A772-E666B23B221E}"/>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24622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物件導向設計</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OOP</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特性</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DF53891-422F-4E2F-B283-CD688872A670}"/>
              </a:ext>
            </a:extLst>
          </p:cNvPr>
          <p:cNvSpPr txBox="1"/>
          <p:nvPr/>
        </p:nvSpPr>
        <p:spPr>
          <a:xfrm>
            <a:off x="342024" y="1750292"/>
            <a:ext cx="4617623" cy="830997"/>
          </a:xfrm>
          <a:prstGeom prst="rect">
            <a:avLst/>
          </a:prstGeom>
          <a:noFill/>
        </p:spPr>
        <p:txBody>
          <a:bodyPr wrap="square">
            <a:spAutoFit/>
          </a:bodyPr>
          <a:lstStyle/>
          <a:p>
            <a:pPr indent="-342900">
              <a:buFont typeface="+mj-lt"/>
              <a:buAutoNum type="arabicPeriod"/>
            </a:pPr>
            <a:r>
              <a:rPr lang="en-US" altLang="zh-TW" sz="1600" b="1" dirty="0">
                <a:latin typeface="微軟正黑體" panose="020B0604030504040204" pitchFamily="34" charset="-120"/>
                <a:ea typeface="微軟正黑體" panose="020B0604030504040204" pitchFamily="34" charset="-120"/>
              </a:rPr>
              <a:t>OOP </a:t>
            </a:r>
            <a:r>
              <a:rPr lang="zh-TW" altLang="en-US" sz="1600" b="1" dirty="0">
                <a:latin typeface="微軟正黑體" panose="020B0604030504040204" pitchFamily="34" charset="-120"/>
                <a:ea typeface="微軟正黑體" panose="020B0604030504040204" pitchFamily="34" charset="-120"/>
              </a:rPr>
              <a:t>特性一</a:t>
            </a:r>
            <a:r>
              <a:rPr lang="en-US" altLang="zh-TW" sz="1600" b="1"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繼承 </a:t>
            </a:r>
            <a:r>
              <a:rPr lang="en-US" altLang="zh-TW" sz="1600" b="1" dirty="0">
                <a:latin typeface="微軟正黑體" panose="020B0604030504040204" pitchFamily="34" charset="-120"/>
                <a:ea typeface="微軟正黑體" panose="020B0604030504040204" pitchFamily="34" charset="-120"/>
              </a:rPr>
              <a:t>(inheritance)</a:t>
            </a:r>
          </a:p>
          <a:p>
            <a:pPr indent="-342900">
              <a:buFont typeface="+mj-lt"/>
              <a:buAutoNum type="arabicPeriod"/>
            </a:pPr>
            <a:r>
              <a:rPr lang="en-US" altLang="zh-TW" sz="1600" b="1" dirty="0">
                <a:latin typeface="微軟正黑體" panose="020B0604030504040204" pitchFamily="34" charset="-120"/>
                <a:ea typeface="微軟正黑體" panose="020B0604030504040204" pitchFamily="34" charset="-120"/>
              </a:rPr>
              <a:t>OOP </a:t>
            </a:r>
            <a:r>
              <a:rPr lang="zh-TW" altLang="en-US" sz="1600" b="1" dirty="0">
                <a:latin typeface="微軟正黑體" panose="020B0604030504040204" pitchFamily="34" charset="-120"/>
                <a:ea typeface="微軟正黑體" panose="020B0604030504040204" pitchFamily="34" charset="-120"/>
              </a:rPr>
              <a:t>特性二</a:t>
            </a:r>
            <a:r>
              <a:rPr lang="en-US" altLang="zh-TW" sz="1600" b="1"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封裝 </a:t>
            </a:r>
            <a:r>
              <a:rPr lang="en-US" altLang="zh-TW" sz="1600" b="1" dirty="0">
                <a:latin typeface="微軟正黑體" panose="020B0604030504040204" pitchFamily="34" charset="-120"/>
                <a:ea typeface="微軟正黑體" panose="020B0604030504040204" pitchFamily="34" charset="-120"/>
              </a:rPr>
              <a:t>(encapsulation)</a:t>
            </a:r>
          </a:p>
          <a:p>
            <a:pPr indent="-342900">
              <a:buFont typeface="+mj-lt"/>
              <a:buAutoNum type="arabicPeriod"/>
            </a:pPr>
            <a:r>
              <a:rPr lang="en-US" altLang="zh-TW" sz="1600" b="1" dirty="0">
                <a:latin typeface="微軟正黑體" panose="020B0604030504040204" pitchFamily="34" charset="-120"/>
                <a:ea typeface="微軟正黑體" panose="020B0604030504040204" pitchFamily="34" charset="-120"/>
              </a:rPr>
              <a:t>OOP </a:t>
            </a:r>
            <a:r>
              <a:rPr lang="zh-TW" altLang="en-US" sz="1600" b="1" dirty="0">
                <a:latin typeface="微軟正黑體" panose="020B0604030504040204" pitchFamily="34" charset="-120"/>
                <a:ea typeface="微軟正黑體" panose="020B0604030504040204" pitchFamily="34" charset="-120"/>
              </a:rPr>
              <a:t>特性三</a:t>
            </a:r>
            <a:r>
              <a:rPr lang="en-US" altLang="zh-TW" sz="1600" b="1"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多型 </a:t>
            </a:r>
            <a:r>
              <a:rPr lang="en-US" altLang="zh-TW" sz="1600" b="1" dirty="0">
                <a:latin typeface="微軟正黑體" panose="020B0604030504040204" pitchFamily="34" charset="-120"/>
                <a:ea typeface="微軟正黑體" panose="020B0604030504040204" pitchFamily="34" charset="-120"/>
              </a:rPr>
              <a:t>(polymorphism)</a:t>
            </a:r>
          </a:p>
        </p:txBody>
      </p:sp>
      <p:sp>
        <p:nvSpPr>
          <p:cNvPr id="25" name="矩形 24">
            <a:extLst>
              <a:ext uri="{FF2B5EF4-FFF2-40B4-BE49-F238E27FC236}">
                <a16:creationId xmlns:a16="http://schemas.microsoft.com/office/drawing/2014/main" id="{0CAA3553-E97A-47A1-AE2B-BB684F5B0FB6}"/>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特性</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A783B3CF-8AB3-4D4C-A53C-F1ED905F223B}"/>
              </a:ext>
            </a:extLst>
          </p:cNvPr>
          <p:cNvSpPr txBox="1"/>
          <p:nvPr/>
        </p:nvSpPr>
        <p:spPr>
          <a:xfrm>
            <a:off x="7136312" y="1159834"/>
            <a:ext cx="2704150" cy="400110"/>
          </a:xfrm>
          <a:prstGeom prst="rect">
            <a:avLst/>
          </a:prstGeom>
          <a:noFill/>
        </p:spPr>
        <p:txBody>
          <a:bodyPr wrap="square">
            <a:spAutoFit/>
          </a:bodyPr>
          <a:lstStyle/>
          <a:p>
            <a:pPr algn="ctr"/>
            <a:r>
              <a:rPr lang="zh-TW" altLang="en-US" sz="2000" b="1" dirty="0">
                <a:solidFill>
                  <a:srgbClr val="242424"/>
                </a:solidFill>
                <a:latin typeface="微軟正黑體" panose="020B0604030504040204" pitchFamily="34" charset="-120"/>
                <a:ea typeface="微軟正黑體" panose="020B0604030504040204" pitchFamily="34" charset="-120"/>
              </a:rPr>
              <a:t>繼承類型</a:t>
            </a:r>
            <a:endParaRPr lang="zh-TW" altLang="en-US" sz="2000" b="1" i="0" dirty="0">
              <a:solidFill>
                <a:srgbClr val="242424"/>
              </a:solidFill>
              <a:effectLst/>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43CCDE29-860D-45A9-A4C8-E4329AC44FBF}"/>
              </a:ext>
            </a:extLst>
          </p:cNvPr>
          <p:cNvPicPr>
            <a:picLocks noChangeAspect="1"/>
          </p:cNvPicPr>
          <p:nvPr/>
        </p:nvPicPr>
        <p:blipFill>
          <a:blip r:embed="rId3"/>
          <a:stretch>
            <a:fillRect/>
          </a:stretch>
        </p:blipFill>
        <p:spPr>
          <a:xfrm>
            <a:off x="5352812" y="1673431"/>
            <a:ext cx="6271151" cy="2308157"/>
          </a:xfrm>
          <a:prstGeom prst="rect">
            <a:avLst/>
          </a:prstGeom>
        </p:spPr>
      </p:pic>
      <p:pic>
        <p:nvPicPr>
          <p:cNvPr id="3074" name="Picture 2" descr="Polymorphism Example - Object oriented programming python - Edureka">
            <a:extLst>
              <a:ext uri="{FF2B5EF4-FFF2-40B4-BE49-F238E27FC236}">
                <a16:creationId xmlns:a16="http://schemas.microsoft.com/office/drawing/2014/main" id="{451D820B-9C94-4B5D-8F80-5C423C215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002841"/>
            <a:ext cx="502920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017C3A7A-FCEA-4FD9-819D-4AAB08CC4C99}"/>
              </a:ext>
            </a:extLst>
          </p:cNvPr>
          <p:cNvSpPr txBox="1"/>
          <p:nvPr/>
        </p:nvSpPr>
        <p:spPr>
          <a:xfrm>
            <a:off x="7258525" y="4456028"/>
            <a:ext cx="2704150" cy="400110"/>
          </a:xfrm>
          <a:prstGeom prst="rect">
            <a:avLst/>
          </a:prstGeom>
          <a:noFill/>
        </p:spPr>
        <p:txBody>
          <a:bodyPr wrap="square">
            <a:spAutoFit/>
          </a:bodyPr>
          <a:lstStyle/>
          <a:p>
            <a:pPr algn="ctr"/>
            <a:r>
              <a:rPr lang="zh-TW" altLang="en-US" sz="2000" b="1" i="0" dirty="0">
                <a:solidFill>
                  <a:srgbClr val="242424"/>
                </a:solidFill>
                <a:effectLst/>
                <a:latin typeface="微軟正黑體" panose="020B0604030504040204" pitchFamily="34" charset="-120"/>
                <a:ea typeface="微軟正黑體" panose="020B0604030504040204" pitchFamily="34" charset="-120"/>
              </a:rPr>
              <a:t>多型特性</a:t>
            </a:r>
          </a:p>
        </p:txBody>
      </p:sp>
      <p:cxnSp>
        <p:nvCxnSpPr>
          <p:cNvPr id="8" name="直線接點 7">
            <a:extLst>
              <a:ext uri="{FF2B5EF4-FFF2-40B4-BE49-F238E27FC236}">
                <a16:creationId xmlns:a16="http://schemas.microsoft.com/office/drawing/2014/main" id="{44755DD2-CA75-4BB0-9F06-8F1879D745B9}"/>
              </a:ext>
            </a:extLst>
          </p:cNvPr>
          <p:cNvCxnSpPr/>
          <p:nvPr/>
        </p:nvCxnSpPr>
        <p:spPr>
          <a:xfrm>
            <a:off x="6802821" y="4204138"/>
            <a:ext cx="361555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AA7C9C04-7854-48C7-813E-5BADCD947DDF}"/>
              </a:ext>
            </a:extLst>
          </p:cNvPr>
          <p:cNvSpPr txBox="1"/>
          <p:nvPr/>
        </p:nvSpPr>
        <p:spPr>
          <a:xfrm>
            <a:off x="1193403" y="3387563"/>
            <a:ext cx="3336131" cy="2308324"/>
          </a:xfrm>
          <a:prstGeom prst="rect">
            <a:avLst/>
          </a:prstGeom>
          <a:noFill/>
        </p:spPr>
        <p:txBody>
          <a:bodyPr wrap="square">
            <a:spAutoFit/>
          </a:bodyPr>
          <a:lstStyle/>
          <a:p>
            <a:r>
              <a:rPr lang="zh-TW" altLang="en-US" sz="1600" b="1" i="0" dirty="0">
                <a:solidFill>
                  <a:srgbClr val="4A4A4A"/>
                </a:solidFill>
                <a:effectLst/>
                <a:latin typeface="微軟正黑體" panose="020B0604030504040204" pitchFamily="34" charset="-120"/>
                <a:ea typeface="微軟正黑體" panose="020B0604030504040204" pitchFamily="34" charset="-120"/>
              </a:rPr>
              <a:t>物件導向程式設計是一種使用「物件」思想來表示資料和方法的電腦程式設計方式。它也是一種用於創建整潔且可重用的程式碼而不是冗餘程式碼的方法。程式被分為獨立的物件或幾個小程式。每個個體物件代表應用程式的不同部分，具有自己的邏輯和數據以在其內部進行溝通。</a:t>
            </a:r>
            <a:endParaRPr lang="zh-TW" altLang="en-US" sz="1600" b="1" dirty="0">
              <a:latin typeface="微軟正黑體" panose="020B0604030504040204" pitchFamily="34" charset="-120"/>
              <a:ea typeface="微軟正黑體" panose="020B0604030504040204" pitchFamily="34" charset="-120"/>
            </a:endParaRPr>
          </a:p>
        </p:txBody>
      </p:sp>
      <p:pic>
        <p:nvPicPr>
          <p:cNvPr id="29" name="圖片 28">
            <a:extLst>
              <a:ext uri="{FF2B5EF4-FFF2-40B4-BE49-F238E27FC236}">
                <a16:creationId xmlns:a16="http://schemas.microsoft.com/office/drawing/2014/main" id="{F9341AC9-1FAD-4595-8E01-5C09BF694F7F}"/>
              </a:ext>
            </a:extLst>
          </p:cNvPr>
          <p:cNvPicPr>
            <a:picLocks noChangeAspect="1"/>
          </p:cNvPicPr>
          <p:nvPr/>
        </p:nvPicPr>
        <p:blipFill>
          <a:blip r:embed="rId5"/>
          <a:stretch>
            <a:fillRect/>
          </a:stretch>
        </p:blipFill>
        <p:spPr>
          <a:xfrm>
            <a:off x="520105" y="3458811"/>
            <a:ext cx="673298" cy="642694"/>
          </a:xfrm>
          <a:prstGeom prst="rect">
            <a:avLst/>
          </a:prstGeom>
        </p:spPr>
      </p:pic>
      <p:sp>
        <p:nvSpPr>
          <p:cNvPr id="30" name="矩形 29">
            <a:extLst>
              <a:ext uri="{FF2B5EF4-FFF2-40B4-BE49-F238E27FC236}">
                <a16:creationId xmlns:a16="http://schemas.microsoft.com/office/drawing/2014/main" id="{EA9037FD-041F-4F4F-8340-6E54AE03866A}"/>
              </a:ext>
            </a:extLst>
          </p:cNvPr>
          <p:cNvSpPr/>
          <p:nvPr/>
        </p:nvSpPr>
        <p:spPr>
          <a:xfrm>
            <a:off x="436456" y="3231095"/>
            <a:ext cx="4376858" cy="2849976"/>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ED3B7FDB-0B65-42FF-A2FE-A0E46F1F408D}"/>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23961028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559870" y="1379603"/>
            <a:ext cx="3621833" cy="3970087"/>
          </a:xfrm>
        </p:spPr>
        <p:txBody>
          <a:bodyPr>
            <a:norm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多種類型的資料匯入方法</a:t>
            </a:r>
            <a:endParaRPr lang="en-US" altLang="zh-TW" sz="2000" b="1"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如</a:t>
            </a:r>
            <a:r>
              <a:rPr lang="en-US" altLang="zh-TW" sz="2000" dirty="0">
                <a:latin typeface="微軟正黑體" panose="020B0604030504040204" pitchFamily="34" charset="-120"/>
                <a:ea typeface="微軟正黑體" panose="020B0604030504040204" pitchFamily="34" charset="-120"/>
              </a:rPr>
              <a:t>excel</a:t>
            </a:r>
            <a:r>
              <a:rPr lang="zh-TW" altLang="en-US" sz="2000" dirty="0">
                <a:latin typeface="微軟正黑體" panose="020B0604030504040204" pitchFamily="34" charset="-120"/>
                <a:ea typeface="微軟正黑體" panose="020B0604030504040204" pitchFamily="34" charset="-120"/>
              </a:rPr>
              <a:t>、資料庫、</a:t>
            </a:r>
            <a:r>
              <a:rPr lang="en-US" altLang="zh-TW" sz="2000" dirty="0">
                <a:latin typeface="微軟正黑體" panose="020B0604030504040204" pitchFamily="34" charset="-120"/>
                <a:ea typeface="微軟正黑體" panose="020B0604030504040204" pitchFamily="34" charset="-120"/>
              </a:rPr>
              <a:t>Azure…</a:t>
            </a:r>
            <a:r>
              <a:rPr lang="zh-TW" altLang="en-US" sz="2000" dirty="0">
                <a:latin typeface="微軟正黑體" panose="020B0604030504040204" pitchFamily="34" charset="-120"/>
                <a:ea typeface="微軟正黑體" panose="020B0604030504040204" pitchFamily="34" charset="-120"/>
              </a:rPr>
              <a:t>等</a:t>
            </a:r>
            <a:endParaRPr lang="en-US" altLang="zh-TW" sz="20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2638C912-3B4C-624A-0B4D-C8572563D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944" y="2297314"/>
            <a:ext cx="5207469" cy="2554654"/>
          </a:xfrm>
          <a:prstGeom prst="rect">
            <a:avLst/>
          </a:prstGeom>
          <a:ln w="57150">
            <a:solidFill>
              <a:schemeClr val="accent6">
                <a:lumMod val="10000"/>
              </a:schemeClr>
            </a:solidFill>
          </a:ln>
        </p:spPr>
      </p:pic>
      <p:pic>
        <p:nvPicPr>
          <p:cNvPr id="6" name="圖片 5">
            <a:extLst>
              <a:ext uri="{FF2B5EF4-FFF2-40B4-BE49-F238E27FC236}">
                <a16:creationId xmlns:a16="http://schemas.microsoft.com/office/drawing/2014/main" id="{72335FCF-B67F-DDDC-4339-B2F702AE6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758" y="1379603"/>
            <a:ext cx="3966006" cy="4357300"/>
          </a:xfrm>
          <a:prstGeom prst="rect">
            <a:avLst/>
          </a:prstGeom>
          <a:ln w="57150">
            <a:solidFill>
              <a:schemeClr val="tx1">
                <a:lumMod val="50000"/>
              </a:schemeClr>
            </a:solidFill>
          </a:ln>
        </p:spPr>
      </p:pic>
      <p:sp>
        <p:nvSpPr>
          <p:cNvPr id="3" name="矩形 2">
            <a:extLst>
              <a:ext uri="{FF2B5EF4-FFF2-40B4-BE49-F238E27FC236}">
                <a16:creationId xmlns:a16="http://schemas.microsoft.com/office/drawing/2014/main" id="{B155F6A5-D176-E05F-9168-BB84ED6FC4EC}"/>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accent6">
                    <a:lumMod val="25000"/>
                  </a:schemeClr>
                </a:solidFill>
                <a:latin typeface="Microsoft YaHei"/>
                <a:ea typeface="Microsoft YaHei"/>
                <a:cs typeface="Arial"/>
              </a:rPr>
              <a:t>二、匯入與更改資料源</a:t>
            </a:r>
            <a:endParaRPr lang="zh-TW" altLang="en-US" sz="2200" b="1" dirty="0">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
        <p:nvSpPr>
          <p:cNvPr id="8" name="矩形: 圓角 7">
            <a:extLst>
              <a:ext uri="{FF2B5EF4-FFF2-40B4-BE49-F238E27FC236}">
                <a16:creationId xmlns:a16="http://schemas.microsoft.com/office/drawing/2014/main" id="{D817CB73-2ED3-46A9-A11A-A8DFFE6C0291}"/>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26774348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316278" y="1723752"/>
            <a:ext cx="3014707" cy="4461895"/>
          </a:xfrm>
        </p:spPr>
        <p:txBody>
          <a:bodyPr>
            <a:no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新增圖表</a:t>
            </a:r>
            <a:endParaRPr lang="en-US" altLang="zh-TW" sz="2000" b="1" dirty="0">
              <a:latin typeface="微軟正黑體" panose="020B0604030504040204" pitchFamily="34" charset="-120"/>
              <a:ea typeface="微軟正黑體" panose="020B0604030504040204" pitchFamily="34" charset="-120"/>
            </a:endParaRPr>
          </a:p>
          <a:p>
            <a:pPr marL="0" indent="0">
              <a:lnSpc>
                <a:spcPct val="150000"/>
              </a:lnSpc>
              <a:buNone/>
            </a:pPr>
            <a:r>
              <a:rPr lang="zh-TW" altLang="en-US" sz="1400" b="1" dirty="0">
                <a:latin typeface="Microsoft YaHei"/>
                <a:ea typeface="Microsoft YaHei"/>
                <a:cs typeface="Arial"/>
              </a:rPr>
              <a:t>點擊想要的圖表樣式</a:t>
            </a:r>
            <a:endParaRPr lang="en-US" altLang="zh-TW" sz="1400" b="1" dirty="0">
              <a:latin typeface="Microsoft YaHei"/>
              <a:ea typeface="Microsoft YaHei"/>
              <a:cs typeface="Arial"/>
            </a:endParaRPr>
          </a:p>
          <a:p>
            <a:pPr marL="0" indent="0">
              <a:lnSpc>
                <a:spcPct val="150000"/>
              </a:lnSpc>
              <a:buNone/>
            </a:pPr>
            <a:r>
              <a:rPr lang="zh-TW" altLang="en-US" sz="1400" b="1" dirty="0">
                <a:latin typeface="Microsoft YaHei"/>
                <a:ea typeface="Microsoft YaHei"/>
                <a:cs typeface="Arial"/>
              </a:rPr>
              <a:t>從 </a:t>
            </a:r>
            <a:r>
              <a:rPr lang="en-US" altLang="zh-TW" sz="1400" b="1" dirty="0">
                <a:latin typeface="Microsoft YaHei"/>
                <a:ea typeface="Microsoft YaHei"/>
                <a:cs typeface="Arial"/>
              </a:rPr>
              <a:t>[</a:t>
            </a:r>
            <a:r>
              <a:rPr lang="zh-TW" altLang="en-US" sz="1400" b="1" dirty="0">
                <a:latin typeface="Microsoft YaHei"/>
                <a:ea typeface="Microsoft YaHei"/>
                <a:cs typeface="Arial"/>
              </a:rPr>
              <a:t>欄位</a:t>
            </a:r>
            <a:r>
              <a:rPr lang="en-US" altLang="zh-TW" sz="1400" b="1" dirty="0">
                <a:latin typeface="Microsoft YaHei"/>
                <a:ea typeface="Microsoft YaHei"/>
                <a:cs typeface="Arial"/>
              </a:rPr>
              <a:t>]</a:t>
            </a:r>
            <a:r>
              <a:rPr lang="zh-TW" altLang="en-US" sz="1400" b="1" dirty="0">
                <a:latin typeface="Microsoft YaHei"/>
                <a:ea typeface="Microsoft YaHei"/>
                <a:cs typeface="Arial"/>
              </a:rPr>
              <a:t> 區域裡拉取要使用的欄位到視覺效果區</a:t>
            </a:r>
            <a:endParaRPr lang="en-US" altLang="zh-TW" sz="1400" b="1" dirty="0">
              <a:latin typeface="Microsoft YaHei"/>
              <a:ea typeface="Microsoft YaHei"/>
              <a:cs typeface="Arial"/>
            </a:endParaRPr>
          </a:p>
          <a:p>
            <a:pPr marL="0" indent="0">
              <a:lnSpc>
                <a:spcPct val="150000"/>
              </a:lnSpc>
              <a:buNone/>
            </a:pPr>
            <a:r>
              <a:rPr lang="zh-TW" altLang="en-US" sz="1400" b="1" dirty="0">
                <a:latin typeface="Microsoft YaHei"/>
                <a:ea typeface="Microsoft YaHei"/>
                <a:cs typeface="Arial"/>
              </a:rPr>
              <a:t>於視覺效果區放置資料欄位</a:t>
            </a:r>
            <a:endParaRPr lang="en-US" altLang="zh-TW" sz="1400" b="1" dirty="0">
              <a:latin typeface="Microsoft YaHei"/>
              <a:ea typeface="Microsoft YaHei"/>
              <a:cs typeface="Arial"/>
            </a:endParaRPr>
          </a:p>
          <a:p>
            <a:pPr marL="0" indent="0">
              <a:lnSpc>
                <a:spcPct val="150000"/>
              </a:lnSpc>
              <a:buNone/>
            </a:pPr>
            <a:r>
              <a:rPr lang="zh-TW" altLang="en-US" sz="1400" b="1" dirty="0">
                <a:latin typeface="Microsoft YaHei"/>
                <a:ea typeface="Microsoft YaHei"/>
                <a:cs typeface="Arial"/>
              </a:rPr>
              <a:t>顯示資料</a:t>
            </a:r>
          </a:p>
        </p:txBody>
      </p:sp>
      <p:pic>
        <p:nvPicPr>
          <p:cNvPr id="8" name="圖片 7">
            <a:extLst>
              <a:ext uri="{FF2B5EF4-FFF2-40B4-BE49-F238E27FC236}">
                <a16:creationId xmlns:a16="http://schemas.microsoft.com/office/drawing/2014/main" id="{C7F14891-9329-DD46-F245-EE62F1376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564" y="1847161"/>
            <a:ext cx="8724849" cy="3263931"/>
          </a:xfrm>
          <a:prstGeom prst="rect">
            <a:avLst/>
          </a:prstGeom>
          <a:ln w="76200">
            <a:solidFill>
              <a:schemeClr val="tx1">
                <a:lumMod val="50000"/>
              </a:schemeClr>
            </a:solidFill>
          </a:ln>
        </p:spPr>
      </p:pic>
      <p:sp>
        <p:nvSpPr>
          <p:cNvPr id="9" name="矩形 8">
            <a:extLst>
              <a:ext uri="{FF2B5EF4-FFF2-40B4-BE49-F238E27FC236}">
                <a16:creationId xmlns:a16="http://schemas.microsoft.com/office/drawing/2014/main" id="{38A53B66-3F84-61A8-5845-22E03C76690C}"/>
              </a:ext>
            </a:extLst>
          </p:cNvPr>
          <p:cNvSpPr/>
          <p:nvPr/>
        </p:nvSpPr>
        <p:spPr>
          <a:xfrm>
            <a:off x="11181479" y="2291840"/>
            <a:ext cx="893946" cy="11000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0" name="矩形 9">
            <a:extLst>
              <a:ext uri="{FF2B5EF4-FFF2-40B4-BE49-F238E27FC236}">
                <a16:creationId xmlns:a16="http://schemas.microsoft.com/office/drawing/2014/main" id="{04233E2F-03EF-EF1D-FF82-DA596087CB14}"/>
              </a:ext>
            </a:extLst>
          </p:cNvPr>
          <p:cNvSpPr/>
          <p:nvPr/>
        </p:nvSpPr>
        <p:spPr>
          <a:xfrm>
            <a:off x="10486154" y="2615496"/>
            <a:ext cx="152400" cy="1714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1" name="矩形 10">
            <a:extLst>
              <a:ext uri="{FF2B5EF4-FFF2-40B4-BE49-F238E27FC236}">
                <a16:creationId xmlns:a16="http://schemas.microsoft.com/office/drawing/2014/main" id="{12DE53E9-8704-5C73-842F-4C97400FB95C}"/>
              </a:ext>
            </a:extLst>
          </p:cNvPr>
          <p:cNvSpPr/>
          <p:nvPr/>
        </p:nvSpPr>
        <p:spPr>
          <a:xfrm>
            <a:off x="10124204" y="3625192"/>
            <a:ext cx="971550" cy="12287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2" name="矩形 11">
            <a:extLst>
              <a:ext uri="{FF2B5EF4-FFF2-40B4-BE49-F238E27FC236}">
                <a16:creationId xmlns:a16="http://schemas.microsoft.com/office/drawing/2014/main" id="{A5FA63E5-0523-0907-FE8B-CF6F7DB53730}"/>
              </a:ext>
            </a:extLst>
          </p:cNvPr>
          <p:cNvSpPr/>
          <p:nvPr/>
        </p:nvSpPr>
        <p:spPr>
          <a:xfrm>
            <a:off x="3453070" y="2472667"/>
            <a:ext cx="5522298" cy="24669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3" name="內容版面配置區 6">
            <a:extLst>
              <a:ext uri="{FF2B5EF4-FFF2-40B4-BE49-F238E27FC236}">
                <a16:creationId xmlns:a16="http://schemas.microsoft.com/office/drawing/2014/main" id="{EA8FA900-3ACC-8DFD-CF45-CD738AD22B76}"/>
              </a:ext>
            </a:extLst>
          </p:cNvPr>
          <p:cNvSpPr txBox="1">
            <a:spLocks/>
          </p:cNvSpPr>
          <p:nvPr/>
        </p:nvSpPr>
        <p:spPr bwMode="auto">
          <a:xfrm>
            <a:off x="10444365" y="2181900"/>
            <a:ext cx="421559"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a:solidFill>
                  <a:srgbClr val="FF0000"/>
                </a:solidFill>
              </a:rPr>
              <a:t>1</a:t>
            </a:r>
            <a:endParaRPr lang="zh-TW" altLang="en-US" sz="2000">
              <a:solidFill>
                <a:srgbClr val="FF0000"/>
              </a:solidFill>
            </a:endParaRPr>
          </a:p>
        </p:txBody>
      </p:sp>
      <p:sp>
        <p:nvSpPr>
          <p:cNvPr id="14" name="內容版面配置區 6">
            <a:extLst>
              <a:ext uri="{FF2B5EF4-FFF2-40B4-BE49-F238E27FC236}">
                <a16:creationId xmlns:a16="http://schemas.microsoft.com/office/drawing/2014/main" id="{61714C7C-E8D9-757C-B0D6-D91E33D62255}"/>
              </a:ext>
            </a:extLst>
          </p:cNvPr>
          <p:cNvSpPr txBox="1">
            <a:spLocks/>
          </p:cNvSpPr>
          <p:nvPr/>
        </p:nvSpPr>
        <p:spPr bwMode="auto">
          <a:xfrm>
            <a:off x="11653070" y="1816322"/>
            <a:ext cx="421559"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a:solidFill>
                  <a:srgbClr val="FF0000"/>
                </a:solidFill>
              </a:rPr>
              <a:t>2</a:t>
            </a:r>
            <a:endParaRPr lang="zh-TW" altLang="en-US" sz="2000">
              <a:solidFill>
                <a:srgbClr val="FF0000"/>
              </a:solidFill>
            </a:endParaRPr>
          </a:p>
        </p:txBody>
      </p:sp>
      <p:sp>
        <p:nvSpPr>
          <p:cNvPr id="15" name="內容版面配置區 6">
            <a:extLst>
              <a:ext uri="{FF2B5EF4-FFF2-40B4-BE49-F238E27FC236}">
                <a16:creationId xmlns:a16="http://schemas.microsoft.com/office/drawing/2014/main" id="{D78F961E-EC96-6C4F-9E4A-A75746CC41F7}"/>
              </a:ext>
            </a:extLst>
          </p:cNvPr>
          <p:cNvSpPr txBox="1">
            <a:spLocks/>
          </p:cNvSpPr>
          <p:nvPr/>
        </p:nvSpPr>
        <p:spPr bwMode="auto">
          <a:xfrm>
            <a:off x="10539615" y="4376313"/>
            <a:ext cx="421559"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a:solidFill>
                  <a:srgbClr val="FF0000"/>
                </a:solidFill>
              </a:rPr>
              <a:t>3</a:t>
            </a:r>
            <a:endParaRPr lang="zh-TW" altLang="en-US" sz="2000">
              <a:solidFill>
                <a:srgbClr val="FF0000"/>
              </a:solidFill>
            </a:endParaRPr>
          </a:p>
        </p:txBody>
      </p:sp>
      <p:sp>
        <p:nvSpPr>
          <p:cNvPr id="16" name="內容版面配置區 6">
            <a:extLst>
              <a:ext uri="{FF2B5EF4-FFF2-40B4-BE49-F238E27FC236}">
                <a16:creationId xmlns:a16="http://schemas.microsoft.com/office/drawing/2014/main" id="{D01F8A3A-AAEB-B87D-F522-BFAEBB617DC2}"/>
              </a:ext>
            </a:extLst>
          </p:cNvPr>
          <p:cNvSpPr txBox="1">
            <a:spLocks/>
          </p:cNvSpPr>
          <p:nvPr/>
        </p:nvSpPr>
        <p:spPr bwMode="auto">
          <a:xfrm>
            <a:off x="8628452" y="2364427"/>
            <a:ext cx="421559"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a:solidFill>
                  <a:srgbClr val="FF0000"/>
                </a:solidFill>
              </a:rPr>
              <a:t>4</a:t>
            </a:r>
            <a:endParaRPr lang="zh-TW" altLang="en-US" sz="2000">
              <a:solidFill>
                <a:srgbClr val="FF0000"/>
              </a:solidFill>
            </a:endParaRPr>
          </a:p>
        </p:txBody>
      </p:sp>
      <p:sp>
        <p:nvSpPr>
          <p:cNvPr id="3" name="矩形 2">
            <a:extLst>
              <a:ext uri="{FF2B5EF4-FFF2-40B4-BE49-F238E27FC236}">
                <a16:creationId xmlns:a16="http://schemas.microsoft.com/office/drawing/2014/main" id="{C22DB815-8957-F4CF-B618-884FF998B474}"/>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accent6">
                    <a:lumMod val="25000"/>
                  </a:schemeClr>
                </a:solidFill>
                <a:latin typeface="Microsoft YaHei"/>
                <a:ea typeface="Microsoft YaHei"/>
                <a:cs typeface="Arial"/>
              </a:rPr>
              <a:t>三、新增圖表</a:t>
            </a:r>
            <a:endParaRPr lang="zh-TW" altLang="en-US" sz="2200" b="1" dirty="0">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
        <p:nvSpPr>
          <p:cNvPr id="17" name="矩形: 圓角 16">
            <a:extLst>
              <a:ext uri="{FF2B5EF4-FFF2-40B4-BE49-F238E27FC236}">
                <a16:creationId xmlns:a16="http://schemas.microsoft.com/office/drawing/2014/main" id="{90C90166-FC13-4F63-83BD-8E8155CD313E}"/>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213811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559870" y="1294907"/>
            <a:ext cx="3211286" cy="3944623"/>
          </a:xfrm>
        </p:spPr>
        <p:txBody>
          <a:bodyPr>
            <a:noAutofit/>
          </a:bodyPr>
          <a:lstStyle/>
          <a:p>
            <a:pPr>
              <a:lnSpc>
                <a:spcPct val="150000"/>
              </a:lnSpc>
            </a:pPr>
            <a:r>
              <a:rPr lang="zh-TW" altLang="en-US" sz="2000" b="1" dirty="0">
                <a:latin typeface="Microsoft YaHei"/>
                <a:ea typeface="Microsoft YaHei"/>
                <a:cs typeface="Arial"/>
              </a:rPr>
              <a:t>1. 篩選圖表 </a:t>
            </a:r>
            <a:r>
              <a:rPr lang="en-US" altLang="zh-TW" sz="2000" b="1" dirty="0">
                <a:latin typeface="Microsoft YaHei"/>
                <a:ea typeface="Microsoft YaHei"/>
                <a:cs typeface="Arial"/>
              </a:rPr>
              <a:t>: </a:t>
            </a:r>
          </a:p>
          <a:p>
            <a:pPr marL="0" indent="0">
              <a:lnSpc>
                <a:spcPct val="150000"/>
              </a:lnSpc>
              <a:buNone/>
            </a:pPr>
            <a:r>
              <a:rPr lang="zh-TW" altLang="en-US" sz="1400" dirty="0">
                <a:latin typeface="Microsoft YaHei"/>
                <a:ea typeface="Microsoft YaHei"/>
                <a:cs typeface="Arial"/>
              </a:rPr>
              <a:t>拉需要被篩選的欄位到篩選區</a:t>
            </a:r>
            <a:endParaRPr lang="en-US" altLang="zh-TW" sz="1400" dirty="0">
              <a:latin typeface="Microsoft YaHei"/>
              <a:ea typeface="Microsoft YaHei"/>
              <a:cs typeface="Arial"/>
            </a:endParaRPr>
          </a:p>
          <a:p>
            <a:pPr>
              <a:lnSpc>
                <a:spcPct val="150000"/>
              </a:lnSpc>
            </a:pPr>
            <a:endParaRPr lang="en-US" altLang="zh-TW" sz="2000" dirty="0">
              <a:latin typeface="Microsoft YaHei"/>
              <a:ea typeface="Microsoft YaHei"/>
            </a:endParaRPr>
          </a:p>
          <a:p>
            <a:pPr>
              <a:lnSpc>
                <a:spcPct val="150000"/>
              </a:lnSpc>
            </a:pPr>
            <a:r>
              <a:rPr lang="zh-TW" altLang="en-US" sz="2000" b="1" dirty="0">
                <a:latin typeface="Microsoft YaHei"/>
                <a:ea typeface="Microsoft YaHei"/>
                <a:cs typeface="Arial"/>
              </a:rPr>
              <a:t>2. 篩選器元件</a:t>
            </a:r>
            <a:endParaRPr lang="en-US" altLang="zh-TW" sz="2000" b="1" dirty="0"/>
          </a:p>
          <a:p>
            <a:pPr marL="0" indent="0">
              <a:lnSpc>
                <a:spcPct val="150000"/>
              </a:lnSpc>
              <a:buNone/>
            </a:pPr>
            <a:r>
              <a:rPr lang="zh-TW" altLang="en-US" sz="1400" dirty="0">
                <a:latin typeface="Microsoft YaHei"/>
                <a:ea typeface="Microsoft YaHei"/>
                <a:cs typeface="Arial"/>
              </a:rPr>
              <a:t>(1) 點擊篩選器元件，新增到儀表板中</a:t>
            </a:r>
            <a:endParaRPr lang="en-US" altLang="zh-TW" sz="1400" dirty="0">
              <a:latin typeface="Microsoft YaHei"/>
              <a:ea typeface="Microsoft YaHei"/>
              <a:cs typeface="Arial"/>
            </a:endParaRPr>
          </a:p>
          <a:p>
            <a:pPr marL="0" indent="0">
              <a:lnSpc>
                <a:spcPct val="150000"/>
              </a:lnSpc>
              <a:buNone/>
            </a:pPr>
            <a:r>
              <a:rPr lang="zh-TW" altLang="en-US" sz="1400" dirty="0">
                <a:latin typeface="Microsoft YaHei"/>
                <a:ea typeface="Microsoft YaHei"/>
                <a:cs typeface="Arial"/>
              </a:rPr>
              <a:t>(2) 放入篩選條件 </a:t>
            </a:r>
            <a:r>
              <a:rPr lang="en-US" altLang="zh-TW" sz="1400" dirty="0">
                <a:latin typeface="Microsoft YaHei"/>
                <a:ea typeface="Microsoft YaHei"/>
                <a:cs typeface="Arial"/>
              </a:rPr>
              <a:t>(</a:t>
            </a:r>
            <a:r>
              <a:rPr lang="zh-TW" altLang="en-US" sz="1400" dirty="0">
                <a:latin typeface="Microsoft YaHei"/>
                <a:ea typeface="Microsoft YaHei"/>
                <a:cs typeface="Arial"/>
              </a:rPr>
              <a:t>欄位</a:t>
            </a:r>
            <a:r>
              <a:rPr lang="en-US" altLang="zh-TW" sz="1400" dirty="0">
                <a:latin typeface="Microsoft YaHei"/>
                <a:ea typeface="Microsoft YaHei"/>
                <a:cs typeface="Arial"/>
              </a:rPr>
              <a:t>)</a:t>
            </a:r>
          </a:p>
        </p:txBody>
      </p:sp>
      <p:pic>
        <p:nvPicPr>
          <p:cNvPr id="4" name="圖片 3">
            <a:extLst>
              <a:ext uri="{FF2B5EF4-FFF2-40B4-BE49-F238E27FC236}">
                <a16:creationId xmlns:a16="http://schemas.microsoft.com/office/drawing/2014/main" id="{85FF3861-EE2A-3890-256B-D85FB4B0023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48235" y="1310766"/>
            <a:ext cx="7299278" cy="4236468"/>
          </a:xfrm>
          <a:prstGeom prst="rect">
            <a:avLst/>
          </a:prstGeom>
          <a:ln w="76200">
            <a:solidFill>
              <a:schemeClr val="tx1">
                <a:lumMod val="50000"/>
              </a:schemeClr>
            </a:solidFill>
          </a:ln>
        </p:spPr>
      </p:pic>
      <p:sp>
        <p:nvSpPr>
          <p:cNvPr id="5" name="矩形 4">
            <a:extLst>
              <a:ext uri="{FF2B5EF4-FFF2-40B4-BE49-F238E27FC236}">
                <a16:creationId xmlns:a16="http://schemas.microsoft.com/office/drawing/2014/main" id="{B0112CCA-519D-5351-DF4E-44BF78EA6C6F}"/>
              </a:ext>
            </a:extLst>
          </p:cNvPr>
          <p:cNvSpPr/>
          <p:nvPr/>
        </p:nvSpPr>
        <p:spPr>
          <a:xfrm>
            <a:off x="4548235" y="1294907"/>
            <a:ext cx="2463753" cy="6178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6" name="矩形 5">
            <a:extLst>
              <a:ext uri="{FF2B5EF4-FFF2-40B4-BE49-F238E27FC236}">
                <a16:creationId xmlns:a16="http://schemas.microsoft.com/office/drawing/2014/main" id="{FB9BD4FD-558A-F541-25DB-9DBB1F4327EB}"/>
              </a:ext>
            </a:extLst>
          </p:cNvPr>
          <p:cNvSpPr/>
          <p:nvPr/>
        </p:nvSpPr>
        <p:spPr>
          <a:xfrm>
            <a:off x="10593388" y="1310766"/>
            <a:ext cx="1254125" cy="4236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8" name="內容版面配置區 6">
            <a:extLst>
              <a:ext uri="{FF2B5EF4-FFF2-40B4-BE49-F238E27FC236}">
                <a16:creationId xmlns:a16="http://schemas.microsoft.com/office/drawing/2014/main" id="{0B0AB500-4E11-D35A-C553-F7BDAB60360A}"/>
              </a:ext>
            </a:extLst>
          </p:cNvPr>
          <p:cNvSpPr txBox="1">
            <a:spLocks/>
          </p:cNvSpPr>
          <p:nvPr/>
        </p:nvSpPr>
        <p:spPr bwMode="auto">
          <a:xfrm>
            <a:off x="10270351" y="1416970"/>
            <a:ext cx="1545175" cy="57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371475" indent="-371475">
              <a:lnSpc>
                <a:spcPct val="150000"/>
              </a:lnSpc>
              <a:buAutoNum type="arabicPeriod"/>
            </a:pPr>
            <a:r>
              <a:rPr lang="zh-TW" altLang="en-US" sz="2000" b="1">
                <a:solidFill>
                  <a:srgbClr val="FF0000"/>
                </a:solidFill>
                <a:latin typeface="Microsoft YaHei"/>
                <a:ea typeface="Microsoft YaHei"/>
                <a:cs typeface="Arial"/>
              </a:rPr>
              <a:t>篩選圖表</a:t>
            </a:r>
            <a:endParaRPr lang="zh-TW" altLang="en-US" sz="2000" b="1"/>
          </a:p>
        </p:txBody>
      </p:sp>
      <p:sp>
        <p:nvSpPr>
          <p:cNvPr id="9" name="內容版面配置區 6">
            <a:extLst>
              <a:ext uri="{FF2B5EF4-FFF2-40B4-BE49-F238E27FC236}">
                <a16:creationId xmlns:a16="http://schemas.microsoft.com/office/drawing/2014/main" id="{67A7AF05-EF1A-FA99-CF05-0185B2AEFBB6}"/>
              </a:ext>
            </a:extLst>
          </p:cNvPr>
          <p:cNvSpPr txBox="1">
            <a:spLocks/>
          </p:cNvSpPr>
          <p:nvPr/>
        </p:nvSpPr>
        <p:spPr bwMode="auto">
          <a:xfrm>
            <a:off x="7140824" y="1346379"/>
            <a:ext cx="1825821"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zh-TW" altLang="en-US" sz="2000" b="1">
                <a:solidFill>
                  <a:srgbClr val="FF0000"/>
                </a:solidFill>
                <a:latin typeface="Microsoft YaHei"/>
                <a:ea typeface="Microsoft YaHei"/>
                <a:cs typeface="Arial"/>
              </a:rPr>
              <a:t>2. 篩選器元件</a:t>
            </a:r>
          </a:p>
        </p:txBody>
      </p:sp>
      <p:sp>
        <p:nvSpPr>
          <p:cNvPr id="3" name="矩形 2">
            <a:extLst>
              <a:ext uri="{FF2B5EF4-FFF2-40B4-BE49-F238E27FC236}">
                <a16:creationId xmlns:a16="http://schemas.microsoft.com/office/drawing/2014/main" id="{0B1DD932-A67F-18CB-0220-50FFD80B2596}"/>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accent6">
                    <a:lumMod val="25000"/>
                  </a:schemeClr>
                </a:solidFill>
                <a:latin typeface="Microsoft YaHei"/>
                <a:ea typeface="Microsoft YaHei"/>
                <a:cs typeface="Arial"/>
              </a:rPr>
              <a:t>四、圖表資料篩選</a:t>
            </a:r>
            <a:endParaRPr lang="zh-TW" altLang="en-US" sz="2200" b="1" dirty="0">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cxnSp>
        <p:nvCxnSpPr>
          <p:cNvPr id="13" name="直線單箭頭接點 12">
            <a:extLst>
              <a:ext uri="{FF2B5EF4-FFF2-40B4-BE49-F238E27FC236}">
                <a16:creationId xmlns:a16="http://schemas.microsoft.com/office/drawing/2014/main" id="{52396D9F-5224-843A-D0A1-92F6BDE50D24}"/>
              </a:ext>
            </a:extLst>
          </p:cNvPr>
          <p:cNvCxnSpPr>
            <a:cxnSpLocks/>
          </p:cNvCxnSpPr>
          <p:nvPr/>
        </p:nvCxnSpPr>
        <p:spPr>
          <a:xfrm flipH="1">
            <a:off x="9985854" y="3429000"/>
            <a:ext cx="59871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5AF8F6F0-14A6-2BDD-81B7-FFF3FB5DF4D8}"/>
              </a:ext>
            </a:extLst>
          </p:cNvPr>
          <p:cNvPicPr>
            <a:picLocks noChangeAspect="1"/>
          </p:cNvPicPr>
          <p:nvPr/>
        </p:nvPicPr>
        <p:blipFill rotWithShape="1">
          <a:blip r:embed="rId3">
            <a:extLst>
              <a:ext uri="{28A0092B-C50C-407E-A947-70E740481C1C}">
                <a14:useLocalDpi xmlns:a14="http://schemas.microsoft.com/office/drawing/2010/main" val="0"/>
              </a:ext>
            </a:extLst>
          </a:blip>
          <a:srcRect l="76937" t="42024" r="20838" b="53635"/>
          <a:stretch/>
        </p:blipFill>
        <p:spPr>
          <a:xfrm>
            <a:off x="2805828" y="3022933"/>
            <a:ext cx="363894" cy="406067"/>
          </a:xfrm>
          <a:prstGeom prst="rect">
            <a:avLst/>
          </a:prstGeom>
          <a:ln w="76200">
            <a:solidFill>
              <a:schemeClr val="tx1">
                <a:lumMod val="50000"/>
              </a:schemeClr>
            </a:solidFill>
          </a:ln>
        </p:spPr>
      </p:pic>
      <p:sp>
        <p:nvSpPr>
          <p:cNvPr id="11" name="矩形: 圓角 10">
            <a:extLst>
              <a:ext uri="{FF2B5EF4-FFF2-40B4-BE49-F238E27FC236}">
                <a16:creationId xmlns:a16="http://schemas.microsoft.com/office/drawing/2014/main" id="{EF759AA0-A5A2-441B-A444-00F01293DCC2}"/>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5267932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420887" y="2149536"/>
            <a:ext cx="3609975" cy="2868651"/>
          </a:xfrm>
        </p:spPr>
        <p:txBody>
          <a:bodyPr>
            <a:normAutofit fontScale="77500" lnSpcReduction="20000"/>
          </a:bodyPr>
          <a:lstStyle/>
          <a:p>
            <a:pPr defTabSz="1827213" eaLnBrk="0" fontAlgn="base" hangingPunct="0">
              <a:lnSpc>
                <a:spcPct val="160000"/>
              </a:lnSpc>
              <a:spcBef>
                <a:spcPts val="2000"/>
              </a:spcBef>
              <a:spcAft>
                <a:spcPct val="0"/>
              </a:spcAft>
            </a:pPr>
            <a:r>
              <a:rPr lang="zh-TW" altLang="en-US" sz="2600" b="1" dirty="0">
                <a:latin typeface="Microsoft YaHei"/>
                <a:ea typeface="Microsoft YaHei"/>
                <a:cs typeface="Arial"/>
              </a:rPr>
              <a:t>基本的圖表視覺</a:t>
            </a:r>
            <a:endParaRPr lang="en-US" altLang="zh-TW" sz="2600" b="1" dirty="0">
              <a:latin typeface="Microsoft YaHei"/>
              <a:ea typeface="Microsoft YaHei"/>
              <a:cs typeface="Arial"/>
            </a:endParaRPr>
          </a:p>
          <a:p>
            <a:pPr marL="0" indent="0" defTabSz="1827213" eaLnBrk="0" fontAlgn="base" hangingPunct="0">
              <a:lnSpc>
                <a:spcPct val="160000"/>
              </a:lnSpc>
              <a:spcBef>
                <a:spcPts val="2000"/>
              </a:spcBef>
              <a:spcAft>
                <a:spcPct val="0"/>
              </a:spcAft>
              <a:buNone/>
            </a:pPr>
            <a:r>
              <a:rPr lang="en-US" altLang="zh-TW" sz="2200" dirty="0">
                <a:latin typeface="Microsoft YaHei"/>
                <a:ea typeface="Microsoft YaHei"/>
                <a:cs typeface="Arial"/>
              </a:rPr>
              <a:t>1. </a:t>
            </a:r>
            <a:r>
              <a:rPr lang="zh-TW" altLang="en-US" sz="2200" dirty="0">
                <a:latin typeface="Microsoft YaHei"/>
                <a:ea typeface="Microsoft YaHei"/>
                <a:cs typeface="Arial"/>
              </a:rPr>
              <a:t>設定視覺效果 </a:t>
            </a:r>
            <a:r>
              <a:rPr lang="en-US" altLang="zh-TW" sz="2200" dirty="0">
                <a:latin typeface="Microsoft YaHei"/>
                <a:ea typeface="Microsoft YaHei"/>
                <a:cs typeface="Arial"/>
              </a:rPr>
              <a:t>:</a:t>
            </a:r>
            <a:r>
              <a:rPr lang="zh-TW" altLang="en-US" sz="2200" dirty="0">
                <a:latin typeface="Microsoft YaHei"/>
                <a:ea typeface="Microsoft YaHei"/>
                <a:cs typeface="Arial"/>
              </a:rPr>
              <a:t> 改變圖表色彩、文字、標註等</a:t>
            </a:r>
          </a:p>
          <a:p>
            <a:pPr marL="0" indent="0" defTabSz="1827213" eaLnBrk="0" fontAlgn="base" hangingPunct="0">
              <a:lnSpc>
                <a:spcPct val="160000"/>
              </a:lnSpc>
              <a:spcBef>
                <a:spcPts val="2000"/>
              </a:spcBef>
              <a:spcAft>
                <a:spcPct val="0"/>
              </a:spcAft>
              <a:buNone/>
            </a:pPr>
            <a:r>
              <a:rPr lang="en-US" altLang="zh-TW" sz="2200" dirty="0">
                <a:latin typeface="Microsoft YaHei"/>
                <a:ea typeface="Microsoft YaHei"/>
                <a:cs typeface="Arial"/>
              </a:rPr>
              <a:t>2. </a:t>
            </a:r>
            <a:r>
              <a:rPr lang="zh-TW" altLang="en-US" sz="2200" dirty="0">
                <a:latin typeface="Microsoft YaHei"/>
                <a:ea typeface="Microsoft YaHei"/>
                <a:cs typeface="Arial"/>
              </a:rPr>
              <a:t>設定圖表參考線</a:t>
            </a:r>
          </a:p>
          <a:p>
            <a:pPr marL="0" indent="0" defTabSz="1827213" eaLnBrk="0" fontAlgn="base" hangingPunct="0">
              <a:lnSpc>
                <a:spcPct val="160000"/>
              </a:lnSpc>
              <a:spcBef>
                <a:spcPts val="2000"/>
              </a:spcBef>
              <a:spcAft>
                <a:spcPct val="0"/>
              </a:spcAft>
              <a:buNone/>
            </a:pPr>
            <a:r>
              <a:rPr lang="en-US" altLang="zh-TW" sz="2200" dirty="0">
                <a:latin typeface="Microsoft YaHei"/>
                <a:ea typeface="Microsoft YaHei"/>
                <a:cs typeface="Arial"/>
              </a:rPr>
              <a:t>3. </a:t>
            </a:r>
            <a:r>
              <a:rPr lang="zh-TW" altLang="en-US" sz="2200" dirty="0">
                <a:latin typeface="Microsoft YaHei"/>
                <a:ea typeface="Microsoft YaHei"/>
                <a:cs typeface="Arial"/>
              </a:rPr>
              <a:t>建立資訊及分頁按鈕</a:t>
            </a:r>
          </a:p>
        </p:txBody>
      </p:sp>
      <p:pic>
        <p:nvPicPr>
          <p:cNvPr id="4" name="圖片 3">
            <a:extLst>
              <a:ext uri="{FF2B5EF4-FFF2-40B4-BE49-F238E27FC236}">
                <a16:creationId xmlns:a16="http://schemas.microsoft.com/office/drawing/2014/main" id="{40A93099-4D29-2A08-B9A2-8AA606FAC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940" y="1586416"/>
            <a:ext cx="7406721" cy="3720032"/>
          </a:xfrm>
          <a:prstGeom prst="rect">
            <a:avLst/>
          </a:prstGeom>
          <a:ln w="76200">
            <a:solidFill>
              <a:schemeClr val="tx1">
                <a:lumMod val="50000"/>
              </a:schemeClr>
            </a:solidFill>
          </a:ln>
        </p:spPr>
      </p:pic>
      <p:sp>
        <p:nvSpPr>
          <p:cNvPr id="5" name="矩形 4">
            <a:extLst>
              <a:ext uri="{FF2B5EF4-FFF2-40B4-BE49-F238E27FC236}">
                <a16:creationId xmlns:a16="http://schemas.microsoft.com/office/drawing/2014/main" id="{34A36EDA-781A-3358-8C3C-99E0277A9899}"/>
              </a:ext>
            </a:extLst>
          </p:cNvPr>
          <p:cNvSpPr/>
          <p:nvPr/>
        </p:nvSpPr>
        <p:spPr>
          <a:xfrm>
            <a:off x="4459093" y="1980325"/>
            <a:ext cx="1579833" cy="408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8" name="矩形 7">
            <a:extLst>
              <a:ext uri="{FF2B5EF4-FFF2-40B4-BE49-F238E27FC236}">
                <a16:creationId xmlns:a16="http://schemas.microsoft.com/office/drawing/2014/main" id="{0186109C-CAEF-A20D-BECB-49F4C48C288E}"/>
              </a:ext>
            </a:extLst>
          </p:cNvPr>
          <p:cNvSpPr/>
          <p:nvPr/>
        </p:nvSpPr>
        <p:spPr>
          <a:xfrm>
            <a:off x="10060032" y="2056525"/>
            <a:ext cx="842942" cy="3249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9" name="矩形 8">
            <a:extLst>
              <a:ext uri="{FF2B5EF4-FFF2-40B4-BE49-F238E27FC236}">
                <a16:creationId xmlns:a16="http://schemas.microsoft.com/office/drawing/2014/main" id="{BEAED78E-A595-BDC9-DE77-975F86A43BB9}"/>
              </a:ext>
            </a:extLst>
          </p:cNvPr>
          <p:cNvSpPr/>
          <p:nvPr/>
        </p:nvSpPr>
        <p:spPr>
          <a:xfrm>
            <a:off x="4533577" y="3412141"/>
            <a:ext cx="4538663" cy="1764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3" name="矩形 2">
            <a:extLst>
              <a:ext uri="{FF2B5EF4-FFF2-40B4-BE49-F238E27FC236}">
                <a16:creationId xmlns:a16="http://schemas.microsoft.com/office/drawing/2014/main" id="{15BC7210-C419-A994-29F1-26FED6DAF250}"/>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accent6">
                    <a:lumMod val="25000"/>
                  </a:schemeClr>
                </a:solidFill>
                <a:latin typeface="Microsoft YaHei"/>
                <a:ea typeface="Microsoft YaHei"/>
                <a:cs typeface="Arial"/>
              </a:rPr>
              <a:t>五、圖表視覺調整</a:t>
            </a:r>
            <a:endParaRPr lang="zh-TW" altLang="en-US" sz="2200" b="1" dirty="0">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
        <p:nvSpPr>
          <p:cNvPr id="12" name="內容版面配置區 6">
            <a:extLst>
              <a:ext uri="{FF2B5EF4-FFF2-40B4-BE49-F238E27FC236}">
                <a16:creationId xmlns:a16="http://schemas.microsoft.com/office/drawing/2014/main" id="{0E34B216-1431-63CC-4864-53814903A5AA}"/>
              </a:ext>
            </a:extLst>
          </p:cNvPr>
          <p:cNvSpPr txBox="1">
            <a:spLocks/>
          </p:cNvSpPr>
          <p:nvPr/>
        </p:nvSpPr>
        <p:spPr bwMode="auto">
          <a:xfrm>
            <a:off x="10397208" y="1586416"/>
            <a:ext cx="362576"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dirty="0">
                <a:solidFill>
                  <a:srgbClr val="FF0000"/>
                </a:solidFill>
              </a:rPr>
              <a:t>1</a:t>
            </a:r>
            <a:endParaRPr lang="zh-TW" altLang="en-US" sz="2000" dirty="0">
              <a:solidFill>
                <a:srgbClr val="FF0000"/>
              </a:solidFill>
            </a:endParaRPr>
          </a:p>
        </p:txBody>
      </p:sp>
      <p:sp>
        <p:nvSpPr>
          <p:cNvPr id="13" name="內容版面配置區 6">
            <a:extLst>
              <a:ext uri="{FF2B5EF4-FFF2-40B4-BE49-F238E27FC236}">
                <a16:creationId xmlns:a16="http://schemas.microsoft.com/office/drawing/2014/main" id="{3CC323B9-9CBC-0EA4-98A5-51CE64310778}"/>
              </a:ext>
            </a:extLst>
          </p:cNvPr>
          <p:cNvSpPr txBox="1">
            <a:spLocks/>
          </p:cNvSpPr>
          <p:nvPr/>
        </p:nvSpPr>
        <p:spPr bwMode="auto">
          <a:xfrm>
            <a:off x="6917055" y="2934538"/>
            <a:ext cx="362576"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dirty="0">
                <a:solidFill>
                  <a:srgbClr val="FF0000"/>
                </a:solidFill>
              </a:rPr>
              <a:t>2</a:t>
            </a:r>
            <a:endParaRPr lang="zh-TW" altLang="en-US" sz="2000" dirty="0">
              <a:solidFill>
                <a:srgbClr val="FF0000"/>
              </a:solidFill>
            </a:endParaRPr>
          </a:p>
        </p:txBody>
      </p:sp>
      <p:sp>
        <p:nvSpPr>
          <p:cNvPr id="14" name="內容版面配置區 6">
            <a:extLst>
              <a:ext uri="{FF2B5EF4-FFF2-40B4-BE49-F238E27FC236}">
                <a16:creationId xmlns:a16="http://schemas.microsoft.com/office/drawing/2014/main" id="{06265C6A-10C4-7B57-600B-42F2DE389448}"/>
              </a:ext>
            </a:extLst>
          </p:cNvPr>
          <p:cNvSpPr txBox="1">
            <a:spLocks/>
          </p:cNvSpPr>
          <p:nvPr/>
        </p:nvSpPr>
        <p:spPr bwMode="auto">
          <a:xfrm>
            <a:off x="6103193" y="1910885"/>
            <a:ext cx="362576"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dirty="0">
                <a:solidFill>
                  <a:srgbClr val="FF0000"/>
                </a:solidFill>
              </a:rPr>
              <a:t>3</a:t>
            </a:r>
            <a:endParaRPr lang="zh-TW" altLang="en-US" sz="2000" dirty="0">
              <a:solidFill>
                <a:srgbClr val="FF0000"/>
              </a:solidFill>
            </a:endParaRPr>
          </a:p>
        </p:txBody>
      </p:sp>
      <p:sp>
        <p:nvSpPr>
          <p:cNvPr id="11" name="矩形: 圓角 10">
            <a:extLst>
              <a:ext uri="{FF2B5EF4-FFF2-40B4-BE49-F238E27FC236}">
                <a16:creationId xmlns:a16="http://schemas.microsoft.com/office/drawing/2014/main" id="{F48AE902-6319-4F9B-A8DE-D2CB4885AA81}"/>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1534555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3852" y="1131135"/>
            <a:ext cx="3897723" cy="4351338"/>
          </a:xfrm>
        </p:spPr>
        <p:txBody>
          <a:bodyPr>
            <a:noAutofit/>
          </a:bodyPr>
          <a:lstStyle/>
          <a:p>
            <a:pPr marL="0" indent="0">
              <a:lnSpc>
                <a:spcPct val="150000"/>
              </a:lnSpc>
              <a:buNone/>
            </a:pPr>
            <a:r>
              <a:rPr lang="en-US" altLang="zh-TW" sz="2000" b="1" dirty="0" err="1">
                <a:latin typeface="Microsoft YaHei"/>
                <a:ea typeface="Microsoft YaHei"/>
                <a:cs typeface="Arial"/>
              </a:rPr>
              <a:t>量值與快速量值</a:t>
            </a:r>
            <a:endParaRPr lang="en-US" altLang="zh-TW" sz="2000" b="1" dirty="0">
              <a:latin typeface="Microsoft YaHei"/>
              <a:ea typeface="Microsoft YaHei"/>
              <a:cs typeface="Arial"/>
            </a:endParaRPr>
          </a:p>
          <a:p>
            <a:pPr>
              <a:lnSpc>
                <a:spcPct val="150000"/>
              </a:lnSpc>
            </a:pPr>
            <a:r>
              <a:rPr lang="en-US" altLang="zh-TW" sz="1400" dirty="0" err="1">
                <a:latin typeface="Microsoft YaHei"/>
                <a:ea typeface="Microsoft YaHei"/>
                <a:cs typeface="Arial"/>
              </a:rPr>
              <a:t>若有需要於</a:t>
            </a:r>
            <a:r>
              <a:rPr lang="en-US" altLang="zh-TW" sz="1400" dirty="0">
                <a:latin typeface="Microsoft YaHei"/>
                <a:ea typeface="Microsoft YaHei"/>
                <a:cs typeface="Arial"/>
              </a:rPr>
              <a:t> Power BI </a:t>
            </a:r>
            <a:r>
              <a:rPr lang="en-US" altLang="zh-TW" sz="1400" dirty="0" err="1">
                <a:latin typeface="Microsoft YaHei"/>
                <a:ea typeface="Microsoft YaHei"/>
                <a:cs typeface="Arial"/>
              </a:rPr>
              <a:t>進行計算的值</a:t>
            </a:r>
            <a:r>
              <a:rPr lang="en-US" altLang="zh-TW" sz="1400" dirty="0">
                <a:latin typeface="Microsoft YaHei"/>
                <a:ea typeface="Microsoft YaHei"/>
                <a:cs typeface="Arial"/>
              </a:rPr>
              <a:t> : </a:t>
            </a:r>
          </a:p>
          <a:p>
            <a:pPr>
              <a:lnSpc>
                <a:spcPct val="150000"/>
              </a:lnSpc>
            </a:pPr>
            <a:r>
              <a:rPr lang="en-US" altLang="zh-TW" sz="1400" dirty="0">
                <a:latin typeface="Microsoft YaHei"/>
                <a:ea typeface="Microsoft YaHei"/>
                <a:cs typeface="Arial"/>
              </a:rPr>
              <a:t>1. </a:t>
            </a:r>
            <a:r>
              <a:rPr lang="zh-TW" altLang="en-US" sz="1400" dirty="0">
                <a:latin typeface="Microsoft YaHei"/>
                <a:ea typeface="Microsoft YaHei"/>
                <a:cs typeface="Arial"/>
              </a:rPr>
              <a:t>於要計算的資料源標題點右鍵展開操作選單。從選單中選擇 </a:t>
            </a:r>
            <a:r>
              <a:rPr lang="en-US" altLang="zh-TW" sz="1400" dirty="0">
                <a:latin typeface="Microsoft YaHei"/>
                <a:ea typeface="Microsoft YaHei"/>
                <a:cs typeface="Arial"/>
              </a:rPr>
              <a:t>“</a:t>
            </a:r>
            <a:r>
              <a:rPr lang="zh-TW" altLang="en-US" sz="1400" dirty="0">
                <a:latin typeface="Microsoft YaHei"/>
                <a:ea typeface="Microsoft YaHei"/>
                <a:cs typeface="Arial"/>
              </a:rPr>
              <a:t>新增快速量值</a:t>
            </a:r>
            <a:r>
              <a:rPr lang="en-US" altLang="zh-TW" sz="1400" dirty="0">
                <a:latin typeface="Microsoft YaHei"/>
                <a:ea typeface="Microsoft YaHei"/>
                <a:cs typeface="Arial"/>
              </a:rPr>
              <a:t>”</a:t>
            </a:r>
            <a:r>
              <a:rPr lang="zh-TW" altLang="en-US" sz="1400" dirty="0">
                <a:latin typeface="Microsoft YaHei"/>
                <a:ea typeface="Microsoft YaHei"/>
                <a:cs typeface="Arial"/>
              </a:rPr>
              <a:t>或 </a:t>
            </a:r>
            <a:r>
              <a:rPr lang="en-US" altLang="zh-TW" sz="1400" dirty="0">
                <a:latin typeface="Microsoft YaHei"/>
                <a:ea typeface="Microsoft YaHei"/>
                <a:cs typeface="Arial"/>
              </a:rPr>
              <a:t>“</a:t>
            </a:r>
            <a:r>
              <a:rPr lang="zh-TW" altLang="en-US" sz="1400" dirty="0">
                <a:latin typeface="Microsoft YaHei"/>
                <a:ea typeface="Microsoft YaHei"/>
                <a:cs typeface="Arial"/>
              </a:rPr>
              <a:t>新增量值</a:t>
            </a:r>
            <a:r>
              <a:rPr lang="en-US" altLang="zh-TW" sz="1400" dirty="0">
                <a:latin typeface="Microsoft YaHei"/>
                <a:ea typeface="Microsoft YaHei"/>
                <a:cs typeface="Arial"/>
              </a:rPr>
              <a:t>”</a:t>
            </a:r>
            <a:endParaRPr lang="zh-TW" altLang="en-US" sz="1400" dirty="0"/>
          </a:p>
          <a:p>
            <a:pPr>
              <a:lnSpc>
                <a:spcPct val="150000"/>
              </a:lnSpc>
            </a:pPr>
            <a:r>
              <a:rPr lang="en-US" altLang="zh-TW" sz="1400" dirty="0">
                <a:latin typeface="Microsoft YaHei"/>
                <a:ea typeface="Microsoft YaHei"/>
                <a:cs typeface="Arial"/>
              </a:rPr>
              <a:t>2. </a:t>
            </a:r>
            <a:r>
              <a:rPr lang="zh-TW" altLang="en-US" sz="1400" dirty="0">
                <a:latin typeface="Microsoft YaHei"/>
                <a:ea typeface="Microsoft YaHei"/>
                <a:cs typeface="Arial"/>
              </a:rPr>
              <a:t>選擇計算方式與計算欄位</a:t>
            </a:r>
            <a:endParaRPr lang="en-US" altLang="zh-TW" sz="1400" dirty="0">
              <a:latin typeface="Microsoft YaHei"/>
              <a:ea typeface="Microsoft YaHei"/>
              <a:cs typeface="Arial"/>
            </a:endParaRPr>
          </a:p>
          <a:p>
            <a:pPr>
              <a:lnSpc>
                <a:spcPct val="150000"/>
              </a:lnSpc>
            </a:pPr>
            <a:r>
              <a:rPr lang="en-US" altLang="zh-TW" sz="1400" dirty="0">
                <a:latin typeface="Microsoft YaHei"/>
                <a:ea typeface="Microsoft YaHei"/>
                <a:cs typeface="Arial"/>
              </a:rPr>
              <a:t>3.</a:t>
            </a:r>
            <a:r>
              <a:rPr lang="zh-TW" altLang="en-US" sz="1400" dirty="0">
                <a:latin typeface="Microsoft YaHei"/>
                <a:ea typeface="Microsoft YaHei"/>
                <a:cs typeface="Arial"/>
              </a:rPr>
              <a:t> 點擊確定</a:t>
            </a:r>
          </a:p>
          <a:p>
            <a:pPr>
              <a:lnSpc>
                <a:spcPct val="150000"/>
              </a:lnSpc>
            </a:pPr>
            <a:r>
              <a:rPr lang="zh-TW" altLang="en-US" sz="1400" dirty="0">
                <a:latin typeface="Microsoft YaHei"/>
                <a:ea typeface="Microsoft YaHei"/>
                <a:cs typeface="Arial"/>
              </a:rPr>
              <a:t>4. 成功新增的值將產生在"欄位"列表中</a:t>
            </a:r>
          </a:p>
        </p:txBody>
      </p:sp>
      <p:pic>
        <p:nvPicPr>
          <p:cNvPr id="4" name="圖片 3">
            <a:extLst>
              <a:ext uri="{FF2B5EF4-FFF2-40B4-BE49-F238E27FC236}">
                <a16:creationId xmlns:a16="http://schemas.microsoft.com/office/drawing/2014/main" id="{740EDDFB-7B92-33B0-C7ED-DBFFEFF1D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98" y="1399996"/>
            <a:ext cx="7454353" cy="4224927"/>
          </a:xfrm>
          <a:prstGeom prst="rect">
            <a:avLst/>
          </a:prstGeom>
          <a:ln w="76200">
            <a:solidFill>
              <a:schemeClr val="tx1">
                <a:lumMod val="50000"/>
              </a:schemeClr>
            </a:solidFill>
          </a:ln>
        </p:spPr>
      </p:pic>
      <p:sp>
        <p:nvSpPr>
          <p:cNvPr id="6" name="矩形 5">
            <a:extLst>
              <a:ext uri="{FF2B5EF4-FFF2-40B4-BE49-F238E27FC236}">
                <a16:creationId xmlns:a16="http://schemas.microsoft.com/office/drawing/2014/main" id="{2A1E2E37-CEE5-C74C-B142-2EDB2E7976BE}"/>
              </a:ext>
            </a:extLst>
          </p:cNvPr>
          <p:cNvSpPr/>
          <p:nvPr/>
        </p:nvSpPr>
        <p:spPr>
          <a:xfrm>
            <a:off x="11282331" y="2513756"/>
            <a:ext cx="875130" cy="1805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3" name="矩形 2">
            <a:extLst>
              <a:ext uri="{FF2B5EF4-FFF2-40B4-BE49-F238E27FC236}">
                <a16:creationId xmlns:a16="http://schemas.microsoft.com/office/drawing/2014/main" id="{6976C949-4B0C-9337-86F1-6FED85F389E2}"/>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accent6">
                    <a:lumMod val="10000"/>
                  </a:schemeClr>
                </a:solidFill>
                <a:latin typeface="Microsoft YaHei"/>
                <a:ea typeface="Microsoft YaHei"/>
                <a:cs typeface="Arial"/>
              </a:rPr>
              <a:t>六</a:t>
            </a:r>
            <a:r>
              <a:rPr lang="zh-TW" altLang="zh-TW" sz="2200" b="1" dirty="0">
                <a:solidFill>
                  <a:schemeClr val="accent6">
                    <a:lumMod val="10000"/>
                  </a:schemeClr>
                </a:solidFill>
                <a:latin typeface="Microsoft YaHei"/>
                <a:ea typeface="Microsoft YaHei"/>
                <a:cs typeface="Arial"/>
              </a:rPr>
              <a:t>、簡易資料計算</a:t>
            </a:r>
            <a:r>
              <a:rPr lang="zh-TW" altLang="en-US" sz="2200" b="1" dirty="0">
                <a:solidFill>
                  <a:schemeClr val="accent6">
                    <a:lumMod val="10000"/>
                  </a:schemeClr>
                </a:solidFill>
                <a:latin typeface="Microsoft YaHei"/>
                <a:ea typeface="Microsoft YaHei"/>
                <a:cs typeface="Arial"/>
              </a:rPr>
              <a:t>：快速量值</a:t>
            </a:r>
            <a:endParaRPr lang="zh-TW" altLang="en-US" sz="2200" b="1" dirty="0">
              <a:solidFill>
                <a:schemeClr val="accent6">
                  <a:lumMod val="10000"/>
                </a:schemeClr>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pic>
        <p:nvPicPr>
          <p:cNvPr id="10" name="圖片 9">
            <a:extLst>
              <a:ext uri="{FF2B5EF4-FFF2-40B4-BE49-F238E27FC236}">
                <a16:creationId xmlns:a16="http://schemas.microsoft.com/office/drawing/2014/main" id="{58F1EECA-0A26-77FA-BE80-168A97687F43}"/>
              </a:ext>
            </a:extLst>
          </p:cNvPr>
          <p:cNvPicPr>
            <a:picLocks noChangeAspect="1"/>
          </p:cNvPicPr>
          <p:nvPr/>
        </p:nvPicPr>
        <p:blipFill rotWithShape="1">
          <a:blip r:embed="rId2">
            <a:extLst>
              <a:ext uri="{28A0092B-C50C-407E-A947-70E740481C1C}">
                <a14:useLocalDpi xmlns:a14="http://schemas.microsoft.com/office/drawing/2010/main" val="0"/>
              </a:ext>
            </a:extLst>
          </a:blip>
          <a:srcRect l="25126" t="16592" r="30944" b="3125"/>
          <a:stretch/>
        </p:blipFill>
        <p:spPr>
          <a:xfrm>
            <a:off x="4696638" y="1182774"/>
            <a:ext cx="4594705" cy="4759249"/>
          </a:xfrm>
          <a:prstGeom prst="rect">
            <a:avLst/>
          </a:prstGeom>
          <a:ln w="76200">
            <a:solidFill>
              <a:schemeClr val="tx1">
                <a:lumMod val="50000"/>
              </a:schemeClr>
            </a:solidFill>
          </a:ln>
        </p:spPr>
      </p:pic>
      <p:sp>
        <p:nvSpPr>
          <p:cNvPr id="11" name="內容版面配置區 6">
            <a:extLst>
              <a:ext uri="{FF2B5EF4-FFF2-40B4-BE49-F238E27FC236}">
                <a16:creationId xmlns:a16="http://schemas.microsoft.com/office/drawing/2014/main" id="{62600733-EB23-0C6A-6F6B-E2526A5BFEC4}"/>
              </a:ext>
            </a:extLst>
          </p:cNvPr>
          <p:cNvSpPr txBox="1">
            <a:spLocks/>
          </p:cNvSpPr>
          <p:nvPr/>
        </p:nvSpPr>
        <p:spPr bwMode="auto">
          <a:xfrm>
            <a:off x="11909541" y="2212517"/>
            <a:ext cx="362576"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dirty="0">
                <a:solidFill>
                  <a:srgbClr val="FF0000"/>
                </a:solidFill>
              </a:rPr>
              <a:t>1</a:t>
            </a:r>
            <a:endParaRPr lang="zh-TW" altLang="en-US" sz="2000" dirty="0">
              <a:solidFill>
                <a:srgbClr val="FF0000"/>
              </a:solidFill>
            </a:endParaRPr>
          </a:p>
        </p:txBody>
      </p:sp>
      <p:sp>
        <p:nvSpPr>
          <p:cNvPr id="12" name="矩形 11">
            <a:extLst>
              <a:ext uri="{FF2B5EF4-FFF2-40B4-BE49-F238E27FC236}">
                <a16:creationId xmlns:a16="http://schemas.microsoft.com/office/drawing/2014/main" id="{FFD55A4B-0A52-D948-C7D1-88FA4D11A736}"/>
              </a:ext>
            </a:extLst>
          </p:cNvPr>
          <p:cNvSpPr/>
          <p:nvPr/>
        </p:nvSpPr>
        <p:spPr>
          <a:xfrm>
            <a:off x="7225070" y="2789338"/>
            <a:ext cx="445905" cy="1679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3" name="矩形 12">
            <a:extLst>
              <a:ext uri="{FF2B5EF4-FFF2-40B4-BE49-F238E27FC236}">
                <a16:creationId xmlns:a16="http://schemas.microsoft.com/office/drawing/2014/main" id="{94FAF397-E342-49D5-1098-88555F4F106E}"/>
              </a:ext>
            </a:extLst>
          </p:cNvPr>
          <p:cNvSpPr/>
          <p:nvPr/>
        </p:nvSpPr>
        <p:spPr>
          <a:xfrm>
            <a:off x="4804817" y="2454334"/>
            <a:ext cx="2119709" cy="2399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cxnSp>
        <p:nvCxnSpPr>
          <p:cNvPr id="15" name="接點: 肘形 14">
            <a:extLst>
              <a:ext uri="{FF2B5EF4-FFF2-40B4-BE49-F238E27FC236}">
                <a16:creationId xmlns:a16="http://schemas.microsoft.com/office/drawing/2014/main" id="{375A6185-3B9D-AB50-D103-2C4C302421C4}"/>
              </a:ext>
            </a:extLst>
          </p:cNvPr>
          <p:cNvCxnSpPr>
            <a:cxnSpLocks/>
          </p:cNvCxnSpPr>
          <p:nvPr/>
        </p:nvCxnSpPr>
        <p:spPr>
          <a:xfrm rot="10800000">
            <a:off x="6924526" y="2574323"/>
            <a:ext cx="300544" cy="298990"/>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內容版面配置區 6">
            <a:extLst>
              <a:ext uri="{FF2B5EF4-FFF2-40B4-BE49-F238E27FC236}">
                <a16:creationId xmlns:a16="http://schemas.microsoft.com/office/drawing/2014/main" id="{6C37132D-D4E2-7A41-79F0-FE1500E04A1F}"/>
              </a:ext>
            </a:extLst>
          </p:cNvPr>
          <p:cNvSpPr txBox="1">
            <a:spLocks/>
          </p:cNvSpPr>
          <p:nvPr/>
        </p:nvSpPr>
        <p:spPr bwMode="auto">
          <a:xfrm>
            <a:off x="7777902" y="2575632"/>
            <a:ext cx="362576"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dirty="0">
                <a:solidFill>
                  <a:srgbClr val="FF0000"/>
                </a:solidFill>
              </a:rPr>
              <a:t>2</a:t>
            </a:r>
            <a:endParaRPr lang="zh-TW" altLang="en-US" sz="2000" dirty="0">
              <a:solidFill>
                <a:srgbClr val="FF0000"/>
              </a:solidFill>
            </a:endParaRPr>
          </a:p>
        </p:txBody>
      </p:sp>
      <p:sp>
        <p:nvSpPr>
          <p:cNvPr id="19" name="內容版面配置區 6">
            <a:extLst>
              <a:ext uri="{FF2B5EF4-FFF2-40B4-BE49-F238E27FC236}">
                <a16:creationId xmlns:a16="http://schemas.microsoft.com/office/drawing/2014/main" id="{3F893F38-AE0C-D2E4-6937-B70035DD7C9E}"/>
              </a:ext>
            </a:extLst>
          </p:cNvPr>
          <p:cNvSpPr txBox="1">
            <a:spLocks/>
          </p:cNvSpPr>
          <p:nvPr/>
        </p:nvSpPr>
        <p:spPr bwMode="auto">
          <a:xfrm>
            <a:off x="8335942" y="5068433"/>
            <a:ext cx="362576"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dirty="0">
                <a:solidFill>
                  <a:srgbClr val="FF0000"/>
                </a:solidFill>
              </a:rPr>
              <a:t>3</a:t>
            </a:r>
            <a:endParaRPr lang="zh-TW" altLang="en-US" sz="2000" dirty="0">
              <a:solidFill>
                <a:srgbClr val="FF0000"/>
              </a:solidFill>
            </a:endParaRPr>
          </a:p>
        </p:txBody>
      </p:sp>
      <p:sp>
        <p:nvSpPr>
          <p:cNvPr id="20" name="矩形 19">
            <a:extLst>
              <a:ext uri="{FF2B5EF4-FFF2-40B4-BE49-F238E27FC236}">
                <a16:creationId xmlns:a16="http://schemas.microsoft.com/office/drawing/2014/main" id="{E523A432-931E-280E-B782-97E31380E756}"/>
              </a:ext>
            </a:extLst>
          </p:cNvPr>
          <p:cNvSpPr/>
          <p:nvPr/>
        </p:nvSpPr>
        <p:spPr>
          <a:xfrm>
            <a:off x="8184904" y="5542737"/>
            <a:ext cx="445905" cy="2375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pic>
        <p:nvPicPr>
          <p:cNvPr id="2" name="圖片 4">
            <a:extLst>
              <a:ext uri="{FF2B5EF4-FFF2-40B4-BE49-F238E27FC236}">
                <a16:creationId xmlns:a16="http://schemas.microsoft.com/office/drawing/2014/main" id="{871CBBD5-BB46-2F3F-B7A7-0EA46B1D9AA3}"/>
              </a:ext>
            </a:extLst>
          </p:cNvPr>
          <p:cNvPicPr>
            <a:picLocks noChangeAspect="1"/>
          </p:cNvPicPr>
          <p:nvPr/>
        </p:nvPicPr>
        <p:blipFill rotWithShape="1">
          <a:blip r:embed="rId3"/>
          <a:srcRect l="85301" t="32387" r="667" b="14082"/>
          <a:stretch/>
        </p:blipFill>
        <p:spPr>
          <a:xfrm>
            <a:off x="10957595" y="2724177"/>
            <a:ext cx="1027977" cy="2313671"/>
          </a:xfrm>
          <a:prstGeom prst="rect">
            <a:avLst/>
          </a:prstGeom>
          <a:ln w="57150">
            <a:solidFill>
              <a:schemeClr val="accent6">
                <a:lumMod val="10000"/>
              </a:schemeClr>
            </a:solidFill>
          </a:ln>
        </p:spPr>
      </p:pic>
      <p:sp>
        <p:nvSpPr>
          <p:cNvPr id="5" name="矩形 4">
            <a:extLst>
              <a:ext uri="{FF2B5EF4-FFF2-40B4-BE49-F238E27FC236}">
                <a16:creationId xmlns:a16="http://schemas.microsoft.com/office/drawing/2014/main" id="{DDC86A3A-DC7D-7E4C-25ED-64DA4488E56A}"/>
              </a:ext>
            </a:extLst>
          </p:cNvPr>
          <p:cNvSpPr/>
          <p:nvPr/>
        </p:nvSpPr>
        <p:spPr>
          <a:xfrm>
            <a:off x="10932289" y="2725314"/>
            <a:ext cx="1051523" cy="427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8" name="矩形 7">
            <a:extLst>
              <a:ext uri="{FF2B5EF4-FFF2-40B4-BE49-F238E27FC236}">
                <a16:creationId xmlns:a16="http://schemas.microsoft.com/office/drawing/2014/main" id="{BFC6F8E9-0990-DA82-3E98-B15BBB84AA1D}"/>
              </a:ext>
            </a:extLst>
          </p:cNvPr>
          <p:cNvSpPr/>
          <p:nvPr/>
        </p:nvSpPr>
        <p:spPr>
          <a:xfrm>
            <a:off x="4802261" y="1696252"/>
            <a:ext cx="2119709" cy="2399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9" name="內容版面配置區 6">
            <a:extLst>
              <a:ext uri="{FF2B5EF4-FFF2-40B4-BE49-F238E27FC236}">
                <a16:creationId xmlns:a16="http://schemas.microsoft.com/office/drawing/2014/main" id="{EFA887D2-E1BB-674A-0427-812506A64BA5}"/>
              </a:ext>
            </a:extLst>
          </p:cNvPr>
          <p:cNvSpPr txBox="1">
            <a:spLocks/>
          </p:cNvSpPr>
          <p:nvPr/>
        </p:nvSpPr>
        <p:spPr bwMode="auto">
          <a:xfrm>
            <a:off x="6997598" y="1579547"/>
            <a:ext cx="362576" cy="4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50000"/>
              </a:lnSpc>
            </a:pPr>
            <a:r>
              <a:rPr lang="en-US" altLang="zh-TW" sz="2000" dirty="0">
                <a:solidFill>
                  <a:srgbClr val="FF0000"/>
                </a:solidFill>
              </a:rPr>
              <a:t>2</a:t>
            </a:r>
            <a:endParaRPr lang="zh-TW" altLang="en-US" sz="2000" dirty="0">
              <a:solidFill>
                <a:srgbClr val="FF0000"/>
              </a:solidFill>
            </a:endParaRPr>
          </a:p>
        </p:txBody>
      </p:sp>
      <p:sp>
        <p:nvSpPr>
          <p:cNvPr id="21" name="矩形: 圓角 20">
            <a:extLst>
              <a:ext uri="{FF2B5EF4-FFF2-40B4-BE49-F238E27FC236}">
                <a16:creationId xmlns:a16="http://schemas.microsoft.com/office/drawing/2014/main" id="{476CC0A7-88EA-45FD-A7FA-90598B3C5062}"/>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14065544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文字 的圖片&#10;&#10;自動產生的描述">
            <a:extLst>
              <a:ext uri="{FF2B5EF4-FFF2-40B4-BE49-F238E27FC236}">
                <a16:creationId xmlns:a16="http://schemas.microsoft.com/office/drawing/2014/main" id="{896E2BFC-6218-5918-F40A-B05B0A2564C2}"/>
              </a:ext>
            </a:extLst>
          </p:cNvPr>
          <p:cNvPicPr>
            <a:picLocks noChangeAspect="1"/>
          </p:cNvPicPr>
          <p:nvPr/>
        </p:nvPicPr>
        <p:blipFill rotWithShape="1">
          <a:blip r:embed="rId2">
            <a:extLst>
              <a:ext uri="{28A0092B-C50C-407E-A947-70E740481C1C}">
                <a14:useLocalDpi xmlns:a14="http://schemas.microsoft.com/office/drawing/2010/main" val="0"/>
              </a:ext>
            </a:extLst>
          </a:blip>
          <a:srcRect r="44646"/>
          <a:stretch/>
        </p:blipFill>
        <p:spPr>
          <a:xfrm>
            <a:off x="7811860" y="2145031"/>
            <a:ext cx="4374881" cy="3346926"/>
          </a:xfrm>
          <a:prstGeom prst="rect">
            <a:avLst/>
          </a:prstGeom>
          <a:ln w="57150">
            <a:solidFill>
              <a:schemeClr val="accent6">
                <a:lumMod val="10000"/>
              </a:schemeClr>
            </a:solidFill>
          </a:ln>
        </p:spPr>
      </p:pic>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352564" y="1076501"/>
            <a:ext cx="4303357" cy="1740847"/>
          </a:xfrm>
        </p:spPr>
        <p:txBody>
          <a:bodyPr/>
          <a:lstStyle/>
          <a:p>
            <a:pPr>
              <a:lnSpc>
                <a:spcPct val="150000"/>
              </a:lnSpc>
            </a:pPr>
            <a:r>
              <a:rPr lang="zh-TW" altLang="en-US" sz="2000" b="1" dirty="0">
                <a:latin typeface="Microsoft YaHei"/>
                <a:ea typeface="Microsoft YaHei"/>
                <a:cs typeface="Arial"/>
              </a:rPr>
              <a:t>發行儀錶板至工作區</a:t>
            </a:r>
            <a:endParaRPr lang="zh-TW" sz="2000" dirty="0"/>
          </a:p>
          <a:p>
            <a:pPr marL="0" indent="0">
              <a:lnSpc>
                <a:spcPct val="150000"/>
              </a:lnSpc>
              <a:buNone/>
            </a:pPr>
            <a:r>
              <a:rPr lang="zh-TW" altLang="en-US" sz="1400" dirty="0">
                <a:latin typeface="Microsoft YaHei"/>
                <a:ea typeface="Microsoft YaHei"/>
                <a:cs typeface="Arial"/>
              </a:rPr>
              <a:t>1. 從 "檔案" 點擊 "發行至 Power BI"</a:t>
            </a:r>
            <a:endParaRPr lang="zh-TW" altLang="en-US" sz="1400" dirty="0"/>
          </a:p>
        </p:txBody>
      </p:sp>
      <p:pic>
        <p:nvPicPr>
          <p:cNvPr id="3" name="圖片 5">
            <a:extLst>
              <a:ext uri="{FF2B5EF4-FFF2-40B4-BE49-F238E27FC236}">
                <a16:creationId xmlns:a16="http://schemas.microsoft.com/office/drawing/2014/main" id="{778F85E2-E567-8BC4-B777-90E42153BAB4}"/>
              </a:ext>
            </a:extLst>
          </p:cNvPr>
          <p:cNvPicPr>
            <a:picLocks noChangeAspect="1"/>
          </p:cNvPicPr>
          <p:nvPr/>
        </p:nvPicPr>
        <p:blipFill rotWithShape="1">
          <a:blip r:embed="rId3"/>
          <a:srcRect r="28149" b="-265"/>
          <a:stretch/>
        </p:blipFill>
        <p:spPr>
          <a:xfrm>
            <a:off x="23381" y="2241186"/>
            <a:ext cx="4072167" cy="3345280"/>
          </a:xfrm>
          <a:prstGeom prst="rect">
            <a:avLst/>
          </a:prstGeom>
          <a:ln w="57150">
            <a:solidFill>
              <a:schemeClr val="accent6">
                <a:lumMod val="10000"/>
              </a:schemeClr>
            </a:solidFill>
          </a:ln>
        </p:spPr>
      </p:pic>
      <p:sp>
        <p:nvSpPr>
          <p:cNvPr id="5" name="矩形 4">
            <a:extLst>
              <a:ext uri="{FF2B5EF4-FFF2-40B4-BE49-F238E27FC236}">
                <a16:creationId xmlns:a16="http://schemas.microsoft.com/office/drawing/2014/main" id="{9F539949-7772-3342-12F2-B0F16F9624F7}"/>
              </a:ext>
            </a:extLst>
          </p:cNvPr>
          <p:cNvSpPr/>
          <p:nvPr/>
        </p:nvSpPr>
        <p:spPr>
          <a:xfrm>
            <a:off x="925512" y="2718940"/>
            <a:ext cx="990777" cy="268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pic>
        <p:nvPicPr>
          <p:cNvPr id="4" name="圖片 3">
            <a:extLst>
              <a:ext uri="{FF2B5EF4-FFF2-40B4-BE49-F238E27FC236}">
                <a16:creationId xmlns:a16="http://schemas.microsoft.com/office/drawing/2014/main" id="{21679AF1-94EA-9482-BF0E-24CB75488AB4}"/>
              </a:ext>
            </a:extLst>
          </p:cNvPr>
          <p:cNvPicPr>
            <a:picLocks noChangeAspect="1"/>
          </p:cNvPicPr>
          <p:nvPr/>
        </p:nvPicPr>
        <p:blipFill rotWithShape="1">
          <a:blip r:embed="rId4">
            <a:extLst>
              <a:ext uri="{28A0092B-C50C-407E-A947-70E740481C1C}">
                <a14:useLocalDpi xmlns:a14="http://schemas.microsoft.com/office/drawing/2010/main" val="0"/>
              </a:ext>
            </a:extLst>
          </a:blip>
          <a:srcRect l="25084" t="30973" r="35953" b="25664"/>
          <a:stretch/>
        </p:blipFill>
        <p:spPr>
          <a:xfrm>
            <a:off x="3300945" y="2690747"/>
            <a:ext cx="4066643" cy="2565408"/>
          </a:xfrm>
          <a:prstGeom prst="rect">
            <a:avLst/>
          </a:prstGeom>
          <a:ln w="57150">
            <a:solidFill>
              <a:schemeClr val="accent6">
                <a:lumMod val="10000"/>
              </a:schemeClr>
            </a:solidFill>
          </a:ln>
        </p:spPr>
      </p:pic>
      <p:cxnSp>
        <p:nvCxnSpPr>
          <p:cNvPr id="9" name="接點: 肘形 8">
            <a:extLst>
              <a:ext uri="{FF2B5EF4-FFF2-40B4-BE49-F238E27FC236}">
                <a16:creationId xmlns:a16="http://schemas.microsoft.com/office/drawing/2014/main" id="{D5AB784D-07B9-78BA-FAAF-FE919F6366AB}"/>
              </a:ext>
            </a:extLst>
          </p:cNvPr>
          <p:cNvCxnSpPr/>
          <p:nvPr/>
        </p:nvCxnSpPr>
        <p:spPr>
          <a:xfrm>
            <a:off x="1916174" y="2856619"/>
            <a:ext cx="1383268" cy="1144762"/>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FEB0E0D4-55F2-D143-A7EE-D1720091332C}"/>
              </a:ext>
            </a:extLst>
          </p:cNvPr>
          <p:cNvCxnSpPr>
            <a:cxnSpLocks/>
          </p:cNvCxnSpPr>
          <p:nvPr/>
        </p:nvCxnSpPr>
        <p:spPr>
          <a:xfrm flipV="1">
            <a:off x="6695258" y="3869158"/>
            <a:ext cx="1118677" cy="1103039"/>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6B2D92CF-92FC-B87A-B10C-98E02032BB85}"/>
              </a:ext>
            </a:extLst>
          </p:cNvPr>
          <p:cNvSpPr/>
          <p:nvPr/>
        </p:nvSpPr>
        <p:spPr>
          <a:xfrm>
            <a:off x="6172578" y="4816889"/>
            <a:ext cx="523333" cy="268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14" name="矩形 13">
            <a:extLst>
              <a:ext uri="{FF2B5EF4-FFF2-40B4-BE49-F238E27FC236}">
                <a16:creationId xmlns:a16="http://schemas.microsoft.com/office/drawing/2014/main" id="{94BCA4F4-18FC-5E09-27F6-DFF78ADCDFEA}"/>
              </a:ext>
            </a:extLst>
          </p:cNvPr>
          <p:cNvSpPr/>
          <p:nvPr/>
        </p:nvSpPr>
        <p:spPr>
          <a:xfrm>
            <a:off x="2299" y="588"/>
            <a:ext cx="12187400" cy="815201"/>
          </a:xfrm>
          <a:prstGeom prst="rect">
            <a:avLst/>
          </a:prstGeom>
          <a:gradFill flip="none" rotWithShape="1">
            <a:gsLst>
              <a:gs pos="0">
                <a:srgbClr val="FFCE33"/>
              </a:gs>
              <a:gs pos="100000">
                <a:srgbClr val="F895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r>
              <a:rPr lang="zh-TW" altLang="en-US" sz="2200" b="1">
                <a:solidFill>
                  <a:schemeClr val="accent6">
                    <a:lumMod val="10000"/>
                  </a:schemeClr>
                </a:solidFill>
                <a:latin typeface="Microsoft YaHei"/>
                <a:ea typeface="Microsoft YaHei"/>
                <a:cs typeface="Arial"/>
              </a:rPr>
              <a:t>七、發布更新儀表板</a:t>
            </a:r>
            <a:endParaRPr lang="zh-TW" altLang="en-US" sz="2200" b="1">
              <a:solidFill>
                <a:schemeClr val="accent6">
                  <a:lumMod val="10000"/>
                </a:schemeClr>
              </a:solidFill>
              <a:ea typeface="+mn-lt"/>
              <a:cs typeface="+mn-lt"/>
            </a:endParaRPr>
          </a:p>
        </p:txBody>
      </p:sp>
      <p:sp>
        <p:nvSpPr>
          <p:cNvPr id="17" name="文字方塊 16">
            <a:extLst>
              <a:ext uri="{FF2B5EF4-FFF2-40B4-BE49-F238E27FC236}">
                <a16:creationId xmlns:a16="http://schemas.microsoft.com/office/drawing/2014/main" id="{3C639CC0-5493-6D48-3EAD-430407B722F7}"/>
              </a:ext>
            </a:extLst>
          </p:cNvPr>
          <p:cNvSpPr txBox="1"/>
          <p:nvPr/>
        </p:nvSpPr>
        <p:spPr>
          <a:xfrm>
            <a:off x="4655921" y="2241186"/>
            <a:ext cx="2394685" cy="240066"/>
          </a:xfrm>
          <a:prstGeom prst="rect">
            <a:avLst/>
          </a:prstGeom>
          <a:noFill/>
        </p:spPr>
        <p:txBody>
          <a:bodyPr rot="0" spcFirstLastPara="0" vertOverflow="overflow" horzOverflow="overflow" vert="horz" wrap="square" lIns="45720" tIns="22860" rIns="45720" bIns="22860" numCol="1" spcCol="0" rtlCol="0" fromWordArt="0" anchor="t" anchorCtr="0" forceAA="0" compatLnSpc="1">
            <a:prstTxWarp prst="textNoShape">
              <a:avLst/>
            </a:prstTxWarp>
            <a:spAutoFit/>
          </a:bodyPr>
          <a:lstStyle/>
          <a:p>
            <a:pPr>
              <a:lnSpc>
                <a:spcPct val="90000"/>
              </a:lnSpc>
              <a:spcBef>
                <a:spcPts val="1000"/>
              </a:spcBef>
            </a:pPr>
            <a:r>
              <a:rPr lang="en-US" altLang="zh-TW" sz="1400" dirty="0">
                <a:solidFill>
                  <a:schemeClr val="tx1">
                    <a:lumMod val="75000"/>
                  </a:schemeClr>
                </a:solidFill>
                <a:latin typeface="Microsoft YaHei"/>
                <a:ea typeface="Microsoft YaHei"/>
                <a:cs typeface="Arial"/>
              </a:rPr>
              <a:t>2.</a:t>
            </a:r>
            <a:r>
              <a:rPr lang="zh-TW" altLang="en-US" sz="1400" dirty="0">
                <a:solidFill>
                  <a:schemeClr val="tx1">
                    <a:lumMod val="75000"/>
                  </a:schemeClr>
                </a:solidFill>
                <a:latin typeface="Microsoft YaHei"/>
                <a:ea typeface="Microsoft YaHei"/>
                <a:cs typeface="Arial"/>
              </a:rPr>
              <a:t>選擇要上傳的</a:t>
            </a:r>
            <a:r>
              <a:rPr lang="en-US" altLang="zh-TW" sz="1400" dirty="0">
                <a:solidFill>
                  <a:schemeClr val="tx1">
                    <a:lumMod val="75000"/>
                  </a:schemeClr>
                </a:solidFill>
                <a:latin typeface="Microsoft YaHei"/>
                <a:ea typeface="Microsoft YaHei"/>
                <a:cs typeface="Arial"/>
              </a:rPr>
              <a:t>​</a:t>
            </a:r>
            <a:r>
              <a:rPr lang="zh-TW" altLang="en-US" sz="1400" dirty="0">
                <a:solidFill>
                  <a:schemeClr val="tx1">
                    <a:lumMod val="75000"/>
                  </a:schemeClr>
                </a:solidFill>
                <a:latin typeface="Microsoft YaHei"/>
                <a:ea typeface="Microsoft YaHei"/>
                <a:cs typeface="Arial"/>
              </a:rPr>
              <a:t>工作區</a:t>
            </a:r>
            <a:endParaRPr lang="en-US" sz="1400" dirty="0">
              <a:solidFill>
                <a:schemeClr val="tx1">
                  <a:lumMod val="75000"/>
                </a:schemeClr>
              </a:solidFill>
              <a:latin typeface="Microsoft YaHei"/>
              <a:ea typeface="Microsoft YaHei"/>
              <a:cs typeface="Arial"/>
            </a:endParaRPr>
          </a:p>
        </p:txBody>
      </p:sp>
      <p:sp>
        <p:nvSpPr>
          <p:cNvPr id="18" name="文字方塊 17">
            <a:extLst>
              <a:ext uri="{FF2B5EF4-FFF2-40B4-BE49-F238E27FC236}">
                <a16:creationId xmlns:a16="http://schemas.microsoft.com/office/drawing/2014/main" id="{C7BAC027-29D7-56D7-F072-C4B75E0F2BF9}"/>
              </a:ext>
            </a:extLst>
          </p:cNvPr>
          <p:cNvSpPr txBox="1"/>
          <p:nvPr/>
        </p:nvSpPr>
        <p:spPr>
          <a:xfrm>
            <a:off x="9528876" y="1622463"/>
            <a:ext cx="1371600" cy="261610"/>
          </a:xfrm>
          <a:prstGeom prst="rect">
            <a:avLst/>
          </a:prstGeom>
          <a:noFill/>
        </p:spPr>
        <p:txBody>
          <a:bodyPr rot="0" spcFirstLastPara="0" vertOverflow="overflow" horzOverflow="overflow" vert="horz" wrap="square" lIns="45720" tIns="22860" rIns="45720" bIns="22860" numCol="1" spcCol="0" rtlCol="0" fromWordArt="0" anchor="t" anchorCtr="0" forceAA="0" compatLnSpc="1">
            <a:prstTxWarp prst="textNoShape">
              <a:avLst/>
            </a:prstTxWarp>
            <a:spAutoFit/>
          </a:bodyPr>
          <a:lstStyle/>
          <a:p>
            <a:r>
              <a:rPr lang="en-US" altLang="zh-TW" sz="1400" dirty="0">
                <a:solidFill>
                  <a:schemeClr val="tx1">
                    <a:lumMod val="75000"/>
                  </a:schemeClr>
                </a:solidFill>
                <a:latin typeface="Microsoft YaHei"/>
                <a:ea typeface="Microsoft YaHei"/>
                <a:cs typeface="Arial"/>
              </a:rPr>
              <a:t>3. </a:t>
            </a:r>
            <a:r>
              <a:rPr lang="zh-TW" altLang="en-US" sz="1400" dirty="0">
                <a:solidFill>
                  <a:schemeClr val="tx1">
                    <a:lumMod val="75000"/>
                  </a:schemeClr>
                </a:solidFill>
                <a:latin typeface="Microsoft YaHei"/>
                <a:ea typeface="Microsoft YaHei"/>
                <a:cs typeface="Arial"/>
              </a:rPr>
              <a:t>上傳成功</a:t>
            </a:r>
            <a:r>
              <a:rPr lang="zh-TW" altLang="en-US" sz="900" dirty="0">
                <a:latin typeface="Segoe UI"/>
                <a:ea typeface="Microsoft YaHei"/>
                <a:cs typeface="Segoe UI"/>
              </a:rPr>
              <a:t>​</a:t>
            </a:r>
            <a:endParaRPr lang="en-US" altLang="zh-TW" sz="900" dirty="0">
              <a:latin typeface="Microsoft YaHei"/>
              <a:ea typeface="新細明體"/>
              <a:cs typeface="Segoe UI"/>
            </a:endParaRPr>
          </a:p>
        </p:txBody>
      </p:sp>
      <p:sp>
        <p:nvSpPr>
          <p:cNvPr id="13" name="矩形: 圓角 12">
            <a:extLst>
              <a:ext uri="{FF2B5EF4-FFF2-40B4-BE49-F238E27FC236}">
                <a16:creationId xmlns:a16="http://schemas.microsoft.com/office/drawing/2014/main" id="{A61E459D-194D-49F8-8169-1F5C135717D8}"/>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加碼</a:t>
            </a:r>
          </a:p>
        </p:txBody>
      </p:sp>
    </p:spTree>
    <p:extLst>
      <p:ext uri="{BB962C8B-B14F-4D97-AF65-F5344CB8AC3E}">
        <p14:creationId xmlns:p14="http://schemas.microsoft.com/office/powerpoint/2010/main" val="3228452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78C7B44D-43C0-424B-A88A-4C8E66482A5E}"/>
              </a:ext>
            </a:extLst>
          </p:cNvPr>
          <p:cNvPicPr>
            <a:picLocks noChangeAspect="1"/>
          </p:cNvPicPr>
          <p:nvPr/>
        </p:nvPicPr>
        <p:blipFill>
          <a:blip r:embed="rId2"/>
          <a:stretch>
            <a:fillRect/>
          </a:stretch>
        </p:blipFill>
        <p:spPr>
          <a:xfrm>
            <a:off x="6234980" y="137525"/>
            <a:ext cx="5899376" cy="3695154"/>
          </a:xfrm>
          <a:prstGeom prst="rect">
            <a:avLst/>
          </a:prstGeom>
        </p:spPr>
      </p:pic>
      <p:sp>
        <p:nvSpPr>
          <p:cNvPr id="19" name="箭號: 向右 18">
            <a:extLst>
              <a:ext uri="{FF2B5EF4-FFF2-40B4-BE49-F238E27FC236}">
                <a16:creationId xmlns:a16="http://schemas.microsoft.com/office/drawing/2014/main" id="{F2F20F67-6165-40DB-8488-B1F2FA66B8EB}"/>
              </a:ext>
            </a:extLst>
          </p:cNvPr>
          <p:cNvSpPr/>
          <p:nvPr/>
        </p:nvSpPr>
        <p:spPr>
          <a:xfrm>
            <a:off x="6014060" y="2011950"/>
            <a:ext cx="889933" cy="819150"/>
          </a:xfrm>
          <a:prstGeom prst="rightArrow">
            <a:avLst/>
          </a:prstGeom>
          <a:gradFill flip="none" rotWithShape="1">
            <a:gsLst>
              <a:gs pos="0">
                <a:srgbClr val="D9D9D9"/>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模組封裝性</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Module/</a:t>
            </a:r>
            <a:r>
              <a:rPr kumimoji="0" lang="en-US" altLang="zh-TW" sz="2000" b="1" i="0" u="none" strike="noStrike" kern="1200" cap="none" spc="0" normalizeH="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Package/ Library</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EB407411-CD99-4DD7-9C6F-7F82684697BD}"/>
              </a:ext>
            </a:extLst>
          </p:cNvPr>
          <p:cNvPicPr>
            <a:picLocks noChangeAspect="1"/>
          </p:cNvPicPr>
          <p:nvPr/>
        </p:nvPicPr>
        <p:blipFill>
          <a:blip r:embed="rId4"/>
          <a:stretch>
            <a:fillRect/>
          </a:stretch>
        </p:blipFill>
        <p:spPr>
          <a:xfrm>
            <a:off x="748765" y="1443948"/>
            <a:ext cx="5081972" cy="3259937"/>
          </a:xfrm>
          <a:prstGeom prst="rect">
            <a:avLst/>
          </a:prstGeom>
        </p:spPr>
      </p:pic>
      <p:pic>
        <p:nvPicPr>
          <p:cNvPr id="33" name="圖片 32">
            <a:extLst>
              <a:ext uri="{FF2B5EF4-FFF2-40B4-BE49-F238E27FC236}">
                <a16:creationId xmlns:a16="http://schemas.microsoft.com/office/drawing/2014/main" id="{8463DF3B-8943-405A-BF99-6E236615AACC}"/>
              </a:ext>
            </a:extLst>
          </p:cNvPr>
          <p:cNvPicPr>
            <a:picLocks noChangeAspect="1"/>
          </p:cNvPicPr>
          <p:nvPr/>
        </p:nvPicPr>
        <p:blipFill>
          <a:blip r:embed="rId4"/>
          <a:stretch>
            <a:fillRect/>
          </a:stretch>
        </p:blipFill>
        <p:spPr>
          <a:xfrm>
            <a:off x="640636" y="4823723"/>
            <a:ext cx="1460714" cy="937005"/>
          </a:xfrm>
          <a:prstGeom prst="rect">
            <a:avLst/>
          </a:prstGeom>
        </p:spPr>
      </p:pic>
      <p:pic>
        <p:nvPicPr>
          <p:cNvPr id="34" name="圖片 33">
            <a:extLst>
              <a:ext uri="{FF2B5EF4-FFF2-40B4-BE49-F238E27FC236}">
                <a16:creationId xmlns:a16="http://schemas.microsoft.com/office/drawing/2014/main" id="{E758F52D-3AF1-42BA-AB6B-834D5515A30A}"/>
              </a:ext>
            </a:extLst>
          </p:cNvPr>
          <p:cNvPicPr>
            <a:picLocks noChangeAspect="1"/>
          </p:cNvPicPr>
          <p:nvPr/>
        </p:nvPicPr>
        <p:blipFill>
          <a:blip r:embed="rId4"/>
          <a:stretch>
            <a:fillRect/>
          </a:stretch>
        </p:blipFill>
        <p:spPr>
          <a:xfrm>
            <a:off x="2415489" y="4823723"/>
            <a:ext cx="1591987" cy="1021213"/>
          </a:xfrm>
          <a:prstGeom prst="rect">
            <a:avLst/>
          </a:prstGeom>
        </p:spPr>
      </p:pic>
      <p:pic>
        <p:nvPicPr>
          <p:cNvPr id="35" name="圖片 34">
            <a:extLst>
              <a:ext uri="{FF2B5EF4-FFF2-40B4-BE49-F238E27FC236}">
                <a16:creationId xmlns:a16="http://schemas.microsoft.com/office/drawing/2014/main" id="{5F61F0CD-3789-44B7-AE0A-44D71214CBCE}"/>
              </a:ext>
            </a:extLst>
          </p:cNvPr>
          <p:cNvPicPr>
            <a:picLocks noChangeAspect="1"/>
          </p:cNvPicPr>
          <p:nvPr/>
        </p:nvPicPr>
        <p:blipFill>
          <a:blip r:embed="rId4"/>
          <a:stretch>
            <a:fillRect/>
          </a:stretch>
        </p:blipFill>
        <p:spPr>
          <a:xfrm>
            <a:off x="4321615" y="4772675"/>
            <a:ext cx="1591987" cy="1021213"/>
          </a:xfrm>
          <a:prstGeom prst="rect">
            <a:avLst/>
          </a:prstGeom>
        </p:spPr>
      </p:pic>
      <p:pic>
        <p:nvPicPr>
          <p:cNvPr id="10" name="圖片 9">
            <a:extLst>
              <a:ext uri="{FF2B5EF4-FFF2-40B4-BE49-F238E27FC236}">
                <a16:creationId xmlns:a16="http://schemas.microsoft.com/office/drawing/2014/main" id="{B40FE0B7-A2D2-4EC1-B3CF-00AC22511B51}"/>
              </a:ext>
            </a:extLst>
          </p:cNvPr>
          <p:cNvPicPr>
            <a:picLocks noChangeAspect="1"/>
          </p:cNvPicPr>
          <p:nvPr/>
        </p:nvPicPr>
        <p:blipFill>
          <a:blip r:embed="rId5"/>
          <a:stretch>
            <a:fillRect/>
          </a:stretch>
        </p:blipFill>
        <p:spPr>
          <a:xfrm>
            <a:off x="6144876" y="4118670"/>
            <a:ext cx="1887643" cy="1939360"/>
          </a:xfrm>
          <a:prstGeom prst="rect">
            <a:avLst/>
          </a:prstGeom>
        </p:spPr>
      </p:pic>
      <p:pic>
        <p:nvPicPr>
          <p:cNvPr id="17" name="圖片 16">
            <a:extLst>
              <a:ext uri="{FF2B5EF4-FFF2-40B4-BE49-F238E27FC236}">
                <a16:creationId xmlns:a16="http://schemas.microsoft.com/office/drawing/2014/main" id="{3B83F69A-5BA9-4965-BA9C-6CD5F7BB12A6}"/>
              </a:ext>
            </a:extLst>
          </p:cNvPr>
          <p:cNvPicPr>
            <a:picLocks noChangeAspect="1"/>
          </p:cNvPicPr>
          <p:nvPr/>
        </p:nvPicPr>
        <p:blipFill>
          <a:blip r:embed="rId6"/>
          <a:stretch>
            <a:fillRect/>
          </a:stretch>
        </p:blipFill>
        <p:spPr>
          <a:xfrm>
            <a:off x="8116811" y="4118670"/>
            <a:ext cx="3879851" cy="1939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矩形 36">
            <a:extLst>
              <a:ext uri="{FF2B5EF4-FFF2-40B4-BE49-F238E27FC236}">
                <a16:creationId xmlns:a16="http://schemas.microsoft.com/office/drawing/2014/main" id="{93DDCBEA-BABD-47F9-8984-1CCDED07F9CE}"/>
              </a:ext>
            </a:extLst>
          </p:cNvPr>
          <p:cNvSpPr/>
          <p:nvPr/>
        </p:nvSpPr>
        <p:spPr>
          <a:xfrm>
            <a:off x="6144876" y="6099985"/>
            <a:ext cx="1887643"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Package</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7784BE0C-B84D-447C-9AB8-AF72CA118521}"/>
              </a:ext>
            </a:extLst>
          </p:cNvPr>
          <p:cNvSpPr/>
          <p:nvPr/>
        </p:nvSpPr>
        <p:spPr>
          <a:xfrm>
            <a:off x="8116811" y="6109726"/>
            <a:ext cx="3879851"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Module</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9" name="矩形 38">
            <a:extLst>
              <a:ext uri="{FF2B5EF4-FFF2-40B4-BE49-F238E27FC236}">
                <a16:creationId xmlns:a16="http://schemas.microsoft.com/office/drawing/2014/main" id="{FEC8AAD6-AE5A-415A-8DCC-B65FB536D924}"/>
              </a:ext>
            </a:extLst>
          </p:cNvPr>
          <p:cNvSpPr/>
          <p:nvPr/>
        </p:nvSpPr>
        <p:spPr>
          <a:xfrm>
            <a:off x="6144876" y="3706977"/>
            <a:ext cx="5851786"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Library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 name="直線單箭頭接點 2">
            <a:extLst>
              <a:ext uri="{FF2B5EF4-FFF2-40B4-BE49-F238E27FC236}">
                <a16:creationId xmlns:a16="http://schemas.microsoft.com/office/drawing/2014/main" id="{7D23E01C-7137-4CE6-B1AB-EA8A57D7D9E3}"/>
              </a:ext>
            </a:extLst>
          </p:cNvPr>
          <p:cNvCxnSpPr/>
          <p:nvPr/>
        </p:nvCxnSpPr>
        <p:spPr>
          <a:xfrm>
            <a:off x="7556937" y="4772675"/>
            <a:ext cx="725214" cy="0"/>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861C2256-579E-4323-8317-D83E6AB57310}"/>
              </a:ext>
            </a:extLst>
          </p:cNvPr>
          <p:cNvSpPr/>
          <p:nvPr/>
        </p:nvSpPr>
        <p:spPr>
          <a:xfrm>
            <a:off x="404256" y="1296612"/>
            <a:ext cx="5609804" cy="5158627"/>
          </a:xfrm>
          <a:prstGeom prst="rect">
            <a:avLst/>
          </a:prstGeom>
          <a:solidFill>
            <a:schemeClr val="bg1">
              <a:lumMod val="8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264E1253-DC80-4622-92CC-C67DD60A7C9C}"/>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21131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9"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開發</a:t>
            </a:r>
            <a:r>
              <a:rPr lang="en-US" altLang="zh-TW"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SOLID</a:t>
            </a: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原則</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SRP</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OCP</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LSP</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ISP</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DIP</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CF2A02AC-178D-45BF-8187-690FEA8AC260}"/>
              </a:ext>
            </a:extLst>
          </p:cNvPr>
          <p:cNvSpPr txBox="1"/>
          <p:nvPr/>
        </p:nvSpPr>
        <p:spPr>
          <a:xfrm>
            <a:off x="342024" y="1750292"/>
            <a:ext cx="4617623" cy="1631216"/>
          </a:xfrm>
          <a:prstGeom prst="rect">
            <a:avLst/>
          </a:prstGeom>
          <a:noFill/>
        </p:spPr>
        <p:txBody>
          <a:bodyPr wrap="square">
            <a:spAutoFit/>
          </a:bodyPr>
          <a:lstStyle/>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SRP : </a:t>
            </a:r>
            <a:r>
              <a:rPr lang="zh-TW" altLang="en-US" sz="2000" b="1" dirty="0">
                <a:latin typeface="微軟正黑體" panose="020B0604030504040204" pitchFamily="34" charset="-120"/>
                <a:ea typeface="微軟正黑體" panose="020B0604030504040204" pitchFamily="34" charset="-120"/>
              </a:rPr>
              <a:t>單一職責原則</a:t>
            </a:r>
          </a:p>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OCP : </a:t>
            </a:r>
            <a:r>
              <a:rPr lang="zh-TW" altLang="en-US" sz="2000" b="1" dirty="0">
                <a:latin typeface="微軟正黑體" panose="020B0604030504040204" pitchFamily="34" charset="-120"/>
                <a:ea typeface="微軟正黑體" panose="020B0604030504040204" pitchFamily="34" charset="-120"/>
              </a:rPr>
              <a:t>開放 </a:t>
            </a:r>
            <a:r>
              <a:rPr lang="en-US" altLang="zh-TW" sz="2000"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封閉原則</a:t>
            </a:r>
          </a:p>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LSP : </a:t>
            </a:r>
            <a:r>
              <a:rPr lang="zh-TW" altLang="en-US" sz="2000" b="1" dirty="0">
                <a:latin typeface="微軟正黑體" panose="020B0604030504040204" pitchFamily="34" charset="-120"/>
                <a:ea typeface="微軟正黑體" panose="020B0604030504040204" pitchFamily="34" charset="-120"/>
              </a:rPr>
              <a:t>里氏替換原則</a:t>
            </a:r>
          </a:p>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ISP : </a:t>
            </a:r>
            <a:r>
              <a:rPr lang="zh-TW" altLang="en-US" sz="2000" b="1" dirty="0">
                <a:latin typeface="微軟正黑體" panose="020B0604030504040204" pitchFamily="34" charset="-120"/>
                <a:ea typeface="微軟正黑體" panose="020B0604030504040204" pitchFamily="34" charset="-120"/>
              </a:rPr>
              <a:t>介面隔離原則</a:t>
            </a:r>
          </a:p>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DIP : </a:t>
            </a:r>
            <a:r>
              <a:rPr lang="zh-TW" altLang="en-US" sz="2000" b="1" dirty="0">
                <a:latin typeface="微軟正黑體" panose="020B0604030504040204" pitchFamily="34" charset="-120"/>
                <a:ea typeface="微軟正黑體" panose="020B0604030504040204" pitchFamily="34" charset="-120"/>
              </a:rPr>
              <a:t>依賴反向原則</a:t>
            </a:r>
          </a:p>
        </p:txBody>
      </p:sp>
      <p:sp>
        <p:nvSpPr>
          <p:cNvPr id="25" name="矩形 24">
            <a:extLst>
              <a:ext uri="{FF2B5EF4-FFF2-40B4-BE49-F238E27FC236}">
                <a16:creationId xmlns:a16="http://schemas.microsoft.com/office/drawing/2014/main" id="{D77EA164-E222-4F1A-BD0D-E91D56618BC0}"/>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特性</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484EC842-9259-4F35-A144-D9D5075A9C3E}"/>
              </a:ext>
            </a:extLst>
          </p:cNvPr>
          <p:cNvPicPr>
            <a:picLocks noChangeAspect="1"/>
          </p:cNvPicPr>
          <p:nvPr/>
        </p:nvPicPr>
        <p:blipFill>
          <a:blip r:embed="rId3"/>
          <a:stretch>
            <a:fillRect/>
          </a:stretch>
        </p:blipFill>
        <p:spPr>
          <a:xfrm>
            <a:off x="4582777" y="2015779"/>
            <a:ext cx="5677281" cy="3193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文字方塊 25">
            <a:extLst>
              <a:ext uri="{FF2B5EF4-FFF2-40B4-BE49-F238E27FC236}">
                <a16:creationId xmlns:a16="http://schemas.microsoft.com/office/drawing/2014/main" id="{76BA192E-F439-40E7-A1EF-A10F992FDC90}"/>
              </a:ext>
            </a:extLst>
          </p:cNvPr>
          <p:cNvSpPr txBox="1"/>
          <p:nvPr/>
        </p:nvSpPr>
        <p:spPr>
          <a:xfrm>
            <a:off x="6240780" y="5644189"/>
            <a:ext cx="2846070" cy="369332"/>
          </a:xfrm>
          <a:prstGeom prst="rect">
            <a:avLst/>
          </a:prstGeom>
          <a:noFill/>
        </p:spPr>
        <p:txBody>
          <a:bodyPr wrap="square">
            <a:spAutoFit/>
          </a:bodyPr>
          <a:lstStyle/>
          <a:p>
            <a:r>
              <a:rPr lang="zh-TW" altLang="en-US" dirty="0">
                <a:hlinkClick r:id="rId4"/>
              </a:rPr>
              <a:t>https://devs.tw/post/439</a:t>
            </a:r>
            <a:endParaRPr lang="zh-TW" altLang="en-US" dirty="0"/>
          </a:p>
        </p:txBody>
      </p:sp>
      <p:sp>
        <p:nvSpPr>
          <p:cNvPr id="27" name="矩形: 圓角 26">
            <a:extLst>
              <a:ext uri="{FF2B5EF4-FFF2-40B4-BE49-F238E27FC236}">
                <a16:creationId xmlns:a16="http://schemas.microsoft.com/office/drawing/2014/main" id="{7D35DB0D-567B-4D4B-835C-000CC427D932}"/>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392675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B59935FA-95EF-404B-93F0-2EB1DD8435BC}"/>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EA29218-DC2C-4DB5-A4DF-715AEA8D224F}"/>
              </a:ext>
            </a:extLst>
          </p:cNvPr>
          <p:cNvSpPr txBox="1"/>
          <p:nvPr/>
        </p:nvSpPr>
        <p:spPr>
          <a:xfrm>
            <a:off x="745149" y="1924938"/>
            <a:ext cx="3220183"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a:t>
            </a:r>
            <a:r>
              <a:rPr lang="en-US" altLang="zh-TW" sz="1600" dirty="0">
                <a:solidFill>
                  <a:srgbClr val="404040"/>
                </a:solidFill>
                <a:latin typeface="微軟正黑體" panose="020B0604030504040204" pitchFamily="34" charset="-120"/>
                <a:ea typeface="微軟正黑體" panose="020B0604030504040204" pitchFamily="34" charset="-120"/>
              </a:rPr>
              <a:t>NumPy </a:t>
            </a:r>
            <a:r>
              <a:rPr lang="zh-TW" altLang="en-US" sz="1600" dirty="0">
                <a:solidFill>
                  <a:srgbClr val="404040"/>
                </a:solidFill>
                <a:latin typeface="微軟正黑體" panose="020B0604030504040204" pitchFamily="34" charset="-120"/>
                <a:ea typeface="微軟正黑體" panose="020B0604030504040204" pitchFamily="34" charset="-120"/>
              </a:rPr>
              <a:t>數據結構</a:t>
            </a:r>
            <a:r>
              <a:rPr lang="en-US" altLang="zh-TW" sz="1600" dirty="0">
                <a:solidFill>
                  <a:srgbClr val="404040"/>
                </a:solidFill>
                <a:latin typeface="微軟正黑體" panose="020B0604030504040204" pitchFamily="34" charset="-120"/>
                <a:ea typeface="微軟正黑體" panose="020B0604030504040204" pitchFamily="34" charset="-120"/>
              </a:rPr>
              <a:t>/ </a:t>
            </a:r>
            <a:r>
              <a:rPr lang="zh-TW" altLang="en-US" sz="1600" dirty="0">
                <a:solidFill>
                  <a:srgbClr val="404040"/>
                </a:solidFill>
                <a:latin typeface="微軟正黑體" panose="020B0604030504040204" pitchFamily="34" charset="-120"/>
                <a:ea typeface="微軟正黑體" panose="020B0604030504040204" pitchFamily="34" charset="-120"/>
              </a:rPr>
              <a:t>屬性</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a:t>
            </a:r>
            <a:r>
              <a:rPr lang="en-US" altLang="zh-TW" sz="1600" dirty="0">
                <a:solidFill>
                  <a:srgbClr val="404040"/>
                </a:solidFill>
                <a:latin typeface="微軟正黑體" panose="020B0604030504040204" pitchFamily="34" charset="-120"/>
                <a:ea typeface="微軟正黑體" panose="020B0604030504040204" pitchFamily="34" charset="-120"/>
              </a:rPr>
              <a:t>NumPy</a:t>
            </a:r>
            <a:r>
              <a:rPr lang="zh-TW" altLang="en-US" sz="1600" dirty="0">
                <a:solidFill>
                  <a:srgbClr val="404040"/>
                </a:solidFill>
                <a:latin typeface="微軟正黑體" panose="020B0604030504040204" pitchFamily="34" charset="-120"/>
                <a:ea typeface="微軟正黑體" panose="020B0604030504040204" pitchFamily="34" charset="-120"/>
              </a:rPr>
              <a:t> 創建陣列</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a:t>
            </a:r>
            <a:r>
              <a:rPr lang="en-US" altLang="zh-TW" sz="1600" dirty="0">
                <a:solidFill>
                  <a:srgbClr val="404040"/>
                </a:solidFill>
                <a:latin typeface="微軟正黑體" panose="020B0604030504040204" pitchFamily="34" charset="-120"/>
                <a:ea typeface="微軟正黑體" panose="020B0604030504040204" pitchFamily="34" charset="-120"/>
              </a:rPr>
              <a:t>NumPy</a:t>
            </a:r>
            <a:r>
              <a:rPr lang="zh-TW" altLang="en-US" sz="1600" dirty="0">
                <a:solidFill>
                  <a:srgbClr val="404040"/>
                </a:solidFill>
                <a:latin typeface="微軟正黑體" panose="020B0604030504040204" pitchFamily="34" charset="-120"/>
                <a:ea typeface="微軟正黑體" panose="020B0604030504040204" pitchFamily="34" charset="-120"/>
              </a:rPr>
              <a:t> 查詢陣列</a:t>
            </a:r>
            <a:r>
              <a:rPr lang="en-US" altLang="zh-TW" sz="1600" dirty="0">
                <a:solidFill>
                  <a:srgbClr val="404040"/>
                </a:solidFill>
                <a:latin typeface="微軟正黑體" panose="020B0604030504040204" pitchFamily="34" charset="-120"/>
                <a:ea typeface="微軟正黑體" panose="020B0604030504040204" pitchFamily="34" charset="-120"/>
              </a:rPr>
              <a:t>/ </a:t>
            </a:r>
            <a:r>
              <a:rPr lang="zh-TW" altLang="en-US" sz="1600" dirty="0">
                <a:solidFill>
                  <a:srgbClr val="404040"/>
                </a:solidFill>
                <a:latin typeface="微軟正黑體" panose="020B0604030504040204" pitchFamily="34" charset="-120"/>
                <a:ea typeface="微軟正黑體" panose="020B0604030504040204" pitchFamily="34" charset="-120"/>
              </a:rPr>
              <a:t>矩陣</a:t>
            </a:r>
            <a:r>
              <a:rPr lang="en-US" altLang="zh-TW" sz="1600" dirty="0">
                <a:solidFill>
                  <a:srgbClr val="404040"/>
                </a:solidFill>
                <a:latin typeface="微軟正黑體" panose="020B0604030504040204" pitchFamily="34" charset="-120"/>
                <a:ea typeface="微軟正黑體" panose="020B0604030504040204" pitchFamily="34" charset="-120"/>
              </a:rPr>
              <a:t>/ </a:t>
            </a:r>
            <a:r>
              <a:rPr lang="zh-TW" altLang="en-US" sz="1600" dirty="0">
                <a:solidFill>
                  <a:srgbClr val="404040"/>
                </a:solidFill>
                <a:latin typeface="微軟正黑體" panose="020B0604030504040204" pitchFamily="34" charset="-120"/>
                <a:ea typeface="微軟正黑體" panose="020B0604030504040204" pitchFamily="34" charset="-120"/>
              </a:rPr>
              <a:t>張量</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dirty="0">
              <a:solidFill>
                <a:srgbClr val="404040"/>
              </a:solidFill>
              <a:latin typeface="微軟正黑體" panose="020B0604030504040204" pitchFamily="34" charset="-120"/>
              <a:ea typeface="微軟正黑體" panose="020B0604030504040204" pitchFamily="34" charset="-120"/>
            </a:endParaRPr>
          </a:p>
        </p:txBody>
      </p:sp>
      <p:sp>
        <p:nvSpPr>
          <p:cNvPr id="8" name="標題 1">
            <a:extLst>
              <a:ext uri="{FF2B5EF4-FFF2-40B4-BE49-F238E27FC236}">
                <a16:creationId xmlns:a16="http://schemas.microsoft.com/office/drawing/2014/main" id="{3FD0D28F-44A0-4E94-9563-AFB73A3C0421}"/>
              </a:ext>
            </a:extLst>
          </p:cNvPr>
          <p:cNvSpPr>
            <a:spLocks noGrp="1"/>
          </p:cNvSpPr>
          <p:nvPr>
            <p:ph type="title"/>
          </p:nvPr>
        </p:nvSpPr>
        <p:spPr>
          <a:xfrm>
            <a:off x="3673940" y="63633"/>
            <a:ext cx="4844119" cy="767639"/>
          </a:xfrm>
        </p:spPr>
        <p:txBody>
          <a:bodyPr>
            <a:normAutofit/>
          </a:bodyPr>
          <a:lstStyle/>
          <a:p>
            <a:pPr algn="ctr"/>
            <a:r>
              <a:rPr lang="en-US" altLang="zh-TW"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NumPy </a:t>
            </a: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學習導覽</a:t>
            </a:r>
          </a:p>
        </p:txBody>
      </p:sp>
      <p:sp>
        <p:nvSpPr>
          <p:cNvPr id="11" name="矩形 10">
            <a:extLst>
              <a:ext uri="{FF2B5EF4-FFF2-40B4-BE49-F238E27FC236}">
                <a16:creationId xmlns:a16="http://schemas.microsoft.com/office/drawing/2014/main" id="{E77776A7-A101-4EC2-9AC6-34948C88CA06}"/>
              </a:ext>
            </a:extLst>
          </p:cNvPr>
          <p:cNvSpPr/>
          <p:nvPr/>
        </p:nvSpPr>
        <p:spPr>
          <a:xfrm>
            <a:off x="801613" y="1496638"/>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Part I</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4" name="圖片 13" descr="一張含有 符號, 字型, 標誌, 圖形 的圖片&#10;&#10;自動產生的描述">
            <a:extLst>
              <a:ext uri="{FF2B5EF4-FFF2-40B4-BE49-F238E27FC236}">
                <a16:creationId xmlns:a16="http://schemas.microsoft.com/office/drawing/2014/main" id="{3523AB18-98B3-46C7-9E47-1A903F3523C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6" name="文字方塊 15">
            <a:extLst>
              <a:ext uri="{FF2B5EF4-FFF2-40B4-BE49-F238E27FC236}">
                <a16:creationId xmlns:a16="http://schemas.microsoft.com/office/drawing/2014/main" id="{7AC38E63-1F3E-4193-B93D-06FE843A9C8E}"/>
              </a:ext>
            </a:extLst>
          </p:cNvPr>
          <p:cNvSpPr txBox="1"/>
          <p:nvPr/>
        </p:nvSpPr>
        <p:spPr>
          <a:xfrm>
            <a:off x="4440849" y="1924938"/>
            <a:ext cx="322018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運算子介紹</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基礎數值運算</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dirty="0">
              <a:solidFill>
                <a:srgbClr val="404040"/>
              </a:solidFill>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C1615046-51A1-46FC-932C-A98941BB24BF}"/>
              </a:ext>
            </a:extLst>
          </p:cNvPr>
          <p:cNvSpPr/>
          <p:nvPr/>
        </p:nvSpPr>
        <p:spPr>
          <a:xfrm>
            <a:off x="4497313" y="1496638"/>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Part II</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8379E9A6-BB51-4E4A-962F-A9BB67D49C7E}"/>
              </a:ext>
            </a:extLst>
          </p:cNvPr>
          <p:cNvSpPr txBox="1"/>
          <p:nvPr/>
        </p:nvSpPr>
        <p:spPr>
          <a:xfrm>
            <a:off x="8016299" y="1924938"/>
            <a:ext cx="32201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進階統計運算</a:t>
            </a:r>
            <a:endParaRPr lang="en-US" altLang="zh-TW" sz="1600" dirty="0">
              <a:solidFill>
                <a:srgbClr val="404040"/>
              </a:solidFill>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10FC9BDE-0F0B-426F-ABA7-A39E0F223C9E}"/>
              </a:ext>
            </a:extLst>
          </p:cNvPr>
          <p:cNvSpPr/>
          <p:nvPr/>
        </p:nvSpPr>
        <p:spPr>
          <a:xfrm>
            <a:off x="8072763" y="1496638"/>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Part III</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1A790879-9C8C-43A7-87D5-12CB87F23E2C}"/>
              </a:ext>
            </a:extLst>
          </p:cNvPr>
          <p:cNvPicPr>
            <a:picLocks noChangeAspect="1"/>
          </p:cNvPicPr>
          <p:nvPr/>
        </p:nvPicPr>
        <p:blipFill rotWithShape="1">
          <a:blip r:embed="rId3"/>
          <a:srcRect b="4179"/>
          <a:stretch/>
        </p:blipFill>
        <p:spPr>
          <a:xfrm>
            <a:off x="6440429" y="3148239"/>
            <a:ext cx="4504661" cy="3244369"/>
          </a:xfrm>
          <a:prstGeom prst="rect">
            <a:avLst/>
          </a:prstGeom>
        </p:spPr>
      </p:pic>
    </p:spTree>
    <p:extLst>
      <p:ext uri="{BB962C8B-B14F-4D97-AF65-F5344CB8AC3E}">
        <p14:creationId xmlns:p14="http://schemas.microsoft.com/office/powerpoint/2010/main" val="370568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Python | Numpy套件基本使用- yayar - Medium">
            <a:extLst>
              <a:ext uri="{FF2B5EF4-FFF2-40B4-BE49-F238E27FC236}">
                <a16:creationId xmlns:a16="http://schemas.microsoft.com/office/drawing/2014/main" id="{070DCFEA-674D-4E53-9716-378945533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844119" cy="767639"/>
          </a:xfrm>
        </p:spPr>
        <p:txBody>
          <a:bodyPr>
            <a:normAutofit fontScale="90000"/>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數值運算函式庫 </a:t>
            </a:r>
            <a:r>
              <a:rPr lang="en-US" altLang="zh-TW"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NumPy</a:t>
            </a:r>
            <a:endPar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專為平行運算而生</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5A53015-D6EE-4167-BC1A-65FBDCC8058A}"/>
              </a:ext>
            </a:extLst>
          </p:cNvPr>
          <p:cNvSpPr txBox="1"/>
          <p:nvPr/>
        </p:nvSpPr>
        <p:spPr>
          <a:xfrm>
            <a:off x="141119" y="1380960"/>
            <a:ext cx="6307666" cy="369332"/>
          </a:xfrm>
          <a:prstGeom prst="rect">
            <a:avLst/>
          </a:prstGeom>
          <a:noFill/>
        </p:spPr>
        <p:txBody>
          <a:bodyPr wrap="square">
            <a:spAutoFit/>
          </a:bodyPr>
          <a:lstStyle/>
          <a:p>
            <a:pPr algn="l"/>
            <a:r>
              <a:rPr lang="en-US" altLang="zh-TW" b="1" i="0" dirty="0">
                <a:solidFill>
                  <a:srgbClr val="262626"/>
                </a:solidFill>
                <a:effectLst/>
                <a:latin typeface="微軟正黑體" panose="020B0604030504040204" pitchFamily="34" charset="-120"/>
                <a:ea typeface="微軟正黑體" panose="020B0604030504040204" pitchFamily="34" charset="-120"/>
                <a:hlinkClick r:id="rId4"/>
              </a:rPr>
              <a:t>NumPy documentation</a:t>
            </a:r>
            <a:endParaRPr lang="en-US" altLang="zh-TW" b="1" i="0" dirty="0">
              <a:solidFill>
                <a:srgbClr val="262626"/>
              </a:solidFill>
              <a:effectLst/>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86F938D9-88E2-4F03-9ADC-E699F0A78953}"/>
              </a:ext>
            </a:extLst>
          </p:cNvPr>
          <p:cNvSpPr/>
          <p:nvPr/>
        </p:nvSpPr>
        <p:spPr>
          <a:xfrm>
            <a:off x="590459" y="1827497"/>
            <a:ext cx="15536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功能</a:t>
            </a:r>
          </a:p>
        </p:txBody>
      </p:sp>
      <p:sp>
        <p:nvSpPr>
          <p:cNvPr id="16" name="文字方塊 15">
            <a:extLst>
              <a:ext uri="{FF2B5EF4-FFF2-40B4-BE49-F238E27FC236}">
                <a16:creationId xmlns:a16="http://schemas.microsoft.com/office/drawing/2014/main" id="{E405DDFF-1907-4F97-A7E9-808A100563FC}"/>
              </a:ext>
            </a:extLst>
          </p:cNvPr>
          <p:cNvSpPr txBox="1"/>
          <p:nvPr/>
        </p:nvSpPr>
        <p:spPr>
          <a:xfrm>
            <a:off x="521698" y="2271265"/>
            <a:ext cx="6307666" cy="1954381"/>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l"/>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NumPy(Numerical Python)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是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數值計算最重要的基礎套件</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a:p>
            <a:pPr marL="285750" indent="-285750" rtl="0" fontAlgn="base">
              <a:spcBef>
                <a:spcPts val="1476"/>
              </a:spcBef>
              <a:spcAft>
                <a:spcPts val="0"/>
              </a:spcAft>
              <a:buFont typeface="Wingdings" panose="05000000000000000000" pitchFamily="2" charset="2"/>
              <a:buChar char="l"/>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運行速度非常快，主要用於陣列計算 </a:t>
            </a:r>
            <a:r>
              <a:rPr lang="en-US" altLang="zh-TW" sz="1600" b="1" dirty="0">
                <a:solidFill>
                  <a:srgbClr val="000000"/>
                </a:solidFill>
                <a:latin typeface="微軟正黑體" panose="020B0604030504040204" pitchFamily="34" charset="-120"/>
                <a:ea typeface="微軟正黑體" panose="020B0604030504040204" pitchFamily="34" charset="-120"/>
              </a:rPr>
              <a:t>(</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使用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C &amp; Fortran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語言實現底層函數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285750" indent="-285750" rtl="0" fontAlgn="base">
              <a:spcBef>
                <a:spcPts val="1476"/>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對資料進行快速整理以及各式各樣的運算，</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將它稱為向量化運算</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(vectorization computation)</a:t>
            </a:r>
            <a:endParaRPr lang="en-US" altLang="zh-TW" sz="1600" b="1" i="0" u="none" strike="noStrike" dirty="0">
              <a:solidFill>
                <a:srgbClr val="E1CB1A"/>
              </a:solidFill>
              <a:effectLst/>
              <a:latin typeface="微軟正黑體" panose="020B0604030504040204" pitchFamily="34" charset="-120"/>
              <a:ea typeface="微軟正黑體" panose="020B0604030504040204" pitchFamily="34" charset="-120"/>
            </a:endParaRPr>
          </a:p>
        </p:txBody>
      </p:sp>
      <p:sp>
        <p:nvSpPr>
          <p:cNvPr id="26" name="矩形 25">
            <a:extLst>
              <a:ext uri="{FF2B5EF4-FFF2-40B4-BE49-F238E27FC236}">
                <a16:creationId xmlns:a16="http://schemas.microsoft.com/office/drawing/2014/main" id="{DF609A9F-E8B0-406B-BB98-8E47B8C226F4}"/>
              </a:ext>
            </a:extLst>
          </p:cNvPr>
          <p:cNvSpPr/>
          <p:nvPr/>
        </p:nvSpPr>
        <p:spPr>
          <a:xfrm>
            <a:off x="7651269" y="2271266"/>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記憶體儲存優化</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Efficient memory usage</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26">
            <a:extLst>
              <a:ext uri="{FF2B5EF4-FFF2-40B4-BE49-F238E27FC236}">
                <a16:creationId xmlns:a16="http://schemas.microsoft.com/office/drawing/2014/main" id="{3F52869F-6DDA-48F9-A5D8-51BC52EC4832}"/>
              </a:ext>
            </a:extLst>
          </p:cNvPr>
          <p:cNvSpPr/>
          <p:nvPr/>
        </p:nvSpPr>
        <p:spPr>
          <a:xfrm>
            <a:off x="7651269" y="3409125"/>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擴展</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Broadcasting</a:t>
            </a:r>
            <a:endPar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27">
            <a:extLst>
              <a:ext uri="{FF2B5EF4-FFF2-40B4-BE49-F238E27FC236}">
                <a16:creationId xmlns:a16="http://schemas.microsoft.com/office/drawing/2014/main" id="{A1E6ED04-8267-4998-803B-60F5B3695163}"/>
              </a:ext>
            </a:extLst>
          </p:cNvPr>
          <p:cNvSpPr/>
          <p:nvPr/>
        </p:nvSpPr>
        <p:spPr>
          <a:xfrm>
            <a:off x="7651268" y="4546984"/>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相容性</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Integration with other libraries</a:t>
            </a:r>
            <a:endPar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p:txBody>
      </p:sp>
      <p:sp>
        <p:nvSpPr>
          <p:cNvPr id="29" name="矩形 28">
            <a:extLst>
              <a:ext uri="{FF2B5EF4-FFF2-40B4-BE49-F238E27FC236}">
                <a16:creationId xmlns:a16="http://schemas.microsoft.com/office/drawing/2014/main" id="{053143B6-DC10-40ED-B5FD-BA75A85232FD}"/>
              </a:ext>
            </a:extLst>
          </p:cNvPr>
          <p:cNvSpPr/>
          <p:nvPr/>
        </p:nvSpPr>
        <p:spPr>
          <a:xfrm>
            <a:off x="9358004" y="2271265"/>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高效數值運算</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Fast mathematical operations</a:t>
            </a:r>
            <a:endPar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p:txBody>
      </p:sp>
      <p:sp>
        <p:nvSpPr>
          <p:cNvPr id="30" name="矩形 29">
            <a:extLst>
              <a:ext uri="{FF2B5EF4-FFF2-40B4-BE49-F238E27FC236}">
                <a16:creationId xmlns:a16="http://schemas.microsoft.com/office/drawing/2014/main" id="{A8CE655E-A937-47A5-8963-26FBC6038078}"/>
              </a:ext>
            </a:extLst>
          </p:cNvPr>
          <p:cNvSpPr/>
          <p:nvPr/>
        </p:nvSpPr>
        <p:spPr>
          <a:xfrm>
            <a:off x="9358003" y="3421161"/>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多維陣列</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Multi-dimensional arrays</a:t>
            </a:r>
            <a:endPar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p:txBody>
      </p:sp>
      <p:sp>
        <p:nvSpPr>
          <p:cNvPr id="31" name="矩形 30">
            <a:extLst>
              <a:ext uri="{FF2B5EF4-FFF2-40B4-BE49-F238E27FC236}">
                <a16:creationId xmlns:a16="http://schemas.microsoft.com/office/drawing/2014/main" id="{8C9B66A2-6BCC-43CE-8C83-F25E754A28A2}"/>
              </a:ext>
            </a:extLst>
          </p:cNvPr>
          <p:cNvSpPr/>
          <p:nvPr/>
        </p:nvSpPr>
        <p:spPr>
          <a:xfrm>
            <a:off x="7651268" y="1822776"/>
            <a:ext cx="3260362" cy="337898"/>
          </a:xfrm>
          <a:prstGeom prst="rect">
            <a:avLst/>
          </a:prstGeom>
          <a:solidFill>
            <a:srgbClr val="3B40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特性</a:t>
            </a:r>
          </a:p>
        </p:txBody>
      </p:sp>
      <p:sp>
        <p:nvSpPr>
          <p:cNvPr id="32" name="文字方塊 31">
            <a:extLst>
              <a:ext uri="{FF2B5EF4-FFF2-40B4-BE49-F238E27FC236}">
                <a16:creationId xmlns:a16="http://schemas.microsoft.com/office/drawing/2014/main" id="{CCCDE3EC-0F86-4A9A-93F4-7A3266F9670D}"/>
              </a:ext>
            </a:extLst>
          </p:cNvPr>
          <p:cNvSpPr txBox="1"/>
          <p:nvPr/>
        </p:nvSpPr>
        <p:spPr>
          <a:xfrm>
            <a:off x="9511110" y="4642969"/>
            <a:ext cx="164720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Pandas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Matplotlib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Scikit-learn</a:t>
            </a:r>
          </a:p>
        </p:txBody>
      </p:sp>
      <p:sp>
        <p:nvSpPr>
          <p:cNvPr id="8" name="等腰三角形 7">
            <a:extLst>
              <a:ext uri="{FF2B5EF4-FFF2-40B4-BE49-F238E27FC236}">
                <a16:creationId xmlns:a16="http://schemas.microsoft.com/office/drawing/2014/main" id="{8973F6C0-503D-4F3F-ADDF-E90AC4343467}"/>
              </a:ext>
            </a:extLst>
          </p:cNvPr>
          <p:cNvSpPr/>
          <p:nvPr/>
        </p:nvSpPr>
        <p:spPr>
          <a:xfrm rot="5400000">
            <a:off x="9181610" y="4959737"/>
            <a:ext cx="352785" cy="188794"/>
          </a:xfrm>
          <a:prstGeom prst="triangle">
            <a:avLst/>
          </a:prstGeom>
          <a:solidFill>
            <a:srgbClr val="AD9551"/>
          </a:solidFill>
          <a:ln>
            <a:solidFill>
              <a:srgbClr val="AD95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9C8F6B3A-E504-46C7-9CC8-EECF7F5CC1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36" name="文字方塊 35">
            <a:extLst>
              <a:ext uri="{FF2B5EF4-FFF2-40B4-BE49-F238E27FC236}">
                <a16:creationId xmlns:a16="http://schemas.microsoft.com/office/drawing/2014/main" id="{04741656-E5F8-4BBF-9B84-05AD23009BFE}"/>
              </a:ext>
            </a:extLst>
          </p:cNvPr>
          <p:cNvSpPr txBox="1"/>
          <p:nvPr/>
        </p:nvSpPr>
        <p:spPr>
          <a:xfrm>
            <a:off x="523814" y="4546984"/>
            <a:ext cx="6305550" cy="1215717"/>
          </a:xfrm>
          <a:prstGeom prst="rect">
            <a:avLst/>
          </a:prstGeom>
          <a:noFill/>
          <a:ln w="28575">
            <a:solidFill>
              <a:srgbClr val="8497B0"/>
            </a:solidFill>
          </a:ln>
        </p:spPr>
        <p:txBody>
          <a:bodyPr wrap="square">
            <a:spAutoFit/>
          </a:bodyPr>
          <a:lstStyle/>
          <a:p>
            <a:pPr marL="285750" indent="-285750" rtl="0" fontAlgn="base">
              <a:spcBef>
                <a:spcPts val="1476"/>
              </a:spcBef>
              <a:spcAft>
                <a:spcPts val="0"/>
              </a:spcAft>
              <a:buFont typeface="Wingdings" panose="05000000000000000000" pitchFamily="2" charset="2"/>
              <a:buChar char="l"/>
            </a:pPr>
            <a:r>
              <a:rPr lang="zh-TW" altLang="en-US" sz="1600" b="1" i="0" u="none" strike="noStrike" dirty="0">
                <a:solidFill>
                  <a:srgbClr val="000000"/>
                </a:solidFill>
                <a:effectLst/>
                <a:latin typeface="Arial" panose="020B0604020202020204" pitchFamily="34" charset="0"/>
              </a:rPr>
              <a:t>安裝與匯入 </a:t>
            </a:r>
            <a:r>
              <a:rPr lang="en-US" altLang="zh-TW" sz="1600" b="1" i="0" u="none" strike="noStrike" dirty="0" err="1">
                <a:solidFill>
                  <a:srgbClr val="000000"/>
                </a:solidFill>
                <a:effectLst/>
                <a:latin typeface="Arial" panose="020B0604020202020204" pitchFamily="34" charset="0"/>
              </a:rPr>
              <a:t>numpy</a:t>
            </a:r>
            <a:r>
              <a:rPr lang="en-US" altLang="zh-TW" sz="1600" b="1" i="0" u="none" strike="noStrike" dirty="0">
                <a:solidFill>
                  <a:srgbClr val="000000"/>
                </a:solidFill>
                <a:effectLst/>
                <a:latin typeface="Arial" panose="020B0604020202020204" pitchFamily="34" charset="0"/>
              </a:rPr>
              <a:t> </a:t>
            </a:r>
            <a:r>
              <a:rPr lang="zh-TW" altLang="en-US" sz="1600" b="1" i="0" u="none" strike="noStrike" dirty="0">
                <a:solidFill>
                  <a:srgbClr val="000000"/>
                </a:solidFill>
                <a:effectLst/>
                <a:latin typeface="Arial" panose="020B0604020202020204" pitchFamily="34" charset="0"/>
              </a:rPr>
              <a:t>模組</a:t>
            </a:r>
            <a:endParaRPr lang="zh-TW" altLang="en-US" sz="1600" b="1" i="0" u="none" strike="noStrike" dirty="0">
              <a:solidFill>
                <a:srgbClr val="E1CB1A"/>
              </a:solidFill>
              <a:effectLst/>
              <a:latin typeface="Arial" panose="020B0604020202020204" pitchFamily="34" charset="0"/>
            </a:endParaRPr>
          </a:p>
          <a:p>
            <a:pPr marL="742950" lvl="1" indent="-285750" rtl="0" fontAlgn="base">
              <a:spcBef>
                <a:spcPts val="1476"/>
              </a:spcBef>
              <a:spcAft>
                <a:spcPts val="0"/>
              </a:spcAft>
              <a:buFont typeface="Wingdings" panose="05000000000000000000" pitchFamily="2" charset="2"/>
              <a:buChar char="p"/>
            </a:pPr>
            <a:r>
              <a:rPr lang="en-US" altLang="zh-TW" sz="1600" b="1" i="0" u="none" strike="noStrike" dirty="0">
                <a:solidFill>
                  <a:srgbClr val="000000"/>
                </a:solidFill>
                <a:effectLst/>
                <a:latin typeface="Arial" panose="020B0604020202020204" pitchFamily="34" charset="0"/>
              </a:rPr>
              <a:t>pip3 install </a:t>
            </a:r>
            <a:r>
              <a:rPr lang="en-US" altLang="zh-TW" sz="1600" b="1" i="0" u="none" strike="noStrike" dirty="0" err="1">
                <a:solidFill>
                  <a:srgbClr val="000000"/>
                </a:solidFill>
                <a:effectLst/>
                <a:latin typeface="Arial" panose="020B0604020202020204" pitchFamily="34" charset="0"/>
              </a:rPr>
              <a:t>numpy</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Wingdings" panose="05000000000000000000" pitchFamily="2" charset="2"/>
              <a:buChar char="p"/>
            </a:pPr>
            <a:r>
              <a:rPr lang="en-US" altLang="zh-TW" sz="1600" b="1" i="0" u="none" strike="noStrike" dirty="0">
                <a:solidFill>
                  <a:srgbClr val="000000"/>
                </a:solidFill>
                <a:effectLst/>
                <a:latin typeface="Arial" panose="020B0604020202020204" pitchFamily="34" charset="0"/>
              </a:rPr>
              <a:t>import </a:t>
            </a:r>
            <a:r>
              <a:rPr lang="en-US" altLang="zh-TW" sz="1600" b="1" i="0" u="none" strike="noStrike" dirty="0" err="1">
                <a:solidFill>
                  <a:srgbClr val="000000"/>
                </a:solidFill>
                <a:effectLst/>
                <a:latin typeface="Arial" panose="020B0604020202020204" pitchFamily="34" charset="0"/>
              </a:rPr>
              <a:t>numpy</a:t>
            </a:r>
            <a:r>
              <a:rPr lang="en-US" altLang="zh-TW" sz="1600" b="1" i="0" u="none" strike="noStrike" dirty="0">
                <a:solidFill>
                  <a:srgbClr val="000000"/>
                </a:solidFill>
                <a:effectLst/>
                <a:latin typeface="Arial" panose="020B0604020202020204" pitchFamily="34" charset="0"/>
              </a:rPr>
              <a:t> as np</a:t>
            </a:r>
            <a:endParaRPr lang="en-US" altLang="zh-TW" sz="1600" b="1" i="0" u="none" strike="noStrike" dirty="0">
              <a:solidFill>
                <a:srgbClr val="42BBC6"/>
              </a:solidFill>
              <a:effectLst/>
              <a:latin typeface="Arial" panose="020B0604020202020204" pitchFamily="34" charset="0"/>
            </a:endParaRPr>
          </a:p>
        </p:txBody>
      </p:sp>
    </p:spTree>
    <p:extLst>
      <p:ext uri="{BB962C8B-B14F-4D97-AF65-F5344CB8AC3E}">
        <p14:creationId xmlns:p14="http://schemas.microsoft.com/office/powerpoint/2010/main" val="2678897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Python | Numpy套件基本使用- yayar - Medium">
            <a:extLst>
              <a:ext uri="{FF2B5EF4-FFF2-40B4-BE49-F238E27FC236}">
                <a16:creationId xmlns:a16="http://schemas.microsoft.com/office/drawing/2014/main" id="{A7C1FF87-843C-432A-B444-41CA28CE4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數據儲存差異</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1" u="sng"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Efficient memory usage</a:t>
            </a:r>
            <a:r>
              <a:rPr kumimoji="0" lang="zh-TW" altLang="en-US" sz="2000" b="1" i="1" u="sng"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 </a:t>
            </a:r>
            <a:r>
              <a:rPr kumimoji="0" lang="en-US" altLang="zh-TW" sz="2000" b="1" i="1" u="sng"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in </a:t>
            </a:r>
            <a:r>
              <a:rPr kumimoji="0" lang="en-US" altLang="zh-TW" sz="2000" b="1" i="1" u="sng" strike="noStrike" kern="1200" cap="none" spc="0" normalizeH="0" baseline="0" noProof="0" dirty="0" err="1">
                <a:ln>
                  <a:noFill/>
                </a:ln>
                <a:solidFill>
                  <a:srgbClr val="AD9551"/>
                </a:solidFill>
                <a:effectLst/>
                <a:uLnTx/>
                <a:uFillTx/>
                <a:latin typeface="source-serif-pro"/>
                <a:ea typeface="新細明體" panose="02020500000000000000" pitchFamily="18" charset="-120"/>
                <a:cs typeface="+mj-cs"/>
              </a:rPr>
              <a:t>Numpy</a:t>
            </a:r>
            <a:endParaRPr kumimoji="0" lang="zh-TW" altLang="en-US" sz="2000" b="1" i="0" u="sng"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C6C3D1EF-E4AB-46E4-A367-3A5249D20404}"/>
              </a:ext>
            </a:extLst>
          </p:cNvPr>
          <p:cNvPicPr>
            <a:picLocks noChangeAspect="1"/>
          </p:cNvPicPr>
          <p:nvPr/>
        </p:nvPicPr>
        <p:blipFill>
          <a:blip r:embed="rId4"/>
          <a:stretch>
            <a:fillRect/>
          </a:stretch>
        </p:blipFill>
        <p:spPr>
          <a:xfrm>
            <a:off x="5847504" y="1587458"/>
            <a:ext cx="5513807" cy="2666627"/>
          </a:xfrm>
          <a:prstGeom prst="rect">
            <a:avLst/>
          </a:prstGeom>
        </p:spPr>
      </p:pic>
      <p:pic>
        <p:nvPicPr>
          <p:cNvPr id="3" name="圖片 2">
            <a:extLst>
              <a:ext uri="{FF2B5EF4-FFF2-40B4-BE49-F238E27FC236}">
                <a16:creationId xmlns:a16="http://schemas.microsoft.com/office/drawing/2014/main" id="{D622611C-B4C0-44AF-93CD-8ADC9224A80E}"/>
              </a:ext>
            </a:extLst>
          </p:cNvPr>
          <p:cNvPicPr>
            <a:picLocks noChangeAspect="1"/>
          </p:cNvPicPr>
          <p:nvPr/>
        </p:nvPicPr>
        <p:blipFill>
          <a:blip r:embed="rId5"/>
          <a:stretch>
            <a:fillRect/>
          </a:stretch>
        </p:blipFill>
        <p:spPr>
          <a:xfrm>
            <a:off x="648390" y="1592067"/>
            <a:ext cx="5307953" cy="2657410"/>
          </a:xfrm>
          <a:prstGeom prst="rect">
            <a:avLst/>
          </a:prstGeom>
        </p:spPr>
      </p:pic>
      <p:sp>
        <p:nvSpPr>
          <p:cNvPr id="32" name="文字方塊 31">
            <a:extLst>
              <a:ext uri="{FF2B5EF4-FFF2-40B4-BE49-F238E27FC236}">
                <a16:creationId xmlns:a16="http://schemas.microsoft.com/office/drawing/2014/main" id="{90CD4A93-E889-4983-961C-EB171B3190A0}"/>
              </a:ext>
            </a:extLst>
          </p:cNvPr>
          <p:cNvSpPr txBox="1"/>
          <p:nvPr/>
        </p:nvSpPr>
        <p:spPr>
          <a:xfrm>
            <a:off x="1210697" y="4328956"/>
            <a:ext cx="418334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Python</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列表提供了保存不同類型元素（</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int</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float</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str...</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）的靈活性，因此它也消耗更多的記憶體</a:t>
            </a:r>
          </a:p>
        </p:txBody>
      </p:sp>
      <p:sp>
        <p:nvSpPr>
          <p:cNvPr id="33" name="文字方塊 32">
            <a:extLst>
              <a:ext uri="{FF2B5EF4-FFF2-40B4-BE49-F238E27FC236}">
                <a16:creationId xmlns:a16="http://schemas.microsoft.com/office/drawing/2014/main" id="{0A39F3C1-9AA8-48C7-9BEE-253E15CBE03D}"/>
              </a:ext>
            </a:extLst>
          </p:cNvPr>
          <p:cNvSpPr txBox="1"/>
          <p:nvPr/>
        </p:nvSpPr>
        <p:spPr>
          <a:xfrm>
            <a:off x="6429376" y="4328956"/>
            <a:ext cx="630848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記憶體為數組預留對應長度的連續記憶體區塊</a:t>
            </a:r>
          </a:p>
        </p:txBody>
      </p:sp>
      <p:pic>
        <p:nvPicPr>
          <p:cNvPr id="36" name="圖片 35">
            <a:extLst>
              <a:ext uri="{FF2B5EF4-FFF2-40B4-BE49-F238E27FC236}">
                <a16:creationId xmlns:a16="http://schemas.microsoft.com/office/drawing/2014/main" id="{8EEF6E7D-D3D2-41F3-BB4F-09BA90ACE384}"/>
              </a:ext>
            </a:extLst>
          </p:cNvPr>
          <p:cNvPicPr>
            <a:picLocks noChangeAspect="1"/>
          </p:cNvPicPr>
          <p:nvPr/>
        </p:nvPicPr>
        <p:blipFill>
          <a:blip r:embed="rId6"/>
          <a:stretch>
            <a:fillRect/>
          </a:stretch>
        </p:blipFill>
        <p:spPr>
          <a:xfrm>
            <a:off x="374297" y="5779318"/>
            <a:ext cx="642694" cy="642694"/>
          </a:xfrm>
          <a:prstGeom prst="rect">
            <a:avLst/>
          </a:prstGeom>
        </p:spPr>
      </p:pic>
      <p:sp>
        <p:nvSpPr>
          <p:cNvPr id="37" name="矩形 36">
            <a:extLst>
              <a:ext uri="{FF2B5EF4-FFF2-40B4-BE49-F238E27FC236}">
                <a16:creationId xmlns:a16="http://schemas.microsoft.com/office/drawing/2014/main" id="{3EF3AB18-FD5E-44B9-9E67-AD23CFBD3989}"/>
              </a:ext>
            </a:extLst>
          </p:cNvPr>
          <p:cNvSpPr/>
          <p:nvPr/>
        </p:nvSpPr>
        <p:spPr>
          <a:xfrm>
            <a:off x="303394" y="5393362"/>
            <a:ext cx="9299212" cy="116955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BDF89C2F-E266-483B-8526-C0C316FB5773}"/>
              </a:ext>
            </a:extLst>
          </p:cNvPr>
          <p:cNvSpPr txBox="1"/>
          <p:nvPr/>
        </p:nvSpPr>
        <p:spPr>
          <a:xfrm>
            <a:off x="1011043" y="5393362"/>
            <a:ext cx="848889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NumPy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數組比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Python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列表具有更高的性能並且佔用更少的空間</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Python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列表是可調整大小的，一個列表可以包含不同類型的元素</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NumPy</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陣列是由相同類型</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(homogenous) </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的元素</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(element) </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所組成的資料結構，</a:t>
            </a:r>
            <a:endParaRPr lang="en-US" altLang="zh-TW" sz="1400" b="1" i="1" dirty="0">
              <a:solidFill>
                <a:srgbClr val="D8D8D8">
                  <a:lumMod val="10000"/>
                </a:srgb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分配一塊連續的記憶體來儲存資料</a:t>
            </a:r>
          </a:p>
        </p:txBody>
      </p:sp>
      <p:pic>
        <p:nvPicPr>
          <p:cNvPr id="42" name="圖片 41" descr="一張含有 符號, 字型, 標誌, 圖形 的圖片&#10;&#10;自動產生的描述">
            <a:extLst>
              <a:ext uri="{FF2B5EF4-FFF2-40B4-BE49-F238E27FC236}">
                <a16:creationId xmlns:a16="http://schemas.microsoft.com/office/drawing/2014/main" id="{1896B7ED-3635-407D-8126-29AF702D8F7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7" name="矩形: 圓角 16">
            <a:extLst>
              <a:ext uri="{FF2B5EF4-FFF2-40B4-BE49-F238E27FC236}">
                <a16:creationId xmlns:a16="http://schemas.microsoft.com/office/drawing/2014/main" id="{7B3DD433-56DC-457F-9AD8-4A91287BB374}"/>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3664691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陣列建立與資料型態</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屬性描述</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pic>
        <p:nvPicPr>
          <p:cNvPr id="44" name="Picture 8" descr="NumPy in less than 6 minutes. NumPy is a Python library written in C… | by  Rahul Pandey | Analytics Vidhya | Medium">
            <a:extLst>
              <a:ext uri="{FF2B5EF4-FFF2-40B4-BE49-F238E27FC236}">
                <a16:creationId xmlns:a16="http://schemas.microsoft.com/office/drawing/2014/main" id="{9C4BEE38-EA25-4F83-93F6-962BA22CB27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394037" y="1642902"/>
            <a:ext cx="6407982" cy="2694799"/>
          </a:xfrm>
          <a:prstGeom prst="rect">
            <a:avLst/>
          </a:prstGeom>
          <a:noFill/>
          <a:extLst>
            <a:ext uri="{909E8E84-426E-40DD-AFC4-6F175D3DCCD1}">
              <a14:hiddenFill xmlns:a14="http://schemas.microsoft.com/office/drawing/2010/main">
                <a:solidFill>
                  <a:srgbClr val="FFFFFF"/>
                </a:solidFill>
              </a14:hiddenFill>
            </a:ext>
          </a:extLst>
        </p:spPr>
      </p:pic>
      <p:sp>
        <p:nvSpPr>
          <p:cNvPr id="50" name="文字方塊 49">
            <a:extLst>
              <a:ext uri="{FF2B5EF4-FFF2-40B4-BE49-F238E27FC236}">
                <a16:creationId xmlns:a16="http://schemas.microsoft.com/office/drawing/2014/main" id="{9AD3E4B2-5729-40E1-9982-41A22B17F555}"/>
              </a:ext>
            </a:extLst>
          </p:cNvPr>
          <p:cNvSpPr txBox="1"/>
          <p:nvPr/>
        </p:nvSpPr>
        <p:spPr>
          <a:xfrm>
            <a:off x="364281" y="1776403"/>
            <a:ext cx="6305550" cy="3908762"/>
          </a:xfrm>
          <a:prstGeom prst="rect">
            <a:avLst/>
          </a:prstGeom>
          <a:noFill/>
        </p:spPr>
        <p:txBody>
          <a:bodyPr wrap="square">
            <a:spAutoFit/>
          </a:bodyPr>
          <a:lstStyle/>
          <a:p>
            <a:pPr rtl="0" fontAlgn="base">
              <a:spcBef>
                <a:spcPts val="0"/>
              </a:spcBef>
              <a:spcAft>
                <a:spcPts val="0"/>
              </a:spcAft>
            </a:pP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透過 </a:t>
            </a:r>
            <a:r>
              <a:rPr lang="en-US" altLang="zh-TW" sz="2000" b="1" i="0" u="none" strike="noStrike" dirty="0" err="1">
                <a:solidFill>
                  <a:srgbClr val="000000"/>
                </a:solidFill>
                <a:effectLst/>
                <a:latin typeface="微軟正黑體" panose="020B0604030504040204" pitchFamily="34" charset="-120"/>
                <a:ea typeface="微軟正黑體" panose="020B0604030504040204" pitchFamily="34" charset="-120"/>
              </a:rPr>
              <a:t>numpy.array</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來建立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ar1=</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np.array</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([0,1,2,3])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一維陣列</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np.array</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([[0,3,5],[2,8,7]])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二維陣列</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ar2.shape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陣列的形狀，</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(2, 3)</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ar2.ndim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陣列的維度，</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2</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ar2.dtype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陣列資料型態，</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dtype</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('int32')</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ar2.size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陣列元素個數，</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6</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ar2.itemsize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陣列元素大小，</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4</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ar2.nbytes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整個陣列的大小，</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24 (6 x 4)</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51" name="文字方塊 50">
            <a:extLst>
              <a:ext uri="{FF2B5EF4-FFF2-40B4-BE49-F238E27FC236}">
                <a16:creationId xmlns:a16="http://schemas.microsoft.com/office/drawing/2014/main" id="{E1BB42FF-F728-4B9B-8C5D-C86678C74AC9}"/>
              </a:ext>
            </a:extLst>
          </p:cNvPr>
          <p:cNvSpPr txBox="1"/>
          <p:nvPr/>
        </p:nvSpPr>
        <p:spPr>
          <a:xfrm>
            <a:off x="6150984" y="4627670"/>
            <a:ext cx="4885781" cy="830997"/>
          </a:xfrm>
          <a:prstGeom prst="rect">
            <a:avLst/>
          </a:prstGeom>
          <a:noFill/>
        </p:spPr>
        <p:txBody>
          <a:bodyPr wrap="square">
            <a:spAutoFit/>
          </a:bodyPr>
          <a:lstStyle/>
          <a:p>
            <a:pPr rtl="0" fontAlgn="base">
              <a:spcBef>
                <a:spcPts val="0"/>
              </a:spcBef>
              <a:spcAft>
                <a:spcPts val="0"/>
              </a:spcAft>
            </a:pPr>
            <a:r>
              <a:rPr lang="zh-TW" altLang="en-US" sz="1600" b="1" i="0" u="none" strike="noStrike" dirty="0">
                <a:solidFill>
                  <a:srgbClr val="000000"/>
                </a:solidFill>
                <a:effectLst/>
                <a:latin typeface="Arial" panose="020B0604020202020204" pitchFamily="34" charset="0"/>
              </a:rPr>
              <a:t>可以使用 “</a:t>
            </a:r>
            <a:r>
              <a:rPr lang="en-US" altLang="zh-TW" sz="1600" b="1" i="0" u="none" strike="noStrike" dirty="0" err="1">
                <a:solidFill>
                  <a:srgbClr val="000000"/>
                </a:solidFill>
                <a:effectLst/>
                <a:latin typeface="Arial" panose="020B0604020202020204" pitchFamily="34" charset="0"/>
              </a:rPr>
              <a:t>dtype</a:t>
            </a:r>
            <a:r>
              <a:rPr lang="en-US" altLang="zh-TW" sz="1600" b="1" i="0" u="none" strike="noStrike" dirty="0">
                <a:solidFill>
                  <a:srgbClr val="000000"/>
                </a:solidFill>
                <a:effectLst/>
                <a:latin typeface="Arial" panose="020B0604020202020204" pitchFamily="34" charset="0"/>
              </a:rPr>
              <a:t>” </a:t>
            </a:r>
            <a:r>
              <a:rPr lang="zh-TW" altLang="en-US" sz="1600" b="1" i="0" u="none" strike="noStrike" dirty="0">
                <a:solidFill>
                  <a:srgbClr val="000000"/>
                </a:solidFill>
                <a:effectLst/>
                <a:latin typeface="Arial" panose="020B0604020202020204" pitchFamily="34" charset="0"/>
              </a:rPr>
              <a:t>引數來指定陣列的資料型態</a:t>
            </a:r>
            <a:endParaRPr lang="en-US" altLang="zh-TW" sz="1600" b="1" dirty="0">
              <a:solidFill>
                <a:srgbClr val="E1CB1A"/>
              </a:solidFill>
              <a:latin typeface="Arial" panose="020B0604020202020204" pitchFamily="34" charset="0"/>
            </a:endParaRPr>
          </a:p>
          <a:p>
            <a:pPr lvl="1" fontAlgn="base"/>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a:t>
            </a:r>
            <a:r>
              <a:rPr lang="en-US" altLang="zh-TW" sz="1600" b="1" i="0" u="none" strike="noStrike" dirty="0" err="1">
                <a:solidFill>
                  <a:srgbClr val="000000"/>
                </a:solidFill>
                <a:effectLst/>
                <a:latin typeface="Arial" panose="020B0604020202020204" pitchFamily="34" charset="0"/>
              </a:rPr>
              <a:t>np.array</a:t>
            </a:r>
            <a:r>
              <a:rPr lang="en-US" altLang="zh-TW" sz="1600" b="1" i="0" u="none" strike="noStrike" dirty="0">
                <a:solidFill>
                  <a:srgbClr val="000000"/>
                </a:solidFill>
                <a:effectLst/>
                <a:latin typeface="Arial" panose="020B0604020202020204" pitchFamily="34" charset="0"/>
              </a:rPr>
              <a:t>([2,-1,6,3],</a:t>
            </a:r>
            <a:r>
              <a:rPr lang="en-US" altLang="zh-TW" sz="1600" b="1" i="0" u="none" strike="noStrike" dirty="0" err="1">
                <a:solidFill>
                  <a:srgbClr val="000000"/>
                </a:solidFill>
                <a:effectLst/>
                <a:latin typeface="Arial" panose="020B0604020202020204" pitchFamily="34" charset="0"/>
              </a:rPr>
              <a:t>dtype</a:t>
            </a:r>
            <a:r>
              <a:rPr lang="en-US" altLang="zh-TW" sz="1600" b="1" i="0" u="none" strike="noStrike" dirty="0">
                <a:solidFill>
                  <a:srgbClr val="000000"/>
                </a:solidFill>
                <a:effectLst/>
                <a:latin typeface="Arial" panose="020B0604020202020204" pitchFamily="34" charset="0"/>
              </a:rPr>
              <a:t>='float'); </a:t>
            </a:r>
            <a:r>
              <a:rPr lang="en-US" altLang="zh-TW" sz="1600" b="1" i="0" u="none" strike="noStrike" dirty="0" err="1">
                <a:solidFill>
                  <a:srgbClr val="000000"/>
                </a:solidFill>
                <a:effectLst/>
                <a:latin typeface="Arial" panose="020B0604020202020204" pitchFamily="34" charset="0"/>
              </a:rPr>
              <a:t>ar</a:t>
            </a:r>
            <a:br>
              <a:rPr lang="en-US" altLang="zh-TW" sz="1600" b="1" i="0" u="none" strike="noStrike" dirty="0">
                <a:solidFill>
                  <a:srgbClr val="000000"/>
                </a:solidFill>
                <a:effectLst/>
                <a:latin typeface="Arial" panose="020B0604020202020204" pitchFamily="34" charset="0"/>
              </a:rPr>
            </a:br>
            <a:r>
              <a:rPr lang="en-US" altLang="zh-TW" sz="1600" b="1" i="0" u="none" strike="noStrike" dirty="0" err="1">
                <a:solidFill>
                  <a:srgbClr val="000000"/>
                </a:solidFill>
                <a:effectLst/>
                <a:latin typeface="Arial" panose="020B0604020202020204" pitchFamily="34" charset="0"/>
              </a:rPr>
              <a:t>ar.dtype</a:t>
            </a:r>
            <a:r>
              <a:rPr lang="en-US" altLang="zh-TW" sz="1600" b="1" i="0" u="none" strike="noStrike" dirty="0">
                <a:solidFill>
                  <a:srgbClr val="000000"/>
                </a:solidFill>
                <a:effectLst/>
                <a:latin typeface="Arial" panose="020B0604020202020204" pitchFamily="34" charset="0"/>
              </a:rPr>
              <a:t> # </a:t>
            </a:r>
            <a:r>
              <a:rPr lang="en-US" altLang="zh-TW" sz="1600" b="1" i="0" u="none" strike="noStrike" dirty="0" err="1">
                <a:solidFill>
                  <a:srgbClr val="000000"/>
                </a:solidFill>
                <a:effectLst/>
                <a:latin typeface="Arial" panose="020B0604020202020204" pitchFamily="34" charset="0"/>
              </a:rPr>
              <a:t>dtype</a:t>
            </a:r>
            <a:r>
              <a:rPr lang="en-US" altLang="zh-TW" sz="1600" b="1" i="0" u="none" strike="noStrike" dirty="0">
                <a:solidFill>
                  <a:srgbClr val="000000"/>
                </a:solidFill>
                <a:effectLst/>
                <a:latin typeface="Arial" panose="020B0604020202020204" pitchFamily="34" charset="0"/>
              </a:rPr>
              <a:t>('float64')</a:t>
            </a:r>
            <a:endParaRPr lang="en-US" altLang="zh-TW" sz="1600" b="1" i="0" u="none" strike="noStrike" dirty="0">
              <a:solidFill>
                <a:srgbClr val="42BBC6"/>
              </a:solidFill>
              <a:effectLst/>
              <a:latin typeface="Arial" panose="020B0604020202020204" pitchFamily="34" charset="0"/>
            </a:endParaRPr>
          </a:p>
        </p:txBody>
      </p:sp>
      <p:pic>
        <p:nvPicPr>
          <p:cNvPr id="53" name="圖片 52">
            <a:extLst>
              <a:ext uri="{FF2B5EF4-FFF2-40B4-BE49-F238E27FC236}">
                <a16:creationId xmlns:a16="http://schemas.microsoft.com/office/drawing/2014/main" id="{C2970E51-3A39-493C-9A30-E1EB39F3F736}"/>
              </a:ext>
            </a:extLst>
          </p:cNvPr>
          <p:cNvPicPr>
            <a:picLocks noChangeAspect="1"/>
          </p:cNvPicPr>
          <p:nvPr/>
        </p:nvPicPr>
        <p:blipFill>
          <a:blip r:embed="rId6"/>
          <a:stretch>
            <a:fillRect/>
          </a:stretch>
        </p:blipFill>
        <p:spPr>
          <a:xfrm>
            <a:off x="5477686" y="4698918"/>
            <a:ext cx="673298" cy="642694"/>
          </a:xfrm>
          <a:prstGeom prst="rect">
            <a:avLst/>
          </a:prstGeom>
        </p:spPr>
      </p:pic>
      <p:sp>
        <p:nvSpPr>
          <p:cNvPr id="54" name="矩形 53">
            <a:extLst>
              <a:ext uri="{FF2B5EF4-FFF2-40B4-BE49-F238E27FC236}">
                <a16:creationId xmlns:a16="http://schemas.microsoft.com/office/drawing/2014/main" id="{E26AEDA8-E539-4DE1-A997-2A5766A4A491}"/>
              </a:ext>
            </a:extLst>
          </p:cNvPr>
          <p:cNvSpPr/>
          <p:nvPr/>
        </p:nvSpPr>
        <p:spPr>
          <a:xfrm>
            <a:off x="5394037" y="4471202"/>
            <a:ext cx="6407982" cy="116955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77CCC48B-02C9-48D0-A30E-75442AFC19CB}"/>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屬性查詢</a:t>
            </a:r>
          </a:p>
        </p:txBody>
      </p:sp>
    </p:spTree>
    <p:extLst>
      <p:ext uri="{BB962C8B-B14F-4D97-AF65-F5344CB8AC3E}">
        <p14:creationId xmlns:p14="http://schemas.microsoft.com/office/powerpoint/2010/main" val="2752253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388DDD6-6006-4B17-83D1-D1F1C3CAA20A}"/>
              </a:ext>
            </a:extLst>
          </p:cNvPr>
          <p:cNvSpPr/>
          <p:nvPr/>
        </p:nvSpPr>
        <p:spPr>
          <a:xfrm>
            <a:off x="606546" y="1903712"/>
            <a:ext cx="10978907" cy="4762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B59935FA-95EF-404B-93F0-2EB1DD8435BC}"/>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EA29218-DC2C-4DB5-A4DF-715AEA8D224F}"/>
              </a:ext>
            </a:extLst>
          </p:cNvPr>
          <p:cNvSpPr txBox="1"/>
          <p:nvPr/>
        </p:nvSpPr>
        <p:spPr>
          <a:xfrm>
            <a:off x="922858" y="2183966"/>
            <a:ext cx="3561675"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什麼是 </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陣列的創建和基本操作</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陣列的索引和切片</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的數學運算</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常用函數和方法</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多維陣列和矩陣操作</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中的布林運算和條件索引</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的廣播概念</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陣列合併和分割</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err="1">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效能優化</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8" name="標題 1">
            <a:extLst>
              <a:ext uri="{FF2B5EF4-FFF2-40B4-BE49-F238E27FC236}">
                <a16:creationId xmlns:a16="http://schemas.microsoft.com/office/drawing/2014/main" id="{3FD0D28F-44A0-4E94-9563-AFB73A3C0421}"/>
              </a:ext>
            </a:extLst>
          </p:cNvPr>
          <p:cNvSpPr>
            <a:spLocks noGrp="1"/>
          </p:cNvSpPr>
          <p:nvPr>
            <p:ph type="title"/>
          </p:nvPr>
        </p:nvSpPr>
        <p:spPr>
          <a:xfrm>
            <a:off x="3472927" y="47125"/>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課程架構</a:t>
            </a:r>
          </a:p>
        </p:txBody>
      </p:sp>
      <p:sp>
        <p:nvSpPr>
          <p:cNvPr id="11" name="矩形 10">
            <a:extLst>
              <a:ext uri="{FF2B5EF4-FFF2-40B4-BE49-F238E27FC236}">
                <a16:creationId xmlns:a16="http://schemas.microsoft.com/office/drawing/2014/main" id="{E77776A7-A101-4EC2-9AC6-34948C88CA06}"/>
              </a:ext>
            </a:extLst>
          </p:cNvPr>
          <p:cNvSpPr/>
          <p:nvPr/>
        </p:nvSpPr>
        <p:spPr>
          <a:xfrm>
            <a:off x="97932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NumPy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7AC38E63-1F3E-4193-B93D-06FE843A9C8E}"/>
              </a:ext>
            </a:extLst>
          </p:cNvPr>
          <p:cNvSpPr txBox="1"/>
          <p:nvPr/>
        </p:nvSpPr>
        <p:spPr>
          <a:xfrm>
            <a:off x="4663617" y="2183966"/>
            <a:ext cx="3530391" cy="34778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Pandas </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的資料結構</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9144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Series </a:t>
            </a:r>
            <a:r>
              <a:rPr kumimoji="0" lang="zh-TW" altLang="en-US"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創建和操作</a:t>
            </a:r>
            <a:endPar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9144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200" b="0" i="0" u="none" strike="noStrike" kern="1200" cap="none" spc="0" normalizeH="0" baseline="0" noProof="0" dirty="0" err="1">
                <a:ln>
                  <a:noFill/>
                </a:ln>
                <a:solidFill>
                  <a:srgbClr val="374151"/>
                </a:solidFill>
                <a:effectLst/>
                <a:uLnTx/>
                <a:uFillTx/>
                <a:latin typeface="微軟正黑體" panose="020B0604030504040204" pitchFamily="34" charset="-120"/>
                <a:ea typeface="微軟正黑體" panose="020B0604030504040204" pitchFamily="34" charset="-120"/>
                <a:cs typeface="+mn-cs"/>
              </a:rPr>
              <a:t>DataFrame</a:t>
            </a:r>
            <a:r>
              <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創建和操作</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讀取和儲存資料</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選擇、篩選和排序資料</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資料聚合和分組操作</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資料清理和預處理</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資料合併和連接</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時間序列資料處理</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實務應用</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prstClr val="black"/>
              </a:solidFill>
              <a:effectLst/>
              <a:uLnTx/>
              <a:uFillTx/>
              <a:latin typeface="Söhne"/>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C1615046-51A1-46FC-932C-A98941BB24BF}"/>
              </a:ext>
            </a:extLst>
          </p:cNvPr>
          <p:cNvSpPr/>
          <p:nvPr/>
        </p:nvSpPr>
        <p:spPr>
          <a:xfrm>
            <a:off x="467502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Pandas</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8379E9A6-BB51-4E4A-962F-A9BB67D49C7E}"/>
              </a:ext>
            </a:extLst>
          </p:cNvPr>
          <p:cNvSpPr txBox="1"/>
          <p:nvPr/>
        </p:nvSpPr>
        <p:spPr>
          <a:xfrm>
            <a:off x="8194008" y="2183966"/>
            <a:ext cx="3314420"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概念</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圖表類型介紹</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比較，趨勢，關聯，分佈</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資料視覺化工作流</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基本圖表</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標題，標籤，圖例，樣式</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子圖與多軸圖</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資料分佈可視化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時間序列可視化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Power BI</a:t>
            </a: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 資料可視化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儀錶板實務設計</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10FC9BDE-0F0B-426F-ABA7-A39E0F223C9E}"/>
              </a:ext>
            </a:extLst>
          </p:cNvPr>
          <p:cNvSpPr/>
          <p:nvPr/>
        </p:nvSpPr>
        <p:spPr>
          <a:xfrm>
            <a:off x="825047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Matplotlib/ </a:t>
            </a:r>
            <a:r>
              <a:rPr kumimoji="0" lang="en-US" altLang="zh-TW" sz="16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plotly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11">
            <a:extLst>
              <a:ext uri="{FF2B5EF4-FFF2-40B4-BE49-F238E27FC236}">
                <a16:creationId xmlns:a16="http://schemas.microsoft.com/office/drawing/2014/main" id="{53375592-4ED2-4A24-BBF0-109767FCA7A6}"/>
              </a:ext>
            </a:extLst>
          </p:cNvPr>
          <p:cNvSpPr/>
          <p:nvPr/>
        </p:nvSpPr>
        <p:spPr>
          <a:xfrm>
            <a:off x="977070" y="5260457"/>
            <a:ext cx="1014347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ETL/ EDA/ Data Mining  </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3" name="圖片 12" descr="一張含有 符號, 字型, 標誌, 圖形 的圖片&#10;&#10;自動產生的描述">
            <a:extLst>
              <a:ext uri="{FF2B5EF4-FFF2-40B4-BE49-F238E27FC236}">
                <a16:creationId xmlns:a16="http://schemas.microsoft.com/office/drawing/2014/main" id="{E88E7948-7AA7-4CEA-9D7D-D97CE1B8B50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pic>
        <p:nvPicPr>
          <p:cNvPr id="20" name="圖片 19">
            <a:extLst>
              <a:ext uri="{FF2B5EF4-FFF2-40B4-BE49-F238E27FC236}">
                <a16:creationId xmlns:a16="http://schemas.microsoft.com/office/drawing/2014/main" id="{791F65C6-9509-48A4-B2FF-5123A36E69A2}"/>
              </a:ext>
            </a:extLst>
          </p:cNvPr>
          <p:cNvPicPr>
            <a:picLocks noChangeAspect="1"/>
          </p:cNvPicPr>
          <p:nvPr/>
        </p:nvPicPr>
        <p:blipFill>
          <a:blip r:embed="rId3"/>
          <a:stretch>
            <a:fillRect/>
          </a:stretch>
        </p:blipFill>
        <p:spPr>
          <a:xfrm>
            <a:off x="4675022" y="5864027"/>
            <a:ext cx="493269" cy="558782"/>
          </a:xfrm>
          <a:prstGeom prst="rect">
            <a:avLst/>
          </a:prstGeom>
        </p:spPr>
      </p:pic>
      <p:pic>
        <p:nvPicPr>
          <p:cNvPr id="21" name="圖片 20">
            <a:extLst>
              <a:ext uri="{FF2B5EF4-FFF2-40B4-BE49-F238E27FC236}">
                <a16:creationId xmlns:a16="http://schemas.microsoft.com/office/drawing/2014/main" id="{57B507E2-70B6-44CE-A694-38FFD16F06C6}"/>
              </a:ext>
            </a:extLst>
          </p:cNvPr>
          <p:cNvPicPr>
            <a:picLocks noChangeAspect="1"/>
          </p:cNvPicPr>
          <p:nvPr/>
        </p:nvPicPr>
        <p:blipFill>
          <a:blip r:embed="rId4"/>
          <a:stretch>
            <a:fillRect/>
          </a:stretch>
        </p:blipFill>
        <p:spPr>
          <a:xfrm>
            <a:off x="6550641" y="5861262"/>
            <a:ext cx="564313" cy="564313"/>
          </a:xfrm>
          <a:prstGeom prst="rect">
            <a:avLst/>
          </a:prstGeom>
        </p:spPr>
      </p:pic>
      <p:pic>
        <p:nvPicPr>
          <p:cNvPr id="22" name="圖片 21">
            <a:extLst>
              <a:ext uri="{FF2B5EF4-FFF2-40B4-BE49-F238E27FC236}">
                <a16:creationId xmlns:a16="http://schemas.microsoft.com/office/drawing/2014/main" id="{5F9BABA1-7801-42FA-8D7C-732D2EE81258}"/>
              </a:ext>
            </a:extLst>
          </p:cNvPr>
          <p:cNvPicPr>
            <a:picLocks noChangeAspect="1"/>
          </p:cNvPicPr>
          <p:nvPr/>
        </p:nvPicPr>
        <p:blipFill>
          <a:blip r:embed="rId5"/>
          <a:stretch>
            <a:fillRect/>
          </a:stretch>
        </p:blipFill>
        <p:spPr>
          <a:xfrm>
            <a:off x="8497303" y="5823796"/>
            <a:ext cx="639245" cy="639245"/>
          </a:xfrm>
          <a:prstGeom prst="rect">
            <a:avLst/>
          </a:prstGeom>
        </p:spPr>
      </p:pic>
      <p:pic>
        <p:nvPicPr>
          <p:cNvPr id="23" name="圖片 22">
            <a:extLst>
              <a:ext uri="{FF2B5EF4-FFF2-40B4-BE49-F238E27FC236}">
                <a16:creationId xmlns:a16="http://schemas.microsoft.com/office/drawing/2014/main" id="{73368BD5-E7E1-4A2B-B30F-49C15E01153C}"/>
              </a:ext>
            </a:extLst>
          </p:cNvPr>
          <p:cNvPicPr>
            <a:picLocks noChangeAspect="1"/>
          </p:cNvPicPr>
          <p:nvPr/>
        </p:nvPicPr>
        <p:blipFill>
          <a:blip r:embed="rId6"/>
          <a:stretch>
            <a:fillRect/>
          </a:stretch>
        </p:blipFill>
        <p:spPr>
          <a:xfrm>
            <a:off x="2733889" y="5864027"/>
            <a:ext cx="558783" cy="558783"/>
          </a:xfrm>
          <a:prstGeom prst="rect">
            <a:avLst/>
          </a:prstGeom>
        </p:spPr>
      </p:pic>
      <p:sp>
        <p:nvSpPr>
          <p:cNvPr id="25" name="Right Arrow 68">
            <a:extLst>
              <a:ext uri="{FF2B5EF4-FFF2-40B4-BE49-F238E27FC236}">
                <a16:creationId xmlns:a16="http://schemas.microsoft.com/office/drawing/2014/main" id="{57F77B5A-0C42-4C4F-9600-8A05B163CBED}"/>
              </a:ext>
            </a:extLst>
          </p:cNvPr>
          <p:cNvSpPr/>
          <p:nvPr/>
        </p:nvSpPr>
        <p:spPr>
          <a:xfrm>
            <a:off x="3576826" y="5898882"/>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盤點</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Right Arrow 68">
            <a:extLst>
              <a:ext uri="{FF2B5EF4-FFF2-40B4-BE49-F238E27FC236}">
                <a16:creationId xmlns:a16="http://schemas.microsoft.com/office/drawing/2014/main" id="{4394AC10-627F-4963-9A09-5B29A841264D}"/>
              </a:ext>
            </a:extLst>
          </p:cNvPr>
          <p:cNvSpPr/>
          <p:nvPr/>
        </p:nvSpPr>
        <p:spPr>
          <a:xfrm>
            <a:off x="5458551" y="5899547"/>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清洗</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Right Arrow 68">
            <a:extLst>
              <a:ext uri="{FF2B5EF4-FFF2-40B4-BE49-F238E27FC236}">
                <a16:creationId xmlns:a16="http://schemas.microsoft.com/office/drawing/2014/main" id="{8E24E0BB-8905-4051-A23D-EEC303DF0CF2}"/>
              </a:ext>
            </a:extLst>
          </p:cNvPr>
          <p:cNvSpPr/>
          <p:nvPr/>
        </p:nvSpPr>
        <p:spPr>
          <a:xfrm>
            <a:off x="7371754" y="5891753"/>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可視化</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文字版面配置區 2">
            <a:extLst>
              <a:ext uri="{FF2B5EF4-FFF2-40B4-BE49-F238E27FC236}">
                <a16:creationId xmlns:a16="http://schemas.microsoft.com/office/drawing/2014/main" id="{028F5E06-956C-4EFD-8F0E-5B5E4D585993}"/>
              </a:ext>
            </a:extLst>
          </p:cNvPr>
          <p:cNvSpPr txBox="1">
            <a:spLocks/>
          </p:cNvSpPr>
          <p:nvPr/>
        </p:nvSpPr>
        <p:spPr>
          <a:xfrm>
            <a:off x="469900" y="947600"/>
            <a:ext cx="11252200" cy="650669"/>
          </a:xfrm>
          <a:prstGeom prst="rect">
            <a:avLst/>
          </a:prstGeom>
        </p:spPr>
        <p:txBody>
          <a:bodyPr vert="horz" lIns="0" tIns="0" rIns="0" bIns="0" rtlCol="0">
            <a:noAutofit/>
          </a:bodyPr>
          <a:lstStyle>
            <a:lvl1pPr marL="0" indent="0" algn="l" defTabSz="1219110" rtl="0" eaLnBrk="1" latinLnBrk="0" hangingPunct="1">
              <a:spcBef>
                <a:spcPts val="0"/>
              </a:spcBef>
              <a:spcAft>
                <a:spcPts val="300"/>
              </a:spcAft>
              <a:buSzPct val="100000"/>
              <a:buFont typeface="Arial" panose="020B0604020202020204" pitchFamily="34" charset="0"/>
              <a:buNone/>
              <a:defRPr sz="2100" b="1" kern="1200">
                <a:solidFill>
                  <a:srgbClr val="92D050"/>
                </a:solidFill>
                <a:latin typeface="Calibri" panose="020F0502020204030204" pitchFamily="34" charset="0"/>
                <a:ea typeface="微軟正黑體" panose="020B0604030504040204" pitchFamily="34" charset="-120"/>
                <a:cs typeface="Calibri" panose="020F0502020204030204" pitchFamily="34" charset="0"/>
              </a:defRPr>
            </a:lvl1pPr>
            <a:lvl2pPr marL="0" indent="0" algn="l" defTabSz="1219110" rtl="0" eaLnBrk="1" latinLnBrk="0" hangingPunct="1">
              <a:spcBef>
                <a:spcPts val="0"/>
              </a:spcBef>
              <a:spcAft>
                <a:spcPts val="1333"/>
              </a:spcAft>
              <a:buClrTx/>
              <a:buSzPct val="100000"/>
              <a:buFont typeface="Arial"/>
              <a:buNone/>
              <a:defRPr lang="en-US" sz="1300" b="1" kern="1200" dirty="0" smtClean="0">
                <a:solidFill>
                  <a:schemeClr val="tx1"/>
                </a:solidFill>
                <a:latin typeface="+mj-lt"/>
                <a:ea typeface="微軟正黑體" panose="020B0604030504040204" pitchFamily="34" charset="-120"/>
                <a:cs typeface="+mn-cs"/>
              </a:defRPr>
            </a:lvl2pPr>
            <a:lvl3pPr marL="235183" indent="-235183" algn="l" defTabSz="1219110" rtl="0" eaLnBrk="1" latinLnBrk="0" hangingPunct="1">
              <a:spcBef>
                <a:spcPts val="0"/>
              </a:spcBef>
              <a:spcAft>
                <a:spcPts val="1333"/>
              </a:spcAft>
              <a:buClrTx/>
              <a:buSzPct val="100000"/>
              <a:buFont typeface="Arial" panose="020B0604020202020204" pitchFamily="34" charset="0"/>
              <a:buChar char="•"/>
              <a:defRPr lang="en-US" sz="1300" kern="1200" dirty="0" smtClean="0">
                <a:solidFill>
                  <a:schemeClr val="tx1"/>
                </a:solidFill>
                <a:latin typeface="微軟正黑體" panose="020B0604030504040204" pitchFamily="34" charset="-120"/>
                <a:ea typeface="微軟正黑體" panose="020B0604030504040204" pitchFamily="34" charset="-120"/>
                <a:cs typeface="+mn-cs"/>
              </a:defRPr>
            </a:lvl3pPr>
            <a:lvl4pPr marL="475164" indent="-235183" algn="l" defTabSz="1219110" rtl="0" eaLnBrk="1" latinLnBrk="0" hangingPunct="1">
              <a:spcBef>
                <a:spcPts val="0"/>
              </a:spcBef>
              <a:spcAft>
                <a:spcPts val="1333"/>
              </a:spcAft>
              <a:buClrTx/>
              <a:buSzPct val="100000"/>
              <a:buFont typeface="Verdana" panose="020B0604030504040204" pitchFamily="34" charset="0"/>
              <a:buChar char="−"/>
              <a:defRPr lang="en-US" sz="1300" kern="1200" baseline="0" dirty="0" smtClean="0">
                <a:solidFill>
                  <a:schemeClr val="tx1"/>
                </a:solidFill>
                <a:latin typeface="微軟正黑體" panose="020B0604030504040204" pitchFamily="34" charset="-120"/>
                <a:ea typeface="微軟正黑體" panose="020B0604030504040204" pitchFamily="34" charset="-120"/>
                <a:cs typeface="+mn-cs"/>
              </a:defRPr>
            </a:lvl4pPr>
            <a:lvl5pPr marL="710348" indent="-235183" algn="l" defTabSz="1064604" rtl="0" eaLnBrk="1" latinLnBrk="0" hangingPunct="1">
              <a:spcBef>
                <a:spcPts val="0"/>
              </a:spcBef>
              <a:spcAft>
                <a:spcPts val="1333"/>
              </a:spcAft>
              <a:buClrTx/>
              <a:buSzPct val="100000"/>
              <a:buFont typeface="Verdana" panose="020B0604030504040204" pitchFamily="34" charset="0"/>
              <a:buChar char="−"/>
              <a:tabLst/>
              <a:defRPr lang="en-US" sz="1400" kern="1200" baseline="0" dirty="0" smtClean="0">
                <a:solidFill>
                  <a:schemeClr val="tx1"/>
                </a:solidFill>
                <a:latin typeface="+mj-lt"/>
                <a:ea typeface="微軟正黑體" panose="020B0604030504040204" pitchFamily="34" charset="-120"/>
                <a:cs typeface="+mn-cs"/>
              </a:defRPr>
            </a:lvl5pPr>
            <a:lvl6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48" indent="-235183" algn="l" defTabSz="121911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10" rtl="0" eaLnBrk="1" fontAlgn="auto" latinLnBrk="0" hangingPunct="1">
              <a:lnSpc>
                <a:spcPct val="100000"/>
              </a:lnSpc>
              <a:spcBef>
                <a:spcPts val="0"/>
              </a:spcBef>
              <a:spcAft>
                <a:spcPts val="300"/>
              </a:spcAft>
              <a:buClrTx/>
              <a:buSzPct val="100000"/>
              <a:buFont typeface="Arial" panose="020B0604020202020204" pitchFamily="34" charset="0"/>
              <a:buNone/>
              <a:tabLst/>
              <a:defRPr/>
            </a:pP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本課程目的主要教導如何調用 </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P</a:t>
            </a:r>
            <a:r>
              <a:rPr kumimoji="0" lang="en-US" altLang="zh-TW" sz="2100" b="1" i="0" u="none" strike="noStrike" kern="1200" cap="none" spc="0" normalizeH="0" baseline="0" noProof="0" dirty="0" err="1">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ython</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 </a:t>
            </a: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生態系中與計算分析或視覺化相關的工具庫，用以建立數據分析工作和 </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AI</a:t>
            </a: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 運算的前導技能</a:t>
            </a:r>
          </a:p>
        </p:txBody>
      </p:sp>
      <p:cxnSp>
        <p:nvCxnSpPr>
          <p:cNvPr id="4" name="接點: 肘形 3">
            <a:extLst>
              <a:ext uri="{FF2B5EF4-FFF2-40B4-BE49-F238E27FC236}">
                <a16:creationId xmlns:a16="http://schemas.microsoft.com/office/drawing/2014/main" id="{1E340945-38FC-4113-9CF2-82A1DB810009}"/>
              </a:ext>
            </a:extLst>
          </p:cNvPr>
          <p:cNvCxnSpPr>
            <a:cxnSpLocks/>
            <a:stCxn id="11" idx="3"/>
          </p:cNvCxnSpPr>
          <p:nvPr/>
        </p:nvCxnSpPr>
        <p:spPr>
          <a:xfrm>
            <a:off x="3851649" y="1924615"/>
            <a:ext cx="192632" cy="2571497"/>
          </a:xfrm>
          <a:prstGeom prst="bentConnector2">
            <a:avLst/>
          </a:prstGeom>
          <a:ln>
            <a:solidFill>
              <a:srgbClr val="262626"/>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51B66362-7296-431C-8256-C1ECA8F4324E}"/>
              </a:ext>
            </a:extLst>
          </p:cNvPr>
          <p:cNvCxnSpPr>
            <a:cxnSpLocks/>
            <a:stCxn id="17" idx="1"/>
          </p:cNvCxnSpPr>
          <p:nvPr/>
        </p:nvCxnSpPr>
        <p:spPr>
          <a:xfrm rot="10800000" flipV="1">
            <a:off x="4044282" y="1924614"/>
            <a:ext cx="630741" cy="2571497"/>
          </a:xfrm>
          <a:prstGeom prst="bentConnector2">
            <a:avLst/>
          </a:prstGeom>
          <a:ln>
            <a:solidFill>
              <a:srgbClr val="262626"/>
            </a:solidFill>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35854DC6-5303-4245-93B9-D83F6FE164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6861" y="2092747"/>
            <a:ext cx="1100114" cy="444343"/>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ABC4BF20-929A-4351-A993-A6417180DC35}"/>
              </a:ext>
            </a:extLst>
          </p:cNvPr>
          <p:cNvPicPr>
            <a:picLocks noChangeAspect="1"/>
          </p:cNvPicPr>
          <p:nvPr/>
        </p:nvPicPr>
        <p:blipFill>
          <a:blip r:embed="rId8"/>
          <a:stretch>
            <a:fillRect/>
          </a:stretch>
        </p:blipFill>
        <p:spPr>
          <a:xfrm>
            <a:off x="3431574" y="4866361"/>
            <a:ext cx="1243448" cy="621724"/>
          </a:xfrm>
          <a:prstGeom prst="rect">
            <a:avLst/>
          </a:prstGeom>
        </p:spPr>
      </p:pic>
      <p:pic>
        <p:nvPicPr>
          <p:cNvPr id="6" name="圖片 5">
            <a:extLst>
              <a:ext uri="{FF2B5EF4-FFF2-40B4-BE49-F238E27FC236}">
                <a16:creationId xmlns:a16="http://schemas.microsoft.com/office/drawing/2014/main" id="{0FD94AEF-9971-409F-96E7-792F5822F3BF}"/>
              </a:ext>
            </a:extLst>
          </p:cNvPr>
          <p:cNvPicPr>
            <a:picLocks noChangeAspect="1"/>
          </p:cNvPicPr>
          <p:nvPr/>
        </p:nvPicPr>
        <p:blipFill>
          <a:blip r:embed="rId9"/>
          <a:stretch>
            <a:fillRect/>
          </a:stretch>
        </p:blipFill>
        <p:spPr>
          <a:xfrm>
            <a:off x="3466472" y="4479178"/>
            <a:ext cx="1084205" cy="430778"/>
          </a:xfrm>
          <a:prstGeom prst="rect">
            <a:avLst/>
          </a:prstGeom>
        </p:spPr>
      </p:pic>
      <p:pic>
        <p:nvPicPr>
          <p:cNvPr id="10" name="圖片 9">
            <a:extLst>
              <a:ext uri="{FF2B5EF4-FFF2-40B4-BE49-F238E27FC236}">
                <a16:creationId xmlns:a16="http://schemas.microsoft.com/office/drawing/2014/main" id="{5DC1D670-EA3F-40FC-8CC0-1FB90ACF30D9}"/>
              </a:ext>
            </a:extLst>
          </p:cNvPr>
          <p:cNvPicPr>
            <a:picLocks noChangeAspect="1"/>
          </p:cNvPicPr>
          <p:nvPr/>
        </p:nvPicPr>
        <p:blipFill>
          <a:blip r:embed="rId10"/>
          <a:stretch>
            <a:fillRect/>
          </a:stretch>
        </p:blipFill>
        <p:spPr>
          <a:xfrm>
            <a:off x="2905059" y="2120748"/>
            <a:ext cx="981066" cy="388339"/>
          </a:xfrm>
          <a:prstGeom prst="rect">
            <a:avLst/>
          </a:prstGeom>
        </p:spPr>
      </p:pic>
      <p:pic>
        <p:nvPicPr>
          <p:cNvPr id="14" name="圖片 13">
            <a:extLst>
              <a:ext uri="{FF2B5EF4-FFF2-40B4-BE49-F238E27FC236}">
                <a16:creationId xmlns:a16="http://schemas.microsoft.com/office/drawing/2014/main" id="{B823ECB0-B408-4F40-AF2D-F0ED2E96A64E}"/>
              </a:ext>
            </a:extLst>
          </p:cNvPr>
          <p:cNvPicPr>
            <a:picLocks noChangeAspect="1"/>
          </p:cNvPicPr>
          <p:nvPr/>
        </p:nvPicPr>
        <p:blipFill>
          <a:blip r:embed="rId11"/>
          <a:stretch>
            <a:fillRect/>
          </a:stretch>
        </p:blipFill>
        <p:spPr>
          <a:xfrm>
            <a:off x="10121133" y="2076566"/>
            <a:ext cx="1425808" cy="475269"/>
          </a:xfrm>
          <a:prstGeom prst="rect">
            <a:avLst/>
          </a:prstGeom>
        </p:spPr>
      </p:pic>
      <p:pic>
        <p:nvPicPr>
          <p:cNvPr id="24" name="圖片 23">
            <a:extLst>
              <a:ext uri="{FF2B5EF4-FFF2-40B4-BE49-F238E27FC236}">
                <a16:creationId xmlns:a16="http://schemas.microsoft.com/office/drawing/2014/main" id="{A1A220A8-EACF-40B2-A218-3476A8B45C67}"/>
              </a:ext>
            </a:extLst>
          </p:cNvPr>
          <p:cNvPicPr>
            <a:picLocks noChangeAspect="1"/>
          </p:cNvPicPr>
          <p:nvPr/>
        </p:nvPicPr>
        <p:blipFill>
          <a:blip r:embed="rId12"/>
          <a:stretch>
            <a:fillRect/>
          </a:stretch>
        </p:blipFill>
        <p:spPr>
          <a:xfrm>
            <a:off x="10216823" y="4403396"/>
            <a:ext cx="1425808" cy="475863"/>
          </a:xfrm>
          <a:prstGeom prst="rect">
            <a:avLst/>
          </a:prstGeom>
        </p:spPr>
      </p:pic>
      <p:sp>
        <p:nvSpPr>
          <p:cNvPr id="28" name="文字方塊 27">
            <a:extLst>
              <a:ext uri="{FF2B5EF4-FFF2-40B4-BE49-F238E27FC236}">
                <a16:creationId xmlns:a16="http://schemas.microsoft.com/office/drawing/2014/main" id="{1A614A7B-8174-4DF2-A271-8932439638D5}"/>
              </a:ext>
            </a:extLst>
          </p:cNvPr>
          <p:cNvSpPr txBox="1"/>
          <p:nvPr/>
        </p:nvSpPr>
        <p:spPr>
          <a:xfrm>
            <a:off x="4013262" y="2959366"/>
            <a:ext cx="33855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殊</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a:t>
            </a:r>
          </a:p>
        </p:txBody>
      </p:sp>
      <p:pic>
        <p:nvPicPr>
          <p:cNvPr id="1028" name="Picture 4" descr="powerBI-Logo | ProcessM | Process Mining in Microsoft Power BI">
            <a:extLst>
              <a:ext uri="{FF2B5EF4-FFF2-40B4-BE49-F238E27FC236}">
                <a16:creationId xmlns:a16="http://schemas.microsoft.com/office/drawing/2014/main" id="{FD3A5474-8972-4013-BA52-7111116D9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22467" y="4895006"/>
            <a:ext cx="1092225" cy="289696"/>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49F285C9-FD2B-444F-9F3F-B28908AD63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6183A6BD-5462-4C69-95A4-1A133AE36A71}"/>
              </a:ext>
            </a:extLst>
          </p:cNvPr>
          <p:cNvPicPr>
            <a:picLocks noChangeAspect="1"/>
          </p:cNvPicPr>
          <p:nvPr/>
        </p:nvPicPr>
        <p:blipFill>
          <a:blip r:embed="rId14"/>
          <a:stretch>
            <a:fillRect/>
          </a:stretch>
        </p:blipFill>
        <p:spPr>
          <a:xfrm>
            <a:off x="10389423" y="2478114"/>
            <a:ext cx="1164045" cy="333839"/>
          </a:xfrm>
          <a:prstGeom prst="rect">
            <a:avLst/>
          </a:prstGeom>
        </p:spPr>
      </p:pic>
    </p:spTree>
    <p:extLst>
      <p:ext uri="{BB962C8B-B14F-4D97-AF65-F5344CB8AC3E}">
        <p14:creationId xmlns:p14="http://schemas.microsoft.com/office/powerpoint/2010/main" val="3796810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陣列維度</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1" u="none"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Efficient memory usage</a:t>
            </a:r>
            <a:r>
              <a:rPr kumimoji="0" lang="zh-TW" altLang="en-US" sz="2000" b="1" i="1" u="none"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 </a:t>
            </a:r>
            <a:r>
              <a:rPr kumimoji="0" lang="en-US" altLang="zh-TW" sz="2000" b="1" i="1" u="none"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in </a:t>
            </a:r>
            <a:r>
              <a:rPr kumimoji="0" lang="en-US" altLang="zh-TW" sz="2000" b="1" i="1" u="none" strike="noStrike" kern="1200" cap="none" spc="0" normalizeH="0" baseline="0" noProof="0" dirty="0" err="1">
                <a:ln>
                  <a:noFill/>
                </a:ln>
                <a:solidFill>
                  <a:srgbClr val="AD9551"/>
                </a:solidFill>
                <a:effectLst/>
                <a:uLnTx/>
                <a:uFillTx/>
                <a:latin typeface="source-serif-pro"/>
                <a:ea typeface="新細明體" panose="02020500000000000000" pitchFamily="18" charset="-120"/>
                <a:cs typeface="+mj-cs"/>
              </a:rPr>
              <a:t>Numpy</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1" name="文字方塊 10">
            <a:extLst>
              <a:ext uri="{FF2B5EF4-FFF2-40B4-BE49-F238E27FC236}">
                <a16:creationId xmlns:a16="http://schemas.microsoft.com/office/drawing/2014/main" id="{98C8E4DC-F848-4788-8E13-827E38A65EBB}"/>
              </a:ext>
            </a:extLst>
          </p:cNvPr>
          <p:cNvSpPr txBox="1"/>
          <p:nvPr/>
        </p:nvSpPr>
        <p:spPr>
          <a:xfrm>
            <a:off x="217528" y="6553930"/>
            <a:ext cx="8648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1" u="none" strike="noStrike" kern="1200" cap="none" spc="0" normalizeH="0" baseline="0" noProof="0" dirty="0">
                <a:ln>
                  <a:noFill/>
                </a:ln>
                <a:solidFill>
                  <a:srgbClr val="E7E6E6">
                    <a:lumMod val="75000"/>
                  </a:srgbClr>
                </a:solidFill>
                <a:effectLst/>
                <a:uLnTx/>
                <a:uFillTx/>
                <a:latin typeface="Calibri" panose="020F0502020204030204"/>
                <a:ea typeface="新細明體" panose="02020500000000000000" pitchFamily="18" charset="-120"/>
                <a:cs typeface="+mn-cs"/>
              </a:rPr>
              <a:t>Reference : https://hackernoon.com/a-quick-introduction-to-python-numpy-for-beginners</a:t>
            </a:r>
            <a:endParaRPr kumimoji="0" lang="zh-TW" altLang="en-US" sz="1800" b="0" i="1" u="none" strike="noStrike" kern="1200" cap="none" spc="0" normalizeH="0" baseline="0" noProof="0" dirty="0">
              <a:ln>
                <a:noFill/>
              </a:ln>
              <a:solidFill>
                <a:srgbClr val="E7E6E6">
                  <a:lumMod val="75000"/>
                </a:srgbClr>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69799353-9487-4CC8-8663-5F9A9869DEBB}"/>
              </a:ext>
            </a:extLst>
          </p:cNvPr>
          <p:cNvSpPr txBox="1"/>
          <p:nvPr/>
        </p:nvSpPr>
        <p:spPr>
          <a:xfrm>
            <a:off x="4431360" y="1895662"/>
            <a:ext cx="307950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np</a:t>
            </a:r>
            <a:r>
              <a:rPr kumimoji="0" lang="en-US" altLang="zh-TW" sz="1600" b="0" i="0" u="none" strike="noStrike" kern="1200" cap="none" spc="0" normalizeH="0" baseline="0" noProof="0" dirty="0" err="1">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array</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5</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7</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9</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D7696D1E-1929-4964-84D0-14FA163534A5}"/>
              </a:ext>
            </a:extLst>
          </p:cNvPr>
          <p:cNvSpPr txBox="1"/>
          <p:nvPr/>
        </p:nvSpPr>
        <p:spPr>
          <a:xfrm>
            <a:off x="4431360" y="3234958"/>
            <a:ext cx="455731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np</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array</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1</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5</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6</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7</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C9AA8598-8178-426B-BA81-D12E4DA220D3}"/>
              </a:ext>
            </a:extLst>
          </p:cNvPr>
          <p:cNvSpPr txBox="1"/>
          <p:nvPr/>
        </p:nvSpPr>
        <p:spPr>
          <a:xfrm>
            <a:off x="4431360" y="4992113"/>
            <a:ext cx="4936499"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np</a:t>
            </a:r>
            <a:r>
              <a:rPr kumimoji="0" lang="en-US" altLang="zh-TW" sz="1600" b="0" i="0" u="none" strike="noStrike" kern="1200" cap="none" spc="0" normalizeH="0" baseline="0" noProof="0" dirty="0" err="1">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array</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1</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9</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7</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6</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5</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0</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9</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6</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7</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12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4</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5</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1</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9</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8</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8" name="群組 27">
            <a:extLst>
              <a:ext uri="{FF2B5EF4-FFF2-40B4-BE49-F238E27FC236}">
                <a16:creationId xmlns:a16="http://schemas.microsoft.com/office/drawing/2014/main" id="{A851AA66-AED2-483D-8A9C-19C6CB41C9BE}"/>
              </a:ext>
            </a:extLst>
          </p:cNvPr>
          <p:cNvGrpSpPr/>
          <p:nvPr/>
        </p:nvGrpSpPr>
        <p:grpSpPr>
          <a:xfrm>
            <a:off x="630050" y="1672803"/>
            <a:ext cx="3501529" cy="4725212"/>
            <a:chOff x="350628" y="1401465"/>
            <a:chExt cx="3533468" cy="5217011"/>
          </a:xfrm>
        </p:grpSpPr>
        <p:pic>
          <p:nvPicPr>
            <p:cNvPr id="29" name="Picture 2">
              <a:extLst>
                <a:ext uri="{FF2B5EF4-FFF2-40B4-BE49-F238E27FC236}">
                  <a16:creationId xmlns:a16="http://schemas.microsoft.com/office/drawing/2014/main" id="{6F6D9243-9585-4C8F-A661-EBA677447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233" y="1401465"/>
              <a:ext cx="2789862" cy="910251"/>
            </a:xfrm>
            <a:prstGeom prst="rect">
              <a:avLst/>
            </a:prstGeom>
            <a:noFill/>
            <a:extLst>
              <a:ext uri="{909E8E84-426E-40DD-AFC4-6F175D3DCCD1}">
                <a14:hiddenFill xmlns:a14="http://schemas.microsoft.com/office/drawing/2010/main">
                  <a:solidFill>
                    <a:srgbClr val="FFFFFF"/>
                  </a:solidFill>
                </a14:hiddenFill>
              </a:ext>
            </a:extLst>
          </p:spPr>
        </p:pic>
        <p:pic>
          <p:nvPicPr>
            <p:cNvPr id="30" name="圖片 29">
              <a:extLst>
                <a:ext uri="{FF2B5EF4-FFF2-40B4-BE49-F238E27FC236}">
                  <a16:creationId xmlns:a16="http://schemas.microsoft.com/office/drawing/2014/main" id="{F991A30D-C91B-45B3-BEED-0D298456146F}"/>
                </a:ext>
              </a:extLst>
            </p:cNvPr>
            <p:cNvPicPr>
              <a:picLocks noChangeAspect="1"/>
            </p:cNvPicPr>
            <p:nvPr/>
          </p:nvPicPr>
          <p:blipFill>
            <a:blip r:embed="rId5"/>
            <a:stretch>
              <a:fillRect/>
            </a:stretch>
          </p:blipFill>
          <p:spPr>
            <a:xfrm>
              <a:off x="1094234" y="2501378"/>
              <a:ext cx="2789862" cy="1870127"/>
            </a:xfrm>
            <a:prstGeom prst="rect">
              <a:avLst/>
            </a:prstGeom>
          </p:spPr>
        </p:pic>
        <p:pic>
          <p:nvPicPr>
            <p:cNvPr id="31" name="Picture 4">
              <a:extLst>
                <a:ext uri="{FF2B5EF4-FFF2-40B4-BE49-F238E27FC236}">
                  <a16:creationId xmlns:a16="http://schemas.microsoft.com/office/drawing/2014/main" id="{8E61F9F9-E91D-4807-BEB5-7BC9A9858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234" y="4561167"/>
              <a:ext cx="2789862" cy="2057309"/>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3D593618-3B9C-4C1B-95A6-51A3269AB1ED}"/>
                </a:ext>
              </a:extLst>
            </p:cNvPr>
            <p:cNvSpPr/>
            <p:nvPr/>
          </p:nvSpPr>
          <p:spPr>
            <a:xfrm>
              <a:off x="351692" y="1408758"/>
              <a:ext cx="672203" cy="895663"/>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32">
              <a:extLst>
                <a:ext uri="{FF2B5EF4-FFF2-40B4-BE49-F238E27FC236}">
                  <a16:creationId xmlns:a16="http://schemas.microsoft.com/office/drawing/2014/main" id="{7DD98DF6-7863-4C4C-BE41-86D1E2A0EE8F}"/>
                </a:ext>
              </a:extLst>
            </p:cNvPr>
            <p:cNvSpPr/>
            <p:nvPr/>
          </p:nvSpPr>
          <p:spPr>
            <a:xfrm>
              <a:off x="350628" y="2501378"/>
              <a:ext cx="672203" cy="1870127"/>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(2,3)</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4" name="矩形 33">
              <a:extLst>
                <a:ext uri="{FF2B5EF4-FFF2-40B4-BE49-F238E27FC236}">
                  <a16:creationId xmlns:a16="http://schemas.microsoft.com/office/drawing/2014/main" id="{50F234B8-1198-40BF-B7A1-33CAB97CAF1E}"/>
                </a:ext>
              </a:extLst>
            </p:cNvPr>
            <p:cNvSpPr/>
            <p:nvPr/>
          </p:nvSpPr>
          <p:spPr>
            <a:xfrm>
              <a:off x="350628" y="4568462"/>
              <a:ext cx="672203" cy="2050014"/>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(4,2,3)</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6615B4BA-4CCC-4572-8BA1-214CC9013E17}"/>
                </a:ext>
              </a:extLst>
            </p:cNvPr>
            <p:cNvSpPr txBox="1"/>
            <p:nvPr/>
          </p:nvSpPr>
          <p:spPr>
            <a:xfrm>
              <a:off x="1424354" y="4002173"/>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8A81482F-A3E3-4B7A-BE03-E0CDDD6233DB}"/>
                </a:ext>
              </a:extLst>
            </p:cNvPr>
            <p:cNvSpPr txBox="1"/>
            <p:nvPr/>
          </p:nvSpPr>
          <p:spPr>
            <a:xfrm>
              <a:off x="2986092" y="2648345"/>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C9D33ABD-B021-4568-9F9E-A39EF68DEEBB}"/>
                </a:ext>
              </a:extLst>
            </p:cNvPr>
            <p:cNvSpPr txBox="1"/>
            <p:nvPr/>
          </p:nvSpPr>
          <p:spPr>
            <a:xfrm>
              <a:off x="1175464" y="6039967"/>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041046C8-50BB-41B5-92FF-4ED7480282B4}"/>
                </a:ext>
              </a:extLst>
            </p:cNvPr>
            <p:cNvSpPr txBox="1"/>
            <p:nvPr/>
          </p:nvSpPr>
          <p:spPr>
            <a:xfrm>
              <a:off x="2889964" y="4552026"/>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8846F248-4965-4111-8973-A86DF6A5D29B}"/>
                </a:ext>
              </a:extLst>
            </p:cNvPr>
            <p:cNvSpPr txBox="1"/>
            <p:nvPr/>
          </p:nvSpPr>
          <p:spPr>
            <a:xfrm>
              <a:off x="2262216" y="5111214"/>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9CE6C2D-245E-4E73-A16C-8BF87F385EC2}"/>
                </a:ext>
              </a:extLst>
            </p:cNvPr>
            <p:cNvSpPr txBox="1"/>
            <p:nvPr/>
          </p:nvSpPr>
          <p:spPr>
            <a:xfrm>
              <a:off x="2889964" y="1487257"/>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1" name="文字方塊 40">
            <a:extLst>
              <a:ext uri="{FF2B5EF4-FFF2-40B4-BE49-F238E27FC236}">
                <a16:creationId xmlns:a16="http://schemas.microsoft.com/office/drawing/2014/main" id="{992CCC4C-544C-4528-AA3E-B71275DB6A2D}"/>
              </a:ext>
            </a:extLst>
          </p:cNvPr>
          <p:cNvSpPr txBox="1"/>
          <p:nvPr/>
        </p:nvSpPr>
        <p:spPr>
          <a:xfrm>
            <a:off x="2190435" y="1177292"/>
            <a:ext cx="109481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3B4046"/>
                </a:solidFill>
                <a:effectLst/>
                <a:uLnTx/>
                <a:uFillTx/>
                <a:latin typeface="Consolas" panose="020B0609020204030204" pitchFamily="49" charset="0"/>
                <a:ea typeface="新細明體" panose="02020500000000000000" pitchFamily="18" charset="-120"/>
                <a:cs typeface="+mn-cs"/>
              </a:rPr>
              <a:t>Data</a:t>
            </a:r>
            <a:endParaRPr kumimoji="0" lang="zh-TW" altLang="en-US" sz="2400"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9F676F29-2549-4AA2-A55F-3397C2039762}"/>
              </a:ext>
            </a:extLst>
          </p:cNvPr>
          <p:cNvSpPr txBox="1"/>
          <p:nvPr/>
        </p:nvSpPr>
        <p:spPr>
          <a:xfrm>
            <a:off x="5152285" y="1159501"/>
            <a:ext cx="2358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3B4046"/>
                </a:solidFill>
                <a:effectLst/>
                <a:uLnTx/>
                <a:uFillTx/>
                <a:latin typeface="Consolas" panose="020B0609020204030204" pitchFamily="49" charset="0"/>
                <a:ea typeface="新細明體" panose="02020500000000000000" pitchFamily="18" charset="-120"/>
                <a:cs typeface="+mn-cs"/>
              </a:rPr>
              <a:t>NumPy Array</a:t>
            </a:r>
            <a:endParaRPr kumimoji="0" lang="zh-TW" altLang="en-US" sz="2400"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A7649B07-50D0-4FD1-91F0-3C7F006925AE}"/>
              </a:ext>
            </a:extLst>
          </p:cNvPr>
          <p:cNvSpPr txBox="1"/>
          <p:nvPr/>
        </p:nvSpPr>
        <p:spPr>
          <a:xfrm>
            <a:off x="9118158" y="1177291"/>
            <a:ext cx="1826932" cy="461665"/>
          </a:xfrm>
          <a:prstGeom prst="rect">
            <a:avLst/>
          </a:prstGeom>
          <a:noFill/>
        </p:spPr>
        <p:txBody>
          <a:bodyPr wrap="square">
            <a:spAutoFit/>
          </a:bodyPr>
          <a:lstStyle/>
          <a:p>
            <a:r>
              <a:rPr lang="en-US" altLang="zh-TW" sz="2400" b="1" dirty="0">
                <a:solidFill>
                  <a:srgbClr val="3B4046"/>
                </a:solidFill>
                <a:latin typeface="Consolas" panose="020B0609020204030204" pitchFamily="49" charset="0"/>
                <a:ea typeface="新細明體" panose="02020500000000000000" pitchFamily="18" charset="-120"/>
              </a:rPr>
              <a:t>Dimension</a:t>
            </a:r>
            <a:endParaRPr lang="zh-TW" altLang="en-US" sz="2400" b="1" dirty="0">
              <a:solidFill>
                <a:srgbClr val="3B4046"/>
              </a:solidFill>
              <a:latin typeface="Consolas" panose="020B0609020204030204" pitchFamily="49" charset="0"/>
              <a:ea typeface="新細明體" panose="02020500000000000000" pitchFamily="18" charset="-120"/>
            </a:endParaRPr>
          </a:p>
        </p:txBody>
      </p:sp>
      <p:sp>
        <p:nvSpPr>
          <p:cNvPr id="45" name="文字方塊 44">
            <a:extLst>
              <a:ext uri="{FF2B5EF4-FFF2-40B4-BE49-F238E27FC236}">
                <a16:creationId xmlns:a16="http://schemas.microsoft.com/office/drawing/2014/main" id="{D796B99C-3BCA-4BC5-A484-0A9586AE8260}"/>
              </a:ext>
            </a:extLst>
          </p:cNvPr>
          <p:cNvSpPr txBox="1"/>
          <p:nvPr/>
        </p:nvSpPr>
        <p:spPr>
          <a:xfrm>
            <a:off x="9288458" y="1868075"/>
            <a:ext cx="1826932" cy="369332"/>
          </a:xfrm>
          <a:prstGeom prst="rect">
            <a:avLst/>
          </a:prstGeom>
          <a:noFill/>
        </p:spPr>
        <p:txBody>
          <a:bodyPr wrap="square">
            <a:spAutoFit/>
          </a:bodyPr>
          <a:lstStyle/>
          <a:p>
            <a:r>
              <a:rPr lang="en-US" altLang="zh-TW" dirty="0">
                <a:solidFill>
                  <a:srgbClr val="3B4046"/>
                </a:solidFill>
                <a:latin typeface="Consolas" panose="020B0609020204030204" pitchFamily="49" charset="0"/>
                <a:ea typeface="新細明體" panose="02020500000000000000" pitchFamily="18" charset="-120"/>
              </a:rPr>
              <a:t>1-Dimensional</a:t>
            </a:r>
            <a:endParaRPr lang="zh-TW" altLang="en-US" dirty="0">
              <a:solidFill>
                <a:srgbClr val="3B4046"/>
              </a:solidFill>
              <a:latin typeface="Consolas" panose="020B0609020204030204" pitchFamily="49" charset="0"/>
              <a:ea typeface="新細明體" panose="02020500000000000000" pitchFamily="18" charset="-120"/>
            </a:endParaRPr>
          </a:p>
        </p:txBody>
      </p:sp>
      <p:sp>
        <p:nvSpPr>
          <p:cNvPr id="48" name="文字方塊 47">
            <a:extLst>
              <a:ext uri="{FF2B5EF4-FFF2-40B4-BE49-F238E27FC236}">
                <a16:creationId xmlns:a16="http://schemas.microsoft.com/office/drawing/2014/main" id="{96EDFC90-169C-41B5-8FE5-1D24A1571F03}"/>
              </a:ext>
            </a:extLst>
          </p:cNvPr>
          <p:cNvSpPr txBox="1"/>
          <p:nvPr/>
        </p:nvSpPr>
        <p:spPr>
          <a:xfrm>
            <a:off x="9288458" y="3347209"/>
            <a:ext cx="1826932" cy="369332"/>
          </a:xfrm>
          <a:prstGeom prst="rect">
            <a:avLst/>
          </a:prstGeom>
          <a:noFill/>
        </p:spPr>
        <p:txBody>
          <a:bodyPr wrap="square">
            <a:spAutoFit/>
          </a:bodyPr>
          <a:lstStyle/>
          <a:p>
            <a:r>
              <a:rPr lang="en-US" altLang="zh-TW" dirty="0">
                <a:solidFill>
                  <a:srgbClr val="3B4046"/>
                </a:solidFill>
                <a:latin typeface="Consolas" panose="020B0609020204030204" pitchFamily="49" charset="0"/>
                <a:ea typeface="新細明體" panose="02020500000000000000" pitchFamily="18" charset="-120"/>
              </a:rPr>
              <a:t>2-Dimensional</a:t>
            </a:r>
            <a:endParaRPr lang="zh-TW" altLang="en-US" dirty="0">
              <a:solidFill>
                <a:srgbClr val="3B4046"/>
              </a:solidFill>
              <a:latin typeface="Consolas" panose="020B0609020204030204" pitchFamily="49" charset="0"/>
              <a:ea typeface="新細明體" panose="02020500000000000000" pitchFamily="18" charset="-120"/>
            </a:endParaRPr>
          </a:p>
        </p:txBody>
      </p:sp>
      <p:sp>
        <p:nvSpPr>
          <p:cNvPr id="49" name="文字方塊 48">
            <a:extLst>
              <a:ext uri="{FF2B5EF4-FFF2-40B4-BE49-F238E27FC236}">
                <a16:creationId xmlns:a16="http://schemas.microsoft.com/office/drawing/2014/main" id="{1A65CF4C-F310-4FF4-BE8B-B28D459B6C56}"/>
              </a:ext>
            </a:extLst>
          </p:cNvPr>
          <p:cNvSpPr txBox="1"/>
          <p:nvPr/>
        </p:nvSpPr>
        <p:spPr>
          <a:xfrm>
            <a:off x="9288458" y="5200098"/>
            <a:ext cx="1826932" cy="369332"/>
          </a:xfrm>
          <a:prstGeom prst="rect">
            <a:avLst/>
          </a:prstGeom>
          <a:noFill/>
        </p:spPr>
        <p:txBody>
          <a:bodyPr wrap="square">
            <a:spAutoFit/>
          </a:bodyPr>
          <a:lstStyle/>
          <a:p>
            <a:r>
              <a:rPr lang="en-US" altLang="zh-TW" dirty="0">
                <a:solidFill>
                  <a:srgbClr val="3B4046"/>
                </a:solidFill>
                <a:latin typeface="Consolas" panose="020B0609020204030204" pitchFamily="49" charset="0"/>
                <a:ea typeface="新細明體" panose="02020500000000000000" pitchFamily="18" charset="-120"/>
              </a:rPr>
              <a:t>3-Dimensional</a:t>
            </a:r>
            <a:endParaRPr lang="zh-TW" altLang="en-US" dirty="0">
              <a:solidFill>
                <a:srgbClr val="3B4046"/>
              </a:solidFill>
              <a:latin typeface="Consolas" panose="020B0609020204030204" pitchFamily="49" charset="0"/>
              <a:ea typeface="新細明體" panose="02020500000000000000" pitchFamily="18" charset="-120"/>
            </a:endParaRPr>
          </a:p>
        </p:txBody>
      </p:sp>
    </p:spTree>
    <p:extLst>
      <p:ext uri="{BB962C8B-B14F-4D97-AF65-F5344CB8AC3E}">
        <p14:creationId xmlns:p14="http://schemas.microsoft.com/office/powerpoint/2010/main" val="3983639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陣列建立與初始化</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各種建立函數的方法和型態風格</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50" name="文字方塊 49">
            <a:extLst>
              <a:ext uri="{FF2B5EF4-FFF2-40B4-BE49-F238E27FC236}">
                <a16:creationId xmlns:a16="http://schemas.microsoft.com/office/drawing/2014/main" id="{9AD3E4B2-5729-40E1-9982-41A22B17F555}"/>
              </a:ext>
            </a:extLst>
          </p:cNvPr>
          <p:cNvSpPr txBox="1"/>
          <p:nvPr/>
        </p:nvSpPr>
        <p:spPr>
          <a:xfrm>
            <a:off x="364281" y="1776403"/>
            <a:ext cx="6305550" cy="4162678"/>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陣列可以透過 </a:t>
            </a:r>
            <a:r>
              <a:rPr lang="en-US" altLang="zh-TW" sz="2000" b="1" dirty="0" err="1">
                <a:solidFill>
                  <a:srgbClr val="000000"/>
                </a:solidFill>
                <a:latin typeface="微軟正黑體" panose="020B0604030504040204" pitchFamily="34" charset="-120"/>
                <a:ea typeface="微軟正黑體" panose="020B0604030504040204" pitchFamily="34" charset="-120"/>
              </a:rPr>
              <a:t>np</a:t>
            </a:r>
            <a:r>
              <a:rPr lang="en-US" altLang="zh-TW" sz="2000" b="1" i="0" u="none" strike="noStrike" dirty="0" err="1">
                <a:solidFill>
                  <a:srgbClr val="000000"/>
                </a:solidFill>
                <a:effectLst/>
                <a:latin typeface="微軟正黑體" panose="020B0604030504040204" pitchFamily="34" charset="-120"/>
                <a:ea typeface="微軟正黑體" panose="020B0604030504040204" pitchFamily="34" charset="-120"/>
              </a:rPr>
              <a:t>.linspace</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2000" b="1" dirty="0">
                <a:solidFill>
                  <a:srgbClr val="000000"/>
                </a:solidFill>
                <a:latin typeface="微軟正黑體" panose="020B0604030504040204" pitchFamily="34" charset="-120"/>
                <a:ea typeface="微軟正黑體" panose="020B0604030504040204" pitchFamily="34" charset="-120"/>
              </a:rPr>
              <a:t>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建立</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fontAlgn="base">
              <a:spcBef>
                <a:spcPts val="1476"/>
              </a:spcBef>
              <a:buFont typeface="Arial" panose="020B0604020202020204" pitchFamily="34" charset="0"/>
              <a:buChar char="•"/>
            </a:pP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arr1=</a:t>
            </a:r>
            <a:r>
              <a:rPr lang="en-US" altLang="zh-TW" sz="1400" b="1" i="0" u="none" strike="noStrike" dirty="0" err="1">
                <a:solidFill>
                  <a:srgbClr val="000000"/>
                </a:solidFill>
                <a:effectLst/>
                <a:latin typeface="微軟正黑體" panose="020B0604030504040204" pitchFamily="34" charset="-120"/>
                <a:ea typeface="微軟正黑體" panose="020B0604030504040204" pitchFamily="34" charset="-120"/>
              </a:rPr>
              <a:t>np.linspace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(0,20,4)</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dirty="0">
                <a:solidFill>
                  <a:srgbClr val="000000"/>
                </a:solidFill>
                <a:latin typeface="微軟正黑體" panose="020B0604030504040204" pitchFamily="34" charset="-120"/>
                <a:ea typeface="微軟正黑體" panose="020B0604030504040204" pitchFamily="34" charset="-120"/>
              </a:rPr>
              <a:t>- </a:t>
            </a:r>
            <a:r>
              <a:rPr lang="zh-TW" altLang="en-US" sz="1400" b="1" dirty="0">
                <a:solidFill>
                  <a:srgbClr val="000000"/>
                </a:solidFill>
                <a:latin typeface="微軟正黑體" panose="020B0604030504040204" pitchFamily="34" charset="-120"/>
                <a:ea typeface="微軟正黑體" panose="020B0604030504040204" pitchFamily="34" charset="-120"/>
              </a:rPr>
              <a:t>創建等間距的數值陣列。</a:t>
            </a:r>
            <a:endPar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endParaRPr>
          </a:p>
          <a:p>
            <a:pPr marL="742950" lvl="1" indent="-285750" fontAlgn="base">
              <a:spcBef>
                <a:spcPts val="1476"/>
              </a:spcBef>
              <a:buFont typeface="Arial" panose="020B0604020202020204" pitchFamily="34" charset="0"/>
              <a:buChar char="•"/>
            </a:pPr>
            <a:r>
              <a:rPr lang="en-US" altLang="zh-TW" sz="1400" b="1" dirty="0">
                <a:solidFill>
                  <a:srgbClr val="000000"/>
                </a:solidFill>
                <a:latin typeface="微軟正黑體" panose="020B0604030504040204" pitchFamily="34" charset="-120"/>
                <a:ea typeface="微軟正黑體" panose="020B0604030504040204" pitchFamily="34" charset="-120"/>
              </a:rPr>
              <a:t>arr2=</a:t>
            </a:r>
            <a:r>
              <a:rPr lang="en-US" altLang="zh-TW" sz="1400" b="1" dirty="0" err="1">
                <a:solidFill>
                  <a:srgbClr val="000000"/>
                </a:solidFill>
                <a:latin typeface="微軟正黑體" panose="020B0604030504040204" pitchFamily="34" charset="-120"/>
                <a:ea typeface="微軟正黑體" panose="020B0604030504040204" pitchFamily="34" charset="-120"/>
              </a:rPr>
              <a:t>np.arrange</a:t>
            </a:r>
            <a:r>
              <a:rPr lang="en-US" altLang="zh-TW" sz="1400" b="1" dirty="0">
                <a:solidFill>
                  <a:srgbClr val="000000"/>
                </a:solidFill>
                <a:latin typeface="微軟正黑體" panose="020B0604030504040204" pitchFamily="34" charset="-120"/>
                <a:ea typeface="微軟正黑體" panose="020B0604030504040204" pitchFamily="34" charset="-120"/>
              </a:rPr>
              <a:t>(10)</a:t>
            </a:r>
            <a:r>
              <a:rPr lang="zh-TW" altLang="en-US" sz="1400" b="1" dirty="0">
                <a:solidFill>
                  <a:srgbClr val="000000"/>
                </a:solidFill>
                <a:latin typeface="微軟正黑體" panose="020B0604030504040204" pitchFamily="34" charset="-120"/>
                <a:ea typeface="微軟正黑體" panose="020B0604030504040204" pitchFamily="34" charset="-120"/>
              </a:rPr>
              <a:t> </a:t>
            </a:r>
            <a:r>
              <a:rPr lang="en-US" altLang="zh-TW" sz="1400" b="1" dirty="0">
                <a:solidFill>
                  <a:srgbClr val="000000"/>
                </a:solidFill>
                <a:latin typeface="微軟正黑體" panose="020B0604030504040204" pitchFamily="34" charset="-120"/>
                <a:ea typeface="微軟正黑體" panose="020B0604030504040204" pitchFamily="34" charset="-120"/>
              </a:rPr>
              <a:t>- </a:t>
            </a:r>
            <a:r>
              <a:rPr lang="zh-TW" altLang="en-US" sz="1400" b="1" dirty="0">
                <a:solidFill>
                  <a:srgbClr val="000000"/>
                </a:solidFill>
                <a:latin typeface="微軟正黑體" panose="020B0604030504040204" pitchFamily="34" charset="-120"/>
                <a:ea typeface="微軟正黑體" panose="020B0604030504040204" pitchFamily="34" charset="-120"/>
              </a:rPr>
              <a:t>創建等差數列陣列。</a:t>
            </a:r>
            <a:endParaRPr lang="en-US" altLang="zh-TW" sz="1400" b="1" i="0" u="none" strike="noStrike" dirty="0">
              <a:solidFill>
                <a:srgbClr val="42BBC6"/>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a:t>
            </a:r>
            <a:r>
              <a:rPr lang="zh-TW" altLang="en-US" sz="2000" b="1" dirty="0">
                <a:solidFill>
                  <a:srgbClr val="000000"/>
                </a:solidFill>
                <a:latin typeface="微軟正黑體" panose="020B0604030504040204" pitchFamily="34" charset="-120"/>
                <a:ea typeface="微軟正黑體" panose="020B0604030504040204" pitchFamily="34" charset="-120"/>
              </a:rPr>
              <a:t>建立函數</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1. `</a:t>
            </a:r>
            <a:r>
              <a:rPr lang="en-US" altLang="zh-TW" sz="1400" b="1" dirty="0" err="1">
                <a:solidFill>
                  <a:srgbClr val="000000"/>
                </a:solidFill>
                <a:latin typeface="微軟正黑體" panose="020B0604030504040204" pitchFamily="34" charset="-120"/>
                <a:ea typeface="微軟正黑體" panose="020B0604030504040204" pitchFamily="34" charset="-120"/>
              </a:rPr>
              <a:t>numpy.array</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2. `</a:t>
            </a:r>
            <a:r>
              <a:rPr lang="en-US" altLang="zh-TW" sz="1400" b="1" dirty="0" err="1">
                <a:solidFill>
                  <a:srgbClr val="000000"/>
                </a:solidFill>
                <a:latin typeface="微軟正黑體" panose="020B0604030504040204" pitchFamily="34" charset="-120"/>
                <a:ea typeface="微軟正黑體" panose="020B0604030504040204" pitchFamily="34" charset="-120"/>
              </a:rPr>
              <a:t>numpy.zeros</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創建元素全為零的陣列。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3. `</a:t>
            </a:r>
            <a:r>
              <a:rPr lang="en-US" altLang="zh-TW" sz="1400" b="1" dirty="0" err="1">
                <a:solidFill>
                  <a:srgbClr val="000000"/>
                </a:solidFill>
                <a:latin typeface="微軟正黑體" panose="020B0604030504040204" pitchFamily="34" charset="-120"/>
                <a:ea typeface="微軟正黑體" panose="020B0604030504040204" pitchFamily="34" charset="-120"/>
              </a:rPr>
              <a:t>numpy.ones</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創建元素全為一的陣列。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4. `</a:t>
            </a:r>
            <a:r>
              <a:rPr lang="en-US" altLang="zh-TW" sz="1400" b="1" dirty="0" err="1">
                <a:solidFill>
                  <a:srgbClr val="000000"/>
                </a:solidFill>
                <a:latin typeface="微軟正黑體" panose="020B0604030504040204" pitchFamily="34" charset="-120"/>
                <a:ea typeface="微軟正黑體" panose="020B0604030504040204" pitchFamily="34" charset="-120"/>
              </a:rPr>
              <a:t>numpy.empty</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創建一個未初始化的陣列。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5. `</a:t>
            </a:r>
            <a:r>
              <a:rPr lang="en-US" altLang="zh-TW" sz="1400" b="1" dirty="0" err="1">
                <a:solidFill>
                  <a:srgbClr val="000000"/>
                </a:solidFill>
                <a:latin typeface="微軟正黑體" panose="020B0604030504040204" pitchFamily="34" charset="-120"/>
                <a:ea typeface="微軟正黑體" panose="020B0604030504040204" pitchFamily="34" charset="-120"/>
              </a:rPr>
              <a:t>numpy.logspace</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創建等比數列陣列。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6. `</a:t>
            </a:r>
            <a:r>
              <a:rPr lang="en-US" altLang="zh-TW" sz="1400" b="1" dirty="0" err="1">
                <a:solidFill>
                  <a:srgbClr val="000000"/>
                </a:solidFill>
                <a:latin typeface="微軟正黑體" panose="020B0604030504040204" pitchFamily="34" charset="-120"/>
                <a:ea typeface="微軟正黑體" panose="020B0604030504040204" pitchFamily="34" charset="-120"/>
              </a:rPr>
              <a:t>numpy.eye</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創建單位矩陣。</a:t>
            </a:r>
            <a:endParaRPr lang="en-US" altLang="zh-TW" sz="14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C192A912-3F3B-495E-A5B8-E5D95F1B04E4}"/>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方法</a:t>
            </a:r>
          </a:p>
        </p:txBody>
      </p:sp>
      <p:pic>
        <p:nvPicPr>
          <p:cNvPr id="3" name="圖片 2">
            <a:extLst>
              <a:ext uri="{FF2B5EF4-FFF2-40B4-BE49-F238E27FC236}">
                <a16:creationId xmlns:a16="http://schemas.microsoft.com/office/drawing/2014/main" id="{4E332F5F-7917-45EB-98D5-80B54EEF162A}"/>
              </a:ext>
            </a:extLst>
          </p:cNvPr>
          <p:cNvPicPr>
            <a:picLocks noChangeAspect="1"/>
          </p:cNvPicPr>
          <p:nvPr/>
        </p:nvPicPr>
        <p:blipFill>
          <a:blip r:embed="rId4"/>
          <a:stretch>
            <a:fillRect/>
          </a:stretch>
        </p:blipFill>
        <p:spPr>
          <a:xfrm>
            <a:off x="5667172" y="3654845"/>
            <a:ext cx="5942717" cy="1307049"/>
          </a:xfrm>
          <a:prstGeom prst="rect">
            <a:avLst/>
          </a:prstGeom>
        </p:spPr>
      </p:pic>
      <p:sp>
        <p:nvSpPr>
          <p:cNvPr id="16" name="矩形 15">
            <a:extLst>
              <a:ext uri="{FF2B5EF4-FFF2-40B4-BE49-F238E27FC236}">
                <a16:creationId xmlns:a16="http://schemas.microsoft.com/office/drawing/2014/main" id="{E0D7A4DF-628A-4AC4-98AA-82C7D91CE517}"/>
              </a:ext>
            </a:extLst>
          </p:cNvPr>
          <p:cNvSpPr/>
          <p:nvPr/>
        </p:nvSpPr>
        <p:spPr>
          <a:xfrm>
            <a:off x="6243344" y="5188891"/>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零矩陣</a:t>
            </a:r>
          </a:p>
        </p:txBody>
      </p:sp>
      <p:sp>
        <p:nvSpPr>
          <p:cNvPr id="17" name="矩形 16">
            <a:extLst>
              <a:ext uri="{FF2B5EF4-FFF2-40B4-BE49-F238E27FC236}">
                <a16:creationId xmlns:a16="http://schemas.microsoft.com/office/drawing/2014/main" id="{EC3B6BE0-1670-4B18-B766-A90C830ABE7F}"/>
              </a:ext>
            </a:extLst>
          </p:cNvPr>
          <p:cNvSpPr/>
          <p:nvPr/>
        </p:nvSpPr>
        <p:spPr>
          <a:xfrm>
            <a:off x="8317543" y="5188891"/>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對角矩陣</a:t>
            </a:r>
          </a:p>
        </p:txBody>
      </p:sp>
      <p:sp>
        <p:nvSpPr>
          <p:cNvPr id="18" name="矩形 17">
            <a:extLst>
              <a:ext uri="{FF2B5EF4-FFF2-40B4-BE49-F238E27FC236}">
                <a16:creationId xmlns:a16="http://schemas.microsoft.com/office/drawing/2014/main" id="{87268FF1-5875-4779-8903-E414091A02EA}"/>
              </a:ext>
            </a:extLst>
          </p:cNvPr>
          <p:cNvSpPr/>
          <p:nvPr/>
        </p:nvSpPr>
        <p:spPr>
          <a:xfrm>
            <a:off x="10400697" y="5188891"/>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單位</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矩陣</a:t>
            </a:r>
          </a:p>
        </p:txBody>
      </p:sp>
      <p:pic>
        <p:nvPicPr>
          <p:cNvPr id="5" name="圖片 4">
            <a:extLst>
              <a:ext uri="{FF2B5EF4-FFF2-40B4-BE49-F238E27FC236}">
                <a16:creationId xmlns:a16="http://schemas.microsoft.com/office/drawing/2014/main" id="{7D603EE9-B245-441A-A2DD-24DACAA1617D}"/>
              </a:ext>
            </a:extLst>
          </p:cNvPr>
          <p:cNvPicPr>
            <a:picLocks noChangeAspect="1"/>
          </p:cNvPicPr>
          <p:nvPr/>
        </p:nvPicPr>
        <p:blipFill>
          <a:blip r:embed="rId5"/>
          <a:stretch>
            <a:fillRect/>
          </a:stretch>
        </p:blipFill>
        <p:spPr>
          <a:xfrm>
            <a:off x="6105740" y="1547530"/>
            <a:ext cx="5569794" cy="1170776"/>
          </a:xfrm>
          <a:prstGeom prst="rect">
            <a:avLst/>
          </a:prstGeom>
        </p:spPr>
      </p:pic>
      <p:sp>
        <p:nvSpPr>
          <p:cNvPr id="20" name="矩形 19">
            <a:extLst>
              <a:ext uri="{FF2B5EF4-FFF2-40B4-BE49-F238E27FC236}">
                <a16:creationId xmlns:a16="http://schemas.microsoft.com/office/drawing/2014/main" id="{CD8EFDA9-B689-4B4B-88CC-71D629C4AE2E}"/>
              </a:ext>
            </a:extLst>
          </p:cNvPr>
          <p:cNvSpPr/>
          <p:nvPr/>
        </p:nvSpPr>
        <p:spPr>
          <a:xfrm>
            <a:off x="6243344" y="2804028"/>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上三角矩陣</a:t>
            </a:r>
          </a:p>
        </p:txBody>
      </p:sp>
      <p:sp>
        <p:nvSpPr>
          <p:cNvPr id="21" name="矩形 20">
            <a:extLst>
              <a:ext uri="{FF2B5EF4-FFF2-40B4-BE49-F238E27FC236}">
                <a16:creationId xmlns:a16="http://schemas.microsoft.com/office/drawing/2014/main" id="{A5164D3D-53D3-4B1A-AF3C-88506A9D5C23}"/>
              </a:ext>
            </a:extLst>
          </p:cNvPr>
          <p:cNvSpPr/>
          <p:nvPr/>
        </p:nvSpPr>
        <p:spPr>
          <a:xfrm>
            <a:off x="8317543" y="2804028"/>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下三角</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矩陣</a:t>
            </a:r>
          </a:p>
        </p:txBody>
      </p:sp>
      <p:sp>
        <p:nvSpPr>
          <p:cNvPr id="26" name="矩形 25">
            <a:extLst>
              <a:ext uri="{FF2B5EF4-FFF2-40B4-BE49-F238E27FC236}">
                <a16:creationId xmlns:a16="http://schemas.microsoft.com/office/drawing/2014/main" id="{B165893F-C341-495A-B709-061BED6C9AA6}"/>
              </a:ext>
            </a:extLst>
          </p:cNvPr>
          <p:cNvSpPr/>
          <p:nvPr/>
        </p:nvSpPr>
        <p:spPr>
          <a:xfrm>
            <a:off x="10307671" y="2804028"/>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對角矩陣</a:t>
            </a:r>
          </a:p>
        </p:txBody>
      </p:sp>
    </p:spTree>
    <p:extLst>
      <p:ext uri="{BB962C8B-B14F-4D97-AF65-F5344CB8AC3E}">
        <p14:creationId xmlns:p14="http://schemas.microsoft.com/office/powerpoint/2010/main" val="2734772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陣列索引</a:t>
            </a:r>
            <a:r>
              <a:rPr lang="en-US" altLang="zh-TW"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&amp;</a:t>
            </a:r>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切片 </a:t>
            </a:r>
            <a:r>
              <a:rPr lang="en-US" altLang="zh-TW"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I</a:t>
            </a:r>
            <a:endPar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索引 </a:t>
            </a: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&amp;</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 切片器</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pic>
        <p:nvPicPr>
          <p:cNvPr id="50" name="Picture 6" descr="Python NumPy Tutorial: An Applied Introduction for Beginners – LearnDataSci">
            <a:extLst>
              <a:ext uri="{FF2B5EF4-FFF2-40B4-BE49-F238E27FC236}">
                <a16:creationId xmlns:a16="http://schemas.microsoft.com/office/drawing/2014/main" id="{A27C64D2-0E2D-406C-9341-CA0CC8963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820" y="2788716"/>
            <a:ext cx="7169726" cy="2244124"/>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98C8E4DC-F848-4788-8E13-827E38A65EBB}"/>
              </a:ext>
            </a:extLst>
          </p:cNvPr>
          <p:cNvSpPr txBox="1"/>
          <p:nvPr/>
        </p:nvSpPr>
        <p:spPr>
          <a:xfrm>
            <a:off x="217528" y="6553930"/>
            <a:ext cx="8648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1" u="none" strike="noStrike" kern="1200" cap="none" spc="0" normalizeH="0" baseline="0" noProof="0" dirty="0">
                <a:ln>
                  <a:noFill/>
                </a:ln>
                <a:solidFill>
                  <a:srgbClr val="E7E6E6">
                    <a:lumMod val="75000"/>
                  </a:srgbClr>
                </a:solidFill>
                <a:effectLst/>
                <a:uLnTx/>
                <a:uFillTx/>
                <a:latin typeface="Calibri" panose="020F0502020204030204"/>
                <a:ea typeface="新細明體" panose="02020500000000000000" pitchFamily="18" charset="-120"/>
                <a:cs typeface="+mn-cs"/>
              </a:rPr>
              <a:t>Reference : https://hackernoon.com/a-quick-introduction-to-python-numpy-for-beginners</a:t>
            </a:r>
            <a:endParaRPr kumimoji="0" lang="zh-TW" altLang="en-US" sz="1800" b="0" i="1" u="none" strike="noStrike" kern="1200" cap="none" spc="0" normalizeH="0" baseline="0" noProof="0" dirty="0">
              <a:ln>
                <a:noFill/>
              </a:ln>
              <a:solidFill>
                <a:srgbClr val="E7E6E6">
                  <a:lumMod val="75000"/>
                </a:srgbClr>
              </a:solidFill>
              <a:effectLst/>
              <a:uLnTx/>
              <a:uFillTx/>
              <a:latin typeface="Calibri" panose="020F0502020204030204"/>
              <a:ea typeface="新細明體" panose="02020500000000000000" pitchFamily="18" charset="-120"/>
              <a:cs typeface="+mn-cs"/>
            </a:endParaRPr>
          </a:p>
        </p:txBody>
      </p:sp>
      <p:grpSp>
        <p:nvGrpSpPr>
          <p:cNvPr id="26" name="群組 25">
            <a:extLst>
              <a:ext uri="{FF2B5EF4-FFF2-40B4-BE49-F238E27FC236}">
                <a16:creationId xmlns:a16="http://schemas.microsoft.com/office/drawing/2014/main" id="{2FF482C8-E8CE-47A7-9503-97092C507A0A}"/>
              </a:ext>
            </a:extLst>
          </p:cNvPr>
          <p:cNvGrpSpPr/>
          <p:nvPr/>
        </p:nvGrpSpPr>
        <p:grpSpPr>
          <a:xfrm>
            <a:off x="630050" y="1672803"/>
            <a:ext cx="3501529" cy="4725212"/>
            <a:chOff x="350628" y="1401465"/>
            <a:chExt cx="3533468" cy="5217011"/>
          </a:xfrm>
        </p:grpSpPr>
        <p:pic>
          <p:nvPicPr>
            <p:cNvPr id="27" name="Picture 2">
              <a:extLst>
                <a:ext uri="{FF2B5EF4-FFF2-40B4-BE49-F238E27FC236}">
                  <a16:creationId xmlns:a16="http://schemas.microsoft.com/office/drawing/2014/main" id="{16EE3DA0-47C4-4A5F-9636-FC428BB08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233" y="1401465"/>
              <a:ext cx="2789862" cy="910251"/>
            </a:xfrm>
            <a:prstGeom prst="rect">
              <a:avLst/>
            </a:prstGeom>
            <a:noFill/>
            <a:extLst>
              <a:ext uri="{909E8E84-426E-40DD-AFC4-6F175D3DCCD1}">
                <a14:hiddenFill xmlns:a14="http://schemas.microsoft.com/office/drawing/2010/main">
                  <a:solidFill>
                    <a:srgbClr val="FFFFFF"/>
                  </a:solidFill>
                </a14:hiddenFill>
              </a:ext>
            </a:extLst>
          </p:spPr>
        </p:pic>
        <p:pic>
          <p:nvPicPr>
            <p:cNvPr id="28" name="圖片 27">
              <a:extLst>
                <a:ext uri="{FF2B5EF4-FFF2-40B4-BE49-F238E27FC236}">
                  <a16:creationId xmlns:a16="http://schemas.microsoft.com/office/drawing/2014/main" id="{C4F7C47D-FEE9-4820-B917-40AFD55EB7B6}"/>
                </a:ext>
              </a:extLst>
            </p:cNvPr>
            <p:cNvPicPr>
              <a:picLocks noChangeAspect="1"/>
            </p:cNvPicPr>
            <p:nvPr/>
          </p:nvPicPr>
          <p:blipFill>
            <a:blip r:embed="rId6"/>
            <a:stretch>
              <a:fillRect/>
            </a:stretch>
          </p:blipFill>
          <p:spPr>
            <a:xfrm>
              <a:off x="1094234" y="2501378"/>
              <a:ext cx="2789862" cy="1870127"/>
            </a:xfrm>
            <a:prstGeom prst="rect">
              <a:avLst/>
            </a:prstGeom>
          </p:spPr>
        </p:pic>
        <p:pic>
          <p:nvPicPr>
            <p:cNvPr id="29" name="Picture 4">
              <a:extLst>
                <a:ext uri="{FF2B5EF4-FFF2-40B4-BE49-F238E27FC236}">
                  <a16:creationId xmlns:a16="http://schemas.microsoft.com/office/drawing/2014/main" id="{FB6211A1-5E1C-4C6E-AE22-7818F6945E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234" y="4561167"/>
              <a:ext cx="2789862" cy="2057309"/>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9BE725C1-FD45-41FA-81FE-0E75DF20D221}"/>
                </a:ext>
              </a:extLst>
            </p:cNvPr>
            <p:cNvSpPr/>
            <p:nvPr/>
          </p:nvSpPr>
          <p:spPr>
            <a:xfrm>
              <a:off x="351692" y="1408758"/>
              <a:ext cx="672203" cy="895663"/>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矩形 30">
              <a:extLst>
                <a:ext uri="{FF2B5EF4-FFF2-40B4-BE49-F238E27FC236}">
                  <a16:creationId xmlns:a16="http://schemas.microsoft.com/office/drawing/2014/main" id="{018F088E-517D-4E96-BE45-A564F90AF62B}"/>
                </a:ext>
              </a:extLst>
            </p:cNvPr>
            <p:cNvSpPr/>
            <p:nvPr/>
          </p:nvSpPr>
          <p:spPr>
            <a:xfrm>
              <a:off x="350628" y="2501378"/>
              <a:ext cx="672203" cy="1870127"/>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(2,3)</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E73C31C7-24A5-43CB-8A10-26BE1D12A163}"/>
                </a:ext>
              </a:extLst>
            </p:cNvPr>
            <p:cNvSpPr/>
            <p:nvPr/>
          </p:nvSpPr>
          <p:spPr>
            <a:xfrm>
              <a:off x="350628" y="4568462"/>
              <a:ext cx="672203" cy="2050014"/>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(4,2,3)</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文字方塊 32">
              <a:extLst>
                <a:ext uri="{FF2B5EF4-FFF2-40B4-BE49-F238E27FC236}">
                  <a16:creationId xmlns:a16="http://schemas.microsoft.com/office/drawing/2014/main" id="{04461FF2-3DB6-4267-9AFB-CE76C60B6369}"/>
                </a:ext>
              </a:extLst>
            </p:cNvPr>
            <p:cNvSpPr txBox="1"/>
            <p:nvPr/>
          </p:nvSpPr>
          <p:spPr>
            <a:xfrm>
              <a:off x="1424354" y="4002173"/>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C9CE02ED-B56F-414A-9C98-BCA49C499D87}"/>
                </a:ext>
              </a:extLst>
            </p:cNvPr>
            <p:cNvSpPr txBox="1"/>
            <p:nvPr/>
          </p:nvSpPr>
          <p:spPr>
            <a:xfrm>
              <a:off x="2986092" y="2648345"/>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F9987433-51CC-47D3-BB90-589CEF41CF20}"/>
                </a:ext>
              </a:extLst>
            </p:cNvPr>
            <p:cNvSpPr txBox="1"/>
            <p:nvPr/>
          </p:nvSpPr>
          <p:spPr>
            <a:xfrm>
              <a:off x="1175464" y="6039967"/>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BFD8A623-7F72-4DC5-9B2E-E38E5037F3A6}"/>
                </a:ext>
              </a:extLst>
            </p:cNvPr>
            <p:cNvSpPr txBox="1"/>
            <p:nvPr/>
          </p:nvSpPr>
          <p:spPr>
            <a:xfrm>
              <a:off x="2889964" y="4552026"/>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E31ADFB7-B03D-4E34-BB67-BE03B151CAA7}"/>
                </a:ext>
              </a:extLst>
            </p:cNvPr>
            <p:cNvSpPr txBox="1"/>
            <p:nvPr/>
          </p:nvSpPr>
          <p:spPr>
            <a:xfrm>
              <a:off x="2262216" y="5111214"/>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3D10DDD7-9E3C-4403-9882-914552295EEF}"/>
                </a:ext>
              </a:extLst>
            </p:cNvPr>
            <p:cNvSpPr txBox="1"/>
            <p:nvPr/>
          </p:nvSpPr>
          <p:spPr>
            <a:xfrm>
              <a:off x="2889964" y="1487257"/>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0" name="文字方塊 39">
            <a:extLst>
              <a:ext uri="{FF2B5EF4-FFF2-40B4-BE49-F238E27FC236}">
                <a16:creationId xmlns:a16="http://schemas.microsoft.com/office/drawing/2014/main" id="{E8E5506D-ADC6-47A3-A89D-4AC23293C1FD}"/>
              </a:ext>
            </a:extLst>
          </p:cNvPr>
          <p:cNvSpPr txBox="1"/>
          <p:nvPr/>
        </p:nvSpPr>
        <p:spPr>
          <a:xfrm>
            <a:off x="4450458" y="1621030"/>
            <a:ext cx="5532512" cy="777136"/>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使用索引</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(Index)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存取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陣列元素</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a:p>
            <a:pPr marL="285750" indent="-285750" rtl="0" fontAlgn="base">
              <a:spcBef>
                <a:spcPts val="1476"/>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使用切片</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(Slice)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來存取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陣列資料</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E097CA7B-8814-495F-97E3-E10C4CA3187E}"/>
              </a:ext>
            </a:extLst>
          </p:cNvPr>
          <p:cNvSpPr txBox="1"/>
          <p:nvPr/>
        </p:nvSpPr>
        <p:spPr>
          <a:xfrm>
            <a:off x="5035932" y="5233616"/>
            <a:ext cx="6305550" cy="777136"/>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陣列註標從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算起，與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Java</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C/C++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相同</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buFont typeface="Arial" panose="020B0604020202020204" pitchFamily="34" charset="0"/>
              <a:buChar char="•"/>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陣列索引的方式與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 List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的索引方式相同</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p:txBody>
      </p:sp>
      <p:pic>
        <p:nvPicPr>
          <p:cNvPr id="44" name="圖片 43">
            <a:extLst>
              <a:ext uri="{FF2B5EF4-FFF2-40B4-BE49-F238E27FC236}">
                <a16:creationId xmlns:a16="http://schemas.microsoft.com/office/drawing/2014/main" id="{991632EB-5ACC-4703-BC3A-9F5D4826624D}"/>
              </a:ext>
            </a:extLst>
          </p:cNvPr>
          <p:cNvPicPr>
            <a:picLocks noChangeAspect="1"/>
          </p:cNvPicPr>
          <p:nvPr/>
        </p:nvPicPr>
        <p:blipFill>
          <a:blip r:embed="rId8"/>
          <a:stretch>
            <a:fillRect/>
          </a:stretch>
        </p:blipFill>
        <p:spPr>
          <a:xfrm>
            <a:off x="4450458" y="5274799"/>
            <a:ext cx="673298" cy="642694"/>
          </a:xfrm>
          <a:prstGeom prst="rect">
            <a:avLst/>
          </a:prstGeom>
        </p:spPr>
      </p:pic>
      <p:sp>
        <p:nvSpPr>
          <p:cNvPr id="45" name="矩形 44">
            <a:extLst>
              <a:ext uri="{FF2B5EF4-FFF2-40B4-BE49-F238E27FC236}">
                <a16:creationId xmlns:a16="http://schemas.microsoft.com/office/drawing/2014/main" id="{6724E19C-585D-4327-B3B3-0C493E70D7E5}"/>
              </a:ext>
            </a:extLst>
          </p:cNvPr>
          <p:cNvSpPr/>
          <p:nvPr/>
        </p:nvSpPr>
        <p:spPr>
          <a:xfrm>
            <a:off x="4417083" y="5049357"/>
            <a:ext cx="6407982" cy="116955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57678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AE929C5-71CB-4893-BFE3-4F53621BE7B7}"/>
              </a:ext>
            </a:extLst>
          </p:cNvPr>
          <p:cNvPicPr>
            <a:picLocks noChangeAspect="1"/>
          </p:cNvPicPr>
          <p:nvPr/>
        </p:nvPicPr>
        <p:blipFill>
          <a:blip r:embed="rId2"/>
          <a:stretch>
            <a:fillRect/>
          </a:stretch>
        </p:blipFill>
        <p:spPr>
          <a:xfrm>
            <a:off x="1663204" y="2782518"/>
            <a:ext cx="3730833" cy="3730833"/>
          </a:xfrm>
          <a:prstGeom prst="rect">
            <a:avLst/>
          </a:prstGeom>
        </p:spPr>
      </p:pic>
      <p:pic>
        <p:nvPicPr>
          <p:cNvPr id="5" name="圖片 4">
            <a:extLst>
              <a:ext uri="{FF2B5EF4-FFF2-40B4-BE49-F238E27FC236}">
                <a16:creationId xmlns:a16="http://schemas.microsoft.com/office/drawing/2014/main" id="{C0D41FA7-B341-4118-AF97-AC6B2602D194}"/>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20000"/>
                    </a14:imgEffect>
                  </a14:imgLayer>
                </a14:imgProps>
              </a:ext>
            </a:extLst>
          </a:blip>
          <a:stretch>
            <a:fillRect/>
          </a:stretch>
        </p:blipFill>
        <p:spPr>
          <a:xfrm>
            <a:off x="6288422" y="1978354"/>
            <a:ext cx="5466441" cy="3418590"/>
          </a:xfrm>
          <a:prstGeom prst="rect">
            <a:avLst/>
          </a:prstGeom>
        </p:spPr>
      </p:pic>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陣列塑型</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reshape</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50" name="文字方塊 49">
            <a:extLst>
              <a:ext uri="{FF2B5EF4-FFF2-40B4-BE49-F238E27FC236}">
                <a16:creationId xmlns:a16="http://schemas.microsoft.com/office/drawing/2014/main" id="{9AD3E4B2-5729-40E1-9982-41A22B17F555}"/>
              </a:ext>
            </a:extLst>
          </p:cNvPr>
          <p:cNvSpPr txBox="1"/>
          <p:nvPr/>
        </p:nvSpPr>
        <p:spPr>
          <a:xfrm>
            <a:off x="364281" y="1776403"/>
            <a:ext cx="6305550" cy="1523494"/>
          </a:xfrm>
          <a:prstGeom prst="rect">
            <a:avLst/>
          </a:prstGeom>
          <a:noFill/>
        </p:spPr>
        <p:txBody>
          <a:bodyPr wrap="square">
            <a:spAutoFit/>
          </a:bodyPr>
          <a:lstStyle/>
          <a:p>
            <a:pPr rtl="0" fontAlgn="base">
              <a:spcBef>
                <a:spcPts val="0"/>
              </a:spcBef>
              <a:spcAft>
                <a:spcPts val="0"/>
              </a:spcAft>
            </a:pPr>
            <a:r>
              <a:rPr lang="en-US" altLang="zh-TW" sz="2000" b="1" i="0" u="none" strike="noStrike" dirty="0">
                <a:effectLst/>
                <a:latin typeface="微軟正黑體" panose="020B0604030504040204" pitchFamily="34" charset="-120"/>
                <a:ea typeface="微軟正黑體" panose="020B0604030504040204" pitchFamily="34" charset="-120"/>
              </a:rPr>
              <a:t>NumPy </a:t>
            </a:r>
            <a:r>
              <a:rPr lang="zh-TW" altLang="en-US" sz="2000" b="1" i="0" u="none" strike="noStrike" dirty="0">
                <a:effectLst/>
                <a:latin typeface="微軟正黑體" panose="020B0604030504040204" pitchFamily="34" charset="-120"/>
                <a:ea typeface="微軟正黑體" panose="020B0604030504040204" pitchFamily="34" charset="-120"/>
              </a:rPr>
              <a:t>陣列可以改變陣列型狀而不改變數據</a:t>
            </a:r>
          </a:p>
          <a:p>
            <a:pPr marL="742950" lvl="1" indent="-285750" rtl="0" fontAlgn="base">
              <a:spcBef>
                <a:spcPts val="1476"/>
              </a:spcBef>
              <a:spcAft>
                <a:spcPts val="0"/>
              </a:spcAft>
              <a:buFont typeface="Arial" panose="020B0604020202020204" pitchFamily="34" charset="0"/>
              <a:buChar char="•"/>
            </a:pPr>
            <a:r>
              <a:rPr lang="zh-TW" altLang="en-US" sz="1600" b="1" i="0" dirty="0">
                <a:effectLst/>
                <a:latin typeface="微軟正黑體" panose="020B0604030504040204" pitchFamily="34" charset="-120"/>
                <a:ea typeface="微軟正黑體" panose="020B0604030504040204" pitchFamily="34" charset="-120"/>
              </a:rPr>
              <a:t>重塑時指定的新形狀的總元素數量必須與原始陣列相同。</a:t>
            </a:r>
            <a:endParaRPr lang="en-US" altLang="zh-TW" sz="1600" b="1" i="0" dirty="0">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zh-TW" altLang="en-US" sz="1600" b="1" i="0" u="none" strike="noStrike" dirty="0">
                <a:effectLst/>
                <a:latin typeface="微軟正黑體" panose="020B0604030504040204" pitchFamily="34" charset="-120"/>
                <a:ea typeface="微軟正黑體" panose="020B0604030504040204" pitchFamily="34" charset="-120"/>
              </a:rPr>
              <a:t>可以使用 </a:t>
            </a:r>
            <a:r>
              <a:rPr lang="en-US" altLang="zh-TW" sz="1600" b="1" i="0" u="none" strike="noStrike" dirty="0">
                <a:effectLst/>
                <a:latin typeface="微軟正黑體" panose="020B0604030504040204" pitchFamily="34" charset="-120"/>
                <a:ea typeface="微軟正黑體" panose="020B0604030504040204" pitchFamily="34" charset="-120"/>
              </a:rPr>
              <a:t>-1 </a:t>
            </a:r>
            <a:r>
              <a:rPr lang="zh-TW" altLang="en-US" sz="1600" b="1" i="0" u="none" strike="noStrike" dirty="0">
                <a:effectLst/>
                <a:latin typeface="微軟正黑體" panose="020B0604030504040204" pitchFamily="34" charset="-120"/>
                <a:ea typeface="微軟正黑體" panose="020B0604030504040204" pitchFamily="34" charset="-120"/>
              </a:rPr>
              <a:t>在某一維度上作為佔位符，</a:t>
            </a:r>
            <a:r>
              <a:rPr lang="en-US" altLang="zh-TW" sz="1600" b="1" i="0" u="none" strike="noStrike" dirty="0" err="1">
                <a:effectLst/>
                <a:latin typeface="微軟正黑體" panose="020B0604030504040204" pitchFamily="34" charset="-120"/>
                <a:ea typeface="微軟正黑體" panose="020B0604030504040204" pitchFamily="34" charset="-120"/>
              </a:rPr>
              <a:t>numpy</a:t>
            </a:r>
            <a:r>
              <a:rPr lang="zh-TW" altLang="en-US" sz="1600" b="1" i="0" u="none" strike="noStrike" dirty="0">
                <a:effectLst/>
                <a:latin typeface="微軟正黑體" panose="020B0604030504040204" pitchFamily="34" charset="-120"/>
                <a:ea typeface="微軟正黑體" panose="020B0604030504040204" pitchFamily="34" charset="-120"/>
              </a:rPr>
              <a:t>會自動計算維度大小</a:t>
            </a:r>
            <a:endParaRPr lang="en-US" altLang="zh-TW" sz="1600" b="1" i="0" u="none" strike="noStrike" dirty="0">
              <a:effectLst/>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B0F9674C-EFC8-43D9-8CCB-BE9A72EF20BD}"/>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C2C825A0-9D29-477D-970D-B12585390733}"/>
              </a:ext>
            </a:extLst>
          </p:cNvPr>
          <p:cNvSpPr txBox="1"/>
          <p:nvPr/>
        </p:nvSpPr>
        <p:spPr>
          <a:xfrm>
            <a:off x="1922402" y="6196910"/>
            <a:ext cx="36791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rPr>
              <a:t>Index order </a:t>
            </a:r>
            <a:r>
              <a:rPr kumimoji="0" lang="zh-TW" altLang="en-US"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rPr>
              <a:t>方向差異 </a:t>
            </a:r>
            <a:r>
              <a:rPr kumimoji="0" lang="en-US" altLang="zh-TW"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rPr>
              <a:t>(C vs Fortran)</a:t>
            </a:r>
            <a:endParaRPr kumimoji="0" lang="zh-TW" altLang="en-US"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35957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高維陣列索引</a:t>
            </a:r>
            <a:r>
              <a:rPr lang="en-US" altLang="zh-TW"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&amp;</a:t>
            </a:r>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切片 </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索引 </a:t>
            </a: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&amp;</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 切片器</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42" name="文字方塊 41">
            <a:extLst>
              <a:ext uri="{FF2B5EF4-FFF2-40B4-BE49-F238E27FC236}">
                <a16:creationId xmlns:a16="http://schemas.microsoft.com/office/drawing/2014/main" id="{E097CA7B-8814-495F-97E3-E10C4CA3187E}"/>
              </a:ext>
            </a:extLst>
          </p:cNvPr>
          <p:cNvSpPr txBox="1"/>
          <p:nvPr/>
        </p:nvSpPr>
        <p:spPr>
          <a:xfrm>
            <a:off x="965140" y="5407912"/>
            <a:ext cx="6305550" cy="777136"/>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陣列註標從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算起，與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Java</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C/C++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相同</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buFont typeface="Arial" panose="020B0604020202020204" pitchFamily="34" charset="0"/>
              <a:buChar char="•"/>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陣列索引的方式與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 List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的索引方式相同</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p:txBody>
      </p:sp>
      <p:pic>
        <p:nvPicPr>
          <p:cNvPr id="44" name="圖片 43">
            <a:extLst>
              <a:ext uri="{FF2B5EF4-FFF2-40B4-BE49-F238E27FC236}">
                <a16:creationId xmlns:a16="http://schemas.microsoft.com/office/drawing/2014/main" id="{991632EB-5ACC-4703-BC3A-9F5D4826624D}"/>
              </a:ext>
            </a:extLst>
          </p:cNvPr>
          <p:cNvPicPr>
            <a:picLocks noChangeAspect="1"/>
          </p:cNvPicPr>
          <p:nvPr/>
        </p:nvPicPr>
        <p:blipFill>
          <a:blip r:embed="rId4"/>
          <a:stretch>
            <a:fillRect/>
          </a:stretch>
        </p:blipFill>
        <p:spPr>
          <a:xfrm>
            <a:off x="379666" y="5449095"/>
            <a:ext cx="673298" cy="642694"/>
          </a:xfrm>
          <a:prstGeom prst="rect">
            <a:avLst/>
          </a:prstGeom>
        </p:spPr>
      </p:pic>
      <p:sp>
        <p:nvSpPr>
          <p:cNvPr id="45" name="矩形 44">
            <a:extLst>
              <a:ext uri="{FF2B5EF4-FFF2-40B4-BE49-F238E27FC236}">
                <a16:creationId xmlns:a16="http://schemas.microsoft.com/office/drawing/2014/main" id="{6724E19C-585D-4327-B3B3-0C493E70D7E5}"/>
              </a:ext>
            </a:extLst>
          </p:cNvPr>
          <p:cNvSpPr/>
          <p:nvPr/>
        </p:nvSpPr>
        <p:spPr>
          <a:xfrm>
            <a:off x="346291" y="5223653"/>
            <a:ext cx="6407982" cy="116955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D3CC818C-4049-4EB5-ADE8-201600D8140C}"/>
              </a:ext>
            </a:extLst>
          </p:cNvPr>
          <p:cNvPicPr>
            <a:picLocks noChangeAspect="1"/>
          </p:cNvPicPr>
          <p:nvPr/>
        </p:nvPicPr>
        <p:blipFill>
          <a:blip r:embed="rId5"/>
          <a:stretch>
            <a:fillRect/>
          </a:stretch>
        </p:blipFill>
        <p:spPr>
          <a:xfrm>
            <a:off x="7012444" y="1532226"/>
            <a:ext cx="4324193" cy="4095401"/>
          </a:xfrm>
          <a:prstGeom prst="rect">
            <a:avLst/>
          </a:prstGeom>
        </p:spPr>
      </p:pic>
      <p:pic>
        <p:nvPicPr>
          <p:cNvPr id="3" name="圖片 2">
            <a:extLst>
              <a:ext uri="{FF2B5EF4-FFF2-40B4-BE49-F238E27FC236}">
                <a16:creationId xmlns:a16="http://schemas.microsoft.com/office/drawing/2014/main" id="{A8344C15-073C-48CA-B575-9EF0A2562DEA}"/>
              </a:ext>
            </a:extLst>
          </p:cNvPr>
          <p:cNvPicPr>
            <a:picLocks noChangeAspect="1"/>
          </p:cNvPicPr>
          <p:nvPr/>
        </p:nvPicPr>
        <p:blipFill>
          <a:blip r:embed="rId6"/>
          <a:stretch>
            <a:fillRect/>
          </a:stretch>
        </p:blipFill>
        <p:spPr>
          <a:xfrm>
            <a:off x="801053" y="1601258"/>
            <a:ext cx="5592542" cy="3145805"/>
          </a:xfrm>
          <a:prstGeom prst="rect">
            <a:avLst/>
          </a:prstGeom>
        </p:spPr>
      </p:pic>
    </p:spTree>
    <p:extLst>
      <p:ext uri="{BB962C8B-B14F-4D97-AF65-F5344CB8AC3E}">
        <p14:creationId xmlns:p14="http://schemas.microsoft.com/office/powerpoint/2010/main" val="2131737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1" dirty="0">
                <a:solidFill>
                  <a:srgbClr val="AD9551"/>
                </a:solidFill>
                <a:latin typeface="source-serif-pro"/>
                <a:ea typeface="新細明體" panose="02020500000000000000" pitchFamily="18" charset="-120"/>
              </a:rPr>
              <a:t>Fancy index</a:t>
            </a:r>
            <a:endParaRPr kumimoji="0" lang="zh-TW" altLang="en-US" sz="2000" b="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2" name="文字方塊 11">
            <a:extLst>
              <a:ext uri="{FF2B5EF4-FFF2-40B4-BE49-F238E27FC236}">
                <a16:creationId xmlns:a16="http://schemas.microsoft.com/office/drawing/2014/main" id="{392B86CD-AEA9-4069-AFF1-27F5DC33E68F}"/>
              </a:ext>
            </a:extLst>
          </p:cNvPr>
          <p:cNvSpPr txBox="1"/>
          <p:nvPr/>
        </p:nvSpPr>
        <p:spPr>
          <a:xfrm>
            <a:off x="364281" y="1776403"/>
            <a:ext cx="6305550" cy="4801314"/>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Fancy indexing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是一個 </a:t>
            </a:r>
            <a:r>
              <a:rPr lang="en-US" altLang="zh-TW" sz="2000" b="1" i="0" u="none" strike="noStrike" dirty="0" err="1">
                <a:solidFill>
                  <a:srgbClr val="000000"/>
                </a:solidFill>
                <a:effectLst/>
                <a:latin typeface="微軟正黑體" panose="020B0604030504040204" pitchFamily="34" charset="-120"/>
                <a:ea typeface="微軟正黑體" panose="020B0604030504040204" pitchFamily="34" charset="-120"/>
              </a:rPr>
              <a:t>Numpy</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術語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利用整數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list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或陣列進行索引</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(int list index / int array index)</a:t>
            </a:r>
            <a:endParaRPr lang="en-US" altLang="zh-TW"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Fancy indexing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的觀念很簡單，給一堆陣列的索引來一次取得多個陣列元素</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rand =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np.random.RandomState</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(42)</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x =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rand.randint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(100, size=10)</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x</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access three different elements</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[x[3], x[7], x[2]]</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pass a single list or array of indices to obtain the same result</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ind</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 [3, 7, 2]</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x[</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ind</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br>
              <a:rPr lang="en-US" altLang="zh-TW" sz="1600" b="0" dirty="0">
                <a:effectLst/>
                <a:latin typeface="微軟正黑體" panose="020B0604030504040204" pitchFamily="34" charset="-120"/>
                <a:ea typeface="微軟正黑體" panose="020B0604030504040204" pitchFamily="34" charset="-120"/>
              </a:rPr>
            </a:b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C3EA50CD-2F91-4A10-B0F7-3FE883EC4256}"/>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17943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u="none"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Masking</a:t>
            </a:r>
            <a:endParaRPr kumimoji="0" lang="zh-TW" altLang="en-US" sz="2000" b="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pic>
        <p:nvPicPr>
          <p:cNvPr id="3" name="圖片 2" descr="一張含有 正方形, Rectangle, 操縱杆, 鍵盤 的圖片&#10;&#10;自動產生的描述">
            <a:extLst>
              <a:ext uri="{FF2B5EF4-FFF2-40B4-BE49-F238E27FC236}">
                <a16:creationId xmlns:a16="http://schemas.microsoft.com/office/drawing/2014/main" id="{3B7A585B-3902-4123-B4E1-3FDDC22AB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68" y="2348392"/>
            <a:ext cx="6427651" cy="2673493"/>
          </a:xfrm>
          <a:prstGeom prst="rect">
            <a:avLst/>
          </a:prstGeom>
        </p:spPr>
      </p:pic>
      <p:sp>
        <p:nvSpPr>
          <p:cNvPr id="13" name="文字方塊 12">
            <a:extLst>
              <a:ext uri="{FF2B5EF4-FFF2-40B4-BE49-F238E27FC236}">
                <a16:creationId xmlns:a16="http://schemas.microsoft.com/office/drawing/2014/main" id="{7685460F-151D-463A-9E3C-D3564E4B93D5}"/>
              </a:ext>
            </a:extLst>
          </p:cNvPr>
          <p:cNvSpPr txBox="1"/>
          <p:nvPr/>
        </p:nvSpPr>
        <p:spPr>
          <a:xfrm>
            <a:off x="364281" y="1776403"/>
            <a:ext cx="6305550" cy="4270400"/>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陣列可以使用</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masks</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來選擇或過濾掉一些元素</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np.random.seed</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(10)</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np.random.randint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(0,25,10);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evenMask</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 2==0);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evenMask</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evenNums</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evenMask</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evenNums</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array([ 4,  0, 16,  8,  0])</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pP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利用預設值取代空資料</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Note that ' ' is also an empty string</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np.array</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Hungary','Nigeria</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Guatemala','','Poland','','Japan</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'']='USA';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79B1DD0B-E300-46FA-B504-F1AF5AB91387}"/>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75385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1" dirty="0">
                <a:solidFill>
                  <a:srgbClr val="AD9551"/>
                </a:solidFill>
                <a:latin typeface="source-serif-pro"/>
                <a:ea typeface="新細明體" panose="02020500000000000000" pitchFamily="18" charset="-120"/>
              </a:rPr>
              <a:t>Broadcasting</a:t>
            </a:r>
            <a:endParaRPr lang="zh-TW" altLang="en-US" sz="2000" b="1" dirty="0">
              <a:solidFill>
                <a:srgbClr val="AD9551"/>
              </a:solidFill>
              <a:latin typeface="source-serif-pro"/>
              <a:ea typeface="新細明體" panose="02020500000000000000" pitchFamily="18" charset="-120"/>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pic>
        <p:nvPicPr>
          <p:cNvPr id="3" name="圖片 2" descr="一張含有 圖表, Rectangle, 行, 正方形 的圖片&#10;&#10;自動產生的描述">
            <a:extLst>
              <a:ext uri="{FF2B5EF4-FFF2-40B4-BE49-F238E27FC236}">
                <a16:creationId xmlns:a16="http://schemas.microsoft.com/office/drawing/2014/main" id="{AF998551-E162-4A98-B921-5A52C59D5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38" y="3594122"/>
            <a:ext cx="5186520" cy="2665582"/>
          </a:xfrm>
          <a:prstGeom prst="rect">
            <a:avLst/>
          </a:prstGeom>
        </p:spPr>
      </p:pic>
      <p:pic>
        <p:nvPicPr>
          <p:cNvPr id="4" name="圖片 3">
            <a:extLst>
              <a:ext uri="{FF2B5EF4-FFF2-40B4-BE49-F238E27FC236}">
                <a16:creationId xmlns:a16="http://schemas.microsoft.com/office/drawing/2014/main" id="{01AF2DA6-D72B-4C9E-92B1-06B719174D57}"/>
              </a:ext>
            </a:extLst>
          </p:cNvPr>
          <p:cNvPicPr>
            <a:picLocks noChangeAspect="1"/>
          </p:cNvPicPr>
          <p:nvPr/>
        </p:nvPicPr>
        <p:blipFill>
          <a:blip r:embed="rId5"/>
          <a:stretch>
            <a:fillRect/>
          </a:stretch>
        </p:blipFill>
        <p:spPr>
          <a:xfrm>
            <a:off x="6243594" y="2232328"/>
            <a:ext cx="5584125" cy="3376651"/>
          </a:xfrm>
          <a:prstGeom prst="rect">
            <a:avLst/>
          </a:prstGeom>
        </p:spPr>
      </p:pic>
      <p:sp>
        <p:nvSpPr>
          <p:cNvPr id="16" name="文字方塊 15">
            <a:extLst>
              <a:ext uri="{FF2B5EF4-FFF2-40B4-BE49-F238E27FC236}">
                <a16:creationId xmlns:a16="http://schemas.microsoft.com/office/drawing/2014/main" id="{02BA1255-219C-4FF3-90AC-EE49A007288B}"/>
              </a:ext>
            </a:extLst>
          </p:cNvPr>
          <p:cNvSpPr txBox="1"/>
          <p:nvPr/>
        </p:nvSpPr>
        <p:spPr>
          <a:xfrm>
            <a:off x="364281" y="1776403"/>
            <a:ext cx="6047152" cy="2208297"/>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陣列可以針對形狀不同的陣列進行自動補齊</a:t>
            </a:r>
            <a:endPar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如果兩個陣列的維度數不相同，將維度較少的陣列的形狀補齊到與另一陣列相同。</a:t>
            </a: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Broadcasting</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後，每個維度的形狀將是原始形狀的元素</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-wise</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最大值。</a:t>
            </a:r>
          </a:p>
          <a:p>
            <a:pPr marL="742950" lvl="1" indent="-285750" rtl="0" fontAlgn="base">
              <a:spcBef>
                <a:spcPts val="1476"/>
              </a:spcBef>
              <a:spcAft>
                <a:spcPts val="0"/>
              </a:spcAft>
              <a:buFont typeface="Arial" panose="020B0604020202020204" pitchFamily="34" charset="0"/>
              <a:buChar char="•"/>
            </a:pPr>
            <a:endPar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9806D7D2-C89E-42AA-B47D-A95F5589C4C3}"/>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72406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0EC79772-CD86-4040-86FB-4DFDFEEA1B2F}"/>
              </a:ext>
            </a:extLst>
          </p:cNvPr>
          <p:cNvPicPr>
            <a:picLocks noChangeAspect="1"/>
          </p:cNvPicPr>
          <p:nvPr/>
        </p:nvPicPr>
        <p:blipFill>
          <a:blip r:embed="rId2"/>
          <a:stretch>
            <a:fillRect/>
          </a:stretch>
        </p:blipFill>
        <p:spPr>
          <a:xfrm>
            <a:off x="5655301" y="2443342"/>
            <a:ext cx="5845801" cy="3377865"/>
          </a:xfrm>
          <a:prstGeom prst="rect">
            <a:avLst/>
          </a:prstGeom>
        </p:spPr>
      </p:pic>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轉置和拼接</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6" name="文字方塊 15">
            <a:extLst>
              <a:ext uri="{FF2B5EF4-FFF2-40B4-BE49-F238E27FC236}">
                <a16:creationId xmlns:a16="http://schemas.microsoft.com/office/drawing/2014/main" id="{02BA1255-219C-4FF3-90AC-EE49A007288B}"/>
              </a:ext>
            </a:extLst>
          </p:cNvPr>
          <p:cNvSpPr txBox="1"/>
          <p:nvPr/>
        </p:nvSpPr>
        <p:spPr>
          <a:xfrm>
            <a:off x="364281" y="1776403"/>
            <a:ext cx="6047152" cy="707886"/>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 陣列可以透過堆疊進行串接</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p>
            <a:pPr rtl="0" fontAlgn="base">
              <a:spcBef>
                <a:spcPts val="0"/>
              </a:spcBef>
              <a:spcAft>
                <a:spcPts val="0"/>
              </a:spcAft>
            </a:pP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一維陣列的轉置還是自己</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9806D7D2-C89E-42AA-B47D-A95F5589C4C3}"/>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DDDC8034-D93B-4A3C-9537-D348242E3979}"/>
              </a:ext>
            </a:extLst>
          </p:cNvPr>
          <p:cNvPicPr>
            <a:picLocks noChangeAspect="1"/>
          </p:cNvPicPr>
          <p:nvPr/>
        </p:nvPicPr>
        <p:blipFill rotWithShape="1">
          <a:blip r:embed="rId5"/>
          <a:srcRect r="23246"/>
          <a:stretch/>
        </p:blipFill>
        <p:spPr>
          <a:xfrm>
            <a:off x="502688" y="2456121"/>
            <a:ext cx="4912182" cy="3352308"/>
          </a:xfrm>
          <a:prstGeom prst="rect">
            <a:avLst/>
          </a:prstGeom>
        </p:spPr>
      </p:pic>
      <p:cxnSp>
        <p:nvCxnSpPr>
          <p:cNvPr id="18" name="直線接點 17">
            <a:extLst>
              <a:ext uri="{FF2B5EF4-FFF2-40B4-BE49-F238E27FC236}">
                <a16:creationId xmlns:a16="http://schemas.microsoft.com/office/drawing/2014/main" id="{A26CC899-598D-4F51-BD8C-171A9DE4B2E7}"/>
              </a:ext>
            </a:extLst>
          </p:cNvPr>
          <p:cNvCxnSpPr>
            <a:cxnSpLocks/>
          </p:cNvCxnSpPr>
          <p:nvPr/>
        </p:nvCxnSpPr>
        <p:spPr>
          <a:xfrm>
            <a:off x="5924454" y="2456121"/>
            <a:ext cx="0" cy="3380926"/>
          </a:xfrm>
          <a:prstGeom prst="line">
            <a:avLst/>
          </a:prstGeom>
          <a:ln w="285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9" name="文字方塊 18">
            <a:extLst>
              <a:ext uri="{FF2B5EF4-FFF2-40B4-BE49-F238E27FC236}">
                <a16:creationId xmlns:a16="http://schemas.microsoft.com/office/drawing/2014/main" id="{3EC4AC28-B2DC-4184-89FB-C4210852BF23}"/>
              </a:ext>
            </a:extLst>
          </p:cNvPr>
          <p:cNvSpPr txBox="1"/>
          <p:nvPr/>
        </p:nvSpPr>
        <p:spPr>
          <a:xfrm>
            <a:off x="2857239" y="6012414"/>
            <a:ext cx="133199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轉置操作</a:t>
            </a:r>
          </a:p>
        </p:txBody>
      </p:sp>
      <p:sp>
        <p:nvSpPr>
          <p:cNvPr id="20" name="文字方塊 19">
            <a:extLst>
              <a:ext uri="{FF2B5EF4-FFF2-40B4-BE49-F238E27FC236}">
                <a16:creationId xmlns:a16="http://schemas.microsoft.com/office/drawing/2014/main" id="{FD3A2C1C-180F-4D58-93CE-07DDA38CBB3D}"/>
              </a:ext>
            </a:extLst>
          </p:cNvPr>
          <p:cNvSpPr txBox="1"/>
          <p:nvPr/>
        </p:nvSpPr>
        <p:spPr>
          <a:xfrm>
            <a:off x="8002773" y="6012414"/>
            <a:ext cx="175890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水平和垂直串接</a:t>
            </a:r>
          </a:p>
        </p:txBody>
      </p:sp>
    </p:spTree>
    <p:extLst>
      <p:ext uri="{BB962C8B-B14F-4D97-AF65-F5344CB8AC3E}">
        <p14:creationId xmlns:p14="http://schemas.microsoft.com/office/powerpoint/2010/main" val="4013209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陣列運算操作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算術運算子 </a:t>
            </a:r>
            <a:r>
              <a:rPr lang="en-US" altLang="zh-TW" sz="2000" b="1" dirty="0">
                <a:solidFill>
                  <a:srgbClr val="AD9551"/>
                </a:solidFill>
                <a:latin typeface="微軟正黑體" panose="020B0604030504040204" pitchFamily="34" charset="-120"/>
                <a:ea typeface="微軟正黑體" panose="020B0604030504040204" pitchFamily="34" charset="-120"/>
              </a:rPr>
              <a:t>&amp;</a:t>
            </a:r>
            <a:r>
              <a:rPr lang="zh-TW" altLang="en-US" sz="2000" b="1" dirty="0">
                <a:solidFill>
                  <a:srgbClr val="AD9551"/>
                </a:solidFill>
                <a:latin typeface="微軟正黑體" panose="020B0604030504040204" pitchFamily="34" charset="-120"/>
                <a:ea typeface="微軟正黑體" panose="020B0604030504040204" pitchFamily="34" charset="-120"/>
              </a:rPr>
              <a:t> </a:t>
            </a:r>
            <a:r>
              <a:rPr lang="en-US" altLang="zh-TW" sz="2000" b="1" dirty="0">
                <a:solidFill>
                  <a:srgbClr val="AD9551"/>
                </a:solidFill>
                <a:latin typeface="微軟正黑體" panose="020B0604030504040204" pitchFamily="34" charset="-120"/>
                <a:ea typeface="微軟正黑體" panose="020B0604030504040204" pitchFamily="34" charset="-120"/>
              </a:rPr>
              <a:t>element - wise</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43" name="文字方塊 42">
            <a:extLst>
              <a:ext uri="{FF2B5EF4-FFF2-40B4-BE49-F238E27FC236}">
                <a16:creationId xmlns:a16="http://schemas.microsoft.com/office/drawing/2014/main" id="{2119A0C1-F250-4F4F-A484-AB3E1DD24F2E}"/>
              </a:ext>
            </a:extLst>
          </p:cNvPr>
          <p:cNvSpPr txBox="1"/>
          <p:nvPr/>
        </p:nvSpPr>
        <p:spPr>
          <a:xfrm>
            <a:off x="364281" y="1776403"/>
            <a:ext cx="6305550" cy="1015663"/>
          </a:xfrm>
          <a:prstGeom prst="rect">
            <a:avLst/>
          </a:prstGeom>
          <a:noFill/>
        </p:spPr>
        <p:txBody>
          <a:bodyPr wrap="square">
            <a:spAutoFit/>
          </a:bodyPr>
          <a:lstStyle/>
          <a:p>
            <a:pPr rtl="0" fontAlgn="base">
              <a:spcBef>
                <a:spcPts val="0"/>
              </a:spcBef>
              <a:spcAft>
                <a:spcPts val="0"/>
              </a:spcAft>
            </a:pP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陣列的基本算術運算如果是搭配純量運算元</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(scalar operands)</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，則是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element-wise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運算</a:t>
            </a:r>
            <a:br>
              <a:rPr lang="en-US" altLang="zh-TW" sz="2000" b="0" dirty="0">
                <a:effectLst/>
                <a:latin typeface="微軟正黑體" panose="020B0604030504040204" pitchFamily="34" charset="-120"/>
                <a:ea typeface="微軟正黑體" panose="020B0604030504040204" pitchFamily="34" charset="-120"/>
              </a:rPr>
            </a:br>
            <a:endParaRPr lang="en-US" altLang="zh-TW" sz="20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44" name="矩形 43">
            <a:extLst>
              <a:ext uri="{FF2B5EF4-FFF2-40B4-BE49-F238E27FC236}">
                <a16:creationId xmlns:a16="http://schemas.microsoft.com/office/drawing/2014/main" id="{22A3D0A1-4778-45B5-B4F7-4A2D46B2D59C}"/>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觀念</a:t>
            </a:r>
          </a:p>
        </p:txBody>
      </p:sp>
      <p:pic>
        <p:nvPicPr>
          <p:cNvPr id="11266" name="Picture 2" descr="給自學者的Python教學(5)：算術運算子. 在Python中，我們可以使用不同的算術運算子來為我們服務。其實在之前的文章，我… | by YC |  Medium">
            <a:extLst>
              <a:ext uri="{FF2B5EF4-FFF2-40B4-BE49-F238E27FC236}">
                <a16:creationId xmlns:a16="http://schemas.microsoft.com/office/drawing/2014/main" id="{5E25CD1F-138E-46A6-B618-EEB804EFF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94" y="2850386"/>
            <a:ext cx="6380237" cy="2494836"/>
          </a:xfrm>
          <a:prstGeom prst="rect">
            <a:avLst/>
          </a:prstGeom>
          <a:noFill/>
          <a:extLst>
            <a:ext uri="{909E8E84-426E-40DD-AFC4-6F175D3DCCD1}">
              <a14:hiddenFill xmlns:a14="http://schemas.microsoft.com/office/drawing/2010/main">
                <a:solidFill>
                  <a:srgbClr val="FFFFFF"/>
                </a:solidFill>
              </a14:hiddenFill>
            </a:ext>
          </a:extLst>
        </p:spPr>
      </p:pic>
      <p:sp>
        <p:nvSpPr>
          <p:cNvPr id="45" name="文字方塊 44">
            <a:extLst>
              <a:ext uri="{FF2B5EF4-FFF2-40B4-BE49-F238E27FC236}">
                <a16:creationId xmlns:a16="http://schemas.microsoft.com/office/drawing/2014/main" id="{34F2B869-65EE-40CB-8256-B87453A3D3EA}"/>
              </a:ext>
            </a:extLst>
          </p:cNvPr>
          <p:cNvSpPr txBox="1"/>
          <p:nvPr/>
        </p:nvSpPr>
        <p:spPr>
          <a:xfrm>
            <a:off x="6977981" y="1776403"/>
            <a:ext cx="5214019" cy="4585871"/>
          </a:xfrm>
          <a:prstGeom prst="rect">
            <a:avLst/>
          </a:prstGeom>
          <a:noFill/>
        </p:spPr>
        <p:txBody>
          <a:bodyPr wrap="square">
            <a:spAutoFit/>
          </a:bodyPr>
          <a:lstStyle/>
          <a:p>
            <a:pPr marL="285750" indent="-285750" rtl="0" fontAlgn="base">
              <a:spcBef>
                <a:spcPts val="1476"/>
              </a:spcBef>
              <a:spcAft>
                <a:spcPts val="0"/>
              </a:spcAft>
              <a:buFont typeface="Wingdings" panose="05000000000000000000" pitchFamily="2" charset="2"/>
              <a:buChar char="l"/>
            </a:pPr>
            <a:r>
              <a:rPr lang="en-US" altLang="zh-TW" sz="1600" b="1" i="0" u="none" strike="noStrike" dirty="0">
                <a:solidFill>
                  <a:srgbClr val="000000"/>
                </a:solidFill>
                <a:effectLst/>
                <a:latin typeface="Arial" panose="020B0604020202020204" pitchFamily="34" charset="0"/>
              </a:rPr>
              <a:t>NumPy </a:t>
            </a:r>
            <a:r>
              <a:rPr lang="zh-TW" altLang="en-US" sz="1600" b="1" dirty="0">
                <a:solidFill>
                  <a:srgbClr val="000000"/>
                </a:solidFill>
                <a:latin typeface="微軟正黑體" panose="020B0604030504040204" pitchFamily="34" charset="-120"/>
                <a:ea typeface="微軟正黑體" panose="020B0604030504040204" pitchFamily="34" charset="-120"/>
              </a:rPr>
              <a:t>運算速度遠快於傳統 </a:t>
            </a:r>
            <a:r>
              <a:rPr lang="en-US" altLang="zh-TW" sz="1600" b="1" dirty="0">
                <a:solidFill>
                  <a:srgbClr val="000000"/>
                </a:solidFill>
                <a:latin typeface="微軟正黑體" panose="020B0604030504040204" pitchFamily="34" charset="-120"/>
                <a:ea typeface="微軟正黑體" panose="020B0604030504040204" pitchFamily="34" charset="-120"/>
              </a:rPr>
              <a:t>Python </a:t>
            </a:r>
            <a:r>
              <a:rPr lang="zh-TW" altLang="en-US" sz="1600" b="1" dirty="0">
                <a:solidFill>
                  <a:srgbClr val="000000"/>
                </a:solidFill>
                <a:latin typeface="微軟正黑體" panose="020B0604030504040204" pitchFamily="34" charset="-120"/>
                <a:ea typeface="微軟正黑體" panose="020B0604030504040204" pitchFamily="34" charset="-120"/>
              </a:rPr>
              <a:t>資料型態運算</a:t>
            </a: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a:t>
            </a:r>
            <a:r>
              <a:rPr lang="en-US" altLang="zh-TW" sz="1600" b="1" i="0" u="none" strike="noStrike" dirty="0" err="1">
                <a:solidFill>
                  <a:srgbClr val="000000"/>
                </a:solidFill>
                <a:effectLst/>
                <a:latin typeface="Arial" panose="020B0604020202020204" pitchFamily="34" charset="0"/>
              </a:rPr>
              <a:t>np.arange</a:t>
            </a:r>
            <a:r>
              <a:rPr lang="en-US" altLang="zh-TW" sz="1600" b="1" i="0" u="none" strike="noStrike" dirty="0">
                <a:solidFill>
                  <a:srgbClr val="000000"/>
                </a:solidFill>
                <a:effectLst/>
                <a:latin typeface="Arial" panose="020B0604020202020204" pitchFamily="34" charset="0"/>
              </a:rPr>
              <a:t>(5) ** 4 ; </a:t>
            </a:r>
            <a:r>
              <a:rPr lang="en-US" altLang="zh-TW" sz="1600" b="1" i="0" u="none" strike="noStrike" dirty="0" err="1">
                <a:solidFill>
                  <a:srgbClr val="000000"/>
                </a:solidFill>
                <a:effectLst/>
                <a:latin typeface="Arial" panose="020B0604020202020204" pitchFamily="34" charset="0"/>
              </a:rPr>
              <a:t>ar</a:t>
            </a:r>
            <a:br>
              <a:rPr lang="en-US" altLang="zh-TW" sz="1600" b="1" i="0" u="none" strike="noStrike" dirty="0">
                <a:solidFill>
                  <a:srgbClr val="000000"/>
                </a:solidFill>
                <a:effectLst/>
                <a:latin typeface="Arial" panose="020B0604020202020204" pitchFamily="34" charset="0"/>
              </a:rPr>
            </a:br>
            <a:r>
              <a:rPr lang="en-US" altLang="zh-TW" sz="1600" b="1" i="0" u="none" strike="noStrike" dirty="0">
                <a:solidFill>
                  <a:srgbClr val="000000"/>
                </a:solidFill>
                <a:effectLst/>
                <a:latin typeface="Arial" panose="020B0604020202020204" pitchFamily="34" charset="0"/>
              </a:rPr>
              <a:t>array([  0,   1,  16,  81, 256], </a:t>
            </a:r>
            <a:r>
              <a:rPr lang="en-US" altLang="zh-TW" sz="1600" b="1" i="0" u="none" strike="noStrike" dirty="0" err="1">
                <a:solidFill>
                  <a:srgbClr val="000000"/>
                </a:solidFill>
                <a:effectLst/>
                <a:latin typeface="Arial" panose="020B0604020202020204" pitchFamily="34" charset="0"/>
              </a:rPr>
              <a:t>dtype</a:t>
            </a:r>
            <a:r>
              <a:rPr lang="en-US" altLang="zh-TW" sz="1600" b="1" i="0" u="none" strike="noStrike" dirty="0">
                <a:solidFill>
                  <a:srgbClr val="000000"/>
                </a:solidFill>
                <a:effectLst/>
                <a:latin typeface="Arial" panose="020B0604020202020204" pitchFamily="34" charset="0"/>
              </a:rPr>
              <a:t>=int32)</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 ** 0.5</a:t>
            </a:r>
            <a:br>
              <a:rPr lang="en-US" altLang="zh-TW" sz="1600" b="1" i="0" u="none" strike="noStrike" dirty="0">
                <a:solidFill>
                  <a:srgbClr val="000000"/>
                </a:solidFill>
                <a:effectLst/>
                <a:latin typeface="Arial" panose="020B0604020202020204" pitchFamily="34" charset="0"/>
              </a:rPr>
            </a:br>
            <a:r>
              <a:rPr lang="en-US" altLang="zh-TW" sz="1600" b="1" i="0" u="none" strike="noStrike" dirty="0">
                <a:solidFill>
                  <a:srgbClr val="000000"/>
                </a:solidFill>
                <a:effectLst/>
                <a:latin typeface="Arial" panose="020B0604020202020204" pitchFamily="34" charset="0"/>
              </a:rPr>
              <a:t>array([ 0.,  1.,  4.,  9., 16.])</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=3+np.arange(0, 30,3); </a:t>
            </a:r>
            <a:r>
              <a:rPr lang="en-US" altLang="zh-TW" sz="1600" b="1" i="0" u="none" strike="noStrike" dirty="0" err="1">
                <a:solidFill>
                  <a:srgbClr val="000000"/>
                </a:solidFill>
                <a:effectLst/>
                <a:latin typeface="Arial" panose="020B0604020202020204" pitchFamily="34" charset="0"/>
              </a:rPr>
              <a:t>ar</a:t>
            </a:r>
            <a:endParaRPr lang="en-US" altLang="zh-TW" sz="1600" b="1" dirty="0">
              <a:solidFill>
                <a:srgbClr val="000000"/>
              </a:solidFill>
              <a:latin typeface="Arial" panose="020B0604020202020204" pitchFamily="34" charset="0"/>
            </a:endParaRPr>
          </a:p>
          <a:p>
            <a:pPr marL="285750" indent="-285750" rtl="0" fontAlgn="base">
              <a:spcBef>
                <a:spcPts val="1476"/>
              </a:spcBef>
              <a:spcAft>
                <a:spcPts val="0"/>
              </a:spcAft>
              <a:buFont typeface="Wingdings" panose="05000000000000000000" pitchFamily="2" charset="2"/>
              <a:buChar char="l"/>
            </a:pPr>
            <a:r>
              <a:rPr lang="zh-TW" altLang="en-US" sz="1600" b="1" dirty="0">
                <a:solidFill>
                  <a:srgbClr val="000000"/>
                </a:solidFill>
                <a:latin typeface="微軟正黑體" panose="020B0604030504040204" pitchFamily="34" charset="-120"/>
                <a:ea typeface="微軟正黑體" panose="020B0604030504040204" pitchFamily="34" charset="-120"/>
              </a:rPr>
              <a:t>陣列乘法不同於矩陣乘法，陣列乘法是 </a:t>
            </a:r>
            <a:r>
              <a:rPr lang="en-US" altLang="zh-TW" sz="1600" b="1" dirty="0">
                <a:solidFill>
                  <a:srgbClr val="000000"/>
                </a:solidFill>
                <a:latin typeface="微軟正黑體" panose="020B0604030504040204" pitchFamily="34" charset="-120"/>
                <a:ea typeface="微軟正黑體" panose="020B0604030504040204" pitchFamily="34" charset="-120"/>
              </a:rPr>
              <a:t>element-wise</a:t>
            </a:r>
            <a:r>
              <a:rPr lang="zh-TW" altLang="en-US" sz="1600" b="1" dirty="0">
                <a:solidFill>
                  <a:srgbClr val="000000"/>
                </a:solidFill>
                <a:latin typeface="微軟正黑體" panose="020B0604030504040204" pitchFamily="34" charset="-120"/>
                <a:ea typeface="微軟正黑體" panose="020B0604030504040204" pitchFamily="34" charset="-120"/>
              </a:rPr>
              <a:t>，代表相對的元素做乘法運算 </a:t>
            </a: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a:t>
            </a:r>
            <a:r>
              <a:rPr lang="en-US" altLang="zh-TW" sz="1600" b="1" i="0" u="none" strike="noStrike" dirty="0" err="1">
                <a:solidFill>
                  <a:srgbClr val="000000"/>
                </a:solidFill>
                <a:effectLst/>
                <a:latin typeface="Arial" panose="020B0604020202020204" pitchFamily="34" charset="0"/>
              </a:rPr>
              <a:t>np.array</a:t>
            </a:r>
            <a:r>
              <a:rPr lang="en-US" altLang="zh-TW" sz="1600" b="1" i="0" u="none" strike="noStrike" dirty="0">
                <a:solidFill>
                  <a:srgbClr val="000000"/>
                </a:solidFill>
                <a:effectLst/>
                <a:latin typeface="Arial" panose="020B0604020202020204" pitchFamily="34" charset="0"/>
              </a:rPr>
              <a:t>([[1,1],[1,1]]); </a:t>
            </a:r>
            <a:r>
              <a:rPr lang="en-US" altLang="zh-TW" sz="1600" b="1" i="0" u="none" strike="noStrike" dirty="0" err="1">
                <a:solidFill>
                  <a:srgbClr val="000000"/>
                </a:solidFill>
                <a:effectLst/>
                <a:latin typeface="Arial" panose="020B0604020202020204" pitchFamily="34" charset="0"/>
              </a:rPr>
              <a:t>ar</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Arial" panose="020B0604020202020204" pitchFamily="34" charset="0"/>
              </a:rPr>
              <a:t>ar2=</a:t>
            </a:r>
            <a:r>
              <a:rPr lang="en-US" altLang="zh-TW" sz="1600" b="1" i="0" u="none" strike="noStrike" dirty="0" err="1">
                <a:solidFill>
                  <a:srgbClr val="000000"/>
                </a:solidFill>
                <a:effectLst/>
                <a:latin typeface="Arial" panose="020B0604020202020204" pitchFamily="34" charset="0"/>
              </a:rPr>
              <a:t>np.array</a:t>
            </a:r>
            <a:r>
              <a:rPr lang="en-US" altLang="zh-TW" sz="1600" b="1" i="0" u="none" strike="noStrike" dirty="0">
                <a:solidFill>
                  <a:srgbClr val="000000"/>
                </a:solidFill>
                <a:effectLst/>
                <a:latin typeface="Arial" panose="020B0604020202020204" pitchFamily="34" charset="0"/>
              </a:rPr>
              <a:t>([[2,2],[2,2]]); ar2</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*ar2</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endParaRPr lang="en-US" altLang="zh-TW" sz="1600" b="1" i="0" u="none" strike="noStrike" dirty="0">
              <a:solidFill>
                <a:srgbClr val="42BBC6"/>
              </a:solidFill>
              <a:effectLst/>
              <a:latin typeface="Arial" panose="020B0604020202020204" pitchFamily="34" charset="0"/>
            </a:endParaRPr>
          </a:p>
        </p:txBody>
      </p:sp>
    </p:spTree>
    <p:extLst>
      <p:ext uri="{BB962C8B-B14F-4D97-AF65-F5344CB8AC3E}">
        <p14:creationId xmlns:p14="http://schemas.microsoft.com/office/powerpoint/2010/main" val="3276343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課程工具</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Tool kit</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5A8FEECE-7069-4718-BEF0-4406D4B76F0A}"/>
              </a:ext>
            </a:extLst>
          </p:cNvPr>
          <p:cNvSpPr/>
          <p:nvPr/>
        </p:nvSpPr>
        <p:spPr>
          <a:xfrm>
            <a:off x="427879" y="1884244"/>
            <a:ext cx="6704441" cy="235898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b="1" dirty="0">
                <a:solidFill>
                  <a:prstClr val="black"/>
                </a:solidFill>
                <a:latin typeface="微軟正黑體" panose="020B0604030504040204" pitchFamily="34" charset="-120"/>
                <a:ea typeface="微軟正黑體" panose="020B0604030504040204" pitchFamily="34" charset="-120"/>
              </a:rPr>
              <a:t>IDE: </a:t>
            </a:r>
            <a:r>
              <a:rPr lang="en-US" altLang="zh-TW" sz="1600" b="1" dirty="0" err="1">
                <a:solidFill>
                  <a:prstClr val="black"/>
                </a:solidFill>
                <a:latin typeface="微軟正黑體" panose="020B0604030504040204" pitchFamily="34" charset="-120"/>
                <a:ea typeface="微軟正黑體" panose="020B0604030504040204" pitchFamily="34" charset="-120"/>
              </a:rPr>
              <a:t>Vscode</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en-US" altLang="zh-TW" sz="1600" b="1" dirty="0" err="1">
                <a:solidFill>
                  <a:prstClr val="black"/>
                </a:solidFill>
                <a:latin typeface="微軟正黑體" panose="020B0604030504040204" pitchFamily="34" charset="-120"/>
                <a:ea typeface="微軟正黑體" panose="020B0604030504040204" pitchFamily="34" charset="-120"/>
              </a:rPr>
              <a:t>jupyter</a:t>
            </a:r>
            <a:r>
              <a:rPr lang="en-US" altLang="zh-TW" sz="1600" b="1" dirty="0">
                <a:solidFill>
                  <a:prstClr val="black"/>
                </a:solidFill>
                <a:latin typeface="微軟正黑體" panose="020B0604030504040204" pitchFamily="34" charset="-120"/>
                <a:ea typeface="微軟正黑體" panose="020B0604030504040204" pitchFamily="34" charset="-120"/>
              </a:rPr>
              <a:t> notebook), </a:t>
            </a:r>
            <a:r>
              <a:rPr lang="en-US" altLang="zh-TW" sz="1600" b="1" dirty="0" err="1">
                <a:solidFill>
                  <a:prstClr val="black"/>
                </a:solidFill>
                <a:latin typeface="微軟正黑體" panose="020B0604030504040204" pitchFamily="34" charset="-120"/>
                <a:ea typeface="微軟正黑體" panose="020B0604030504040204" pitchFamily="34" charset="-120"/>
              </a:rPr>
              <a:t>Pycharm</a:t>
            </a:r>
            <a:r>
              <a:rPr lang="en-US" altLang="zh-TW" sz="1600" b="1" dirty="0">
                <a:solidFill>
                  <a:prstClr val="black"/>
                </a:solidFill>
                <a:latin typeface="微軟正黑體" panose="020B0604030504040204" pitchFamily="34" charset="-120"/>
                <a:ea typeface="微軟正黑體" panose="020B0604030504040204" pitchFamily="34" charset="-120"/>
              </a:rPr>
              <a:t>, Notepad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b="1" dirty="0">
                <a:solidFill>
                  <a:prstClr val="black"/>
                </a:solidFill>
                <a:latin typeface="微軟正黑體" panose="020B0604030504040204" pitchFamily="34" charset="-120"/>
                <a:ea typeface="微軟正黑體" panose="020B0604030504040204" pitchFamily="34" charset="-120"/>
              </a:rPr>
              <a:t>DB: </a:t>
            </a:r>
            <a:r>
              <a:rPr lang="en-US" altLang="zh-TW" sz="1600" b="1" dirty="0" err="1">
                <a:solidFill>
                  <a:prstClr val="black"/>
                </a:solidFill>
                <a:latin typeface="微軟正黑體" panose="020B0604030504040204" pitchFamily="34" charset="-120"/>
                <a:ea typeface="微軟正黑體" panose="020B0604030504040204" pitchFamily="34" charset="-120"/>
              </a:rPr>
              <a:t>mysql</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心智圖</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zh-TW" altLang="en-US" sz="1600" b="1" dirty="0">
                <a:solidFill>
                  <a:prstClr val="black"/>
                </a:solidFill>
                <a:latin typeface="微軟正黑體" panose="020B0604030504040204" pitchFamily="34" charset="-120"/>
                <a:ea typeface="微軟正黑體" panose="020B0604030504040204" pitchFamily="34" charset="-120"/>
              </a:rPr>
              <a:t> </a:t>
            </a:r>
            <a:r>
              <a:rPr lang="en-US" altLang="zh-TW" sz="1600" b="1" dirty="0" err="1">
                <a:solidFill>
                  <a:prstClr val="black"/>
                </a:solidFill>
                <a:latin typeface="微軟正黑體" panose="020B0604030504040204" pitchFamily="34" charset="-120"/>
                <a:ea typeface="微軟正黑體" panose="020B0604030504040204" pitchFamily="34" charset="-120"/>
              </a:rPr>
              <a:t>Xmind</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繪圖解說</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zh-TW" altLang="en-US" sz="1600" b="1" dirty="0">
                <a:solidFill>
                  <a:prstClr val="black"/>
                </a:solidFill>
                <a:latin typeface="微軟正黑體" panose="020B0604030504040204" pitchFamily="34" charset="-120"/>
                <a:ea typeface="微軟正黑體" panose="020B0604030504040204" pitchFamily="34" charset="-120"/>
              </a:rPr>
              <a:t> </a:t>
            </a:r>
            <a:r>
              <a:rPr lang="en-US" altLang="zh-TW" sz="1600" b="1" dirty="0">
                <a:solidFill>
                  <a:prstClr val="black"/>
                </a:solidFill>
                <a:latin typeface="微軟正黑體" panose="020B0604030504040204" pitchFamily="34" charset="-120"/>
                <a:ea typeface="微軟正黑體" panose="020B0604030504040204" pitchFamily="34" charset="-120"/>
              </a:rPr>
              <a:t>Figma</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筆記軟體</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zh-TW" altLang="en-US" sz="1600" b="1" dirty="0">
                <a:solidFill>
                  <a:prstClr val="black"/>
                </a:solidFill>
                <a:latin typeface="微軟正黑體" panose="020B0604030504040204" pitchFamily="34" charset="-120"/>
                <a:ea typeface="微軟正黑體" panose="020B0604030504040204" pitchFamily="34" charset="-120"/>
              </a:rPr>
              <a:t> </a:t>
            </a:r>
            <a:r>
              <a:rPr lang="en-US" altLang="zh-TW" sz="1600" b="1" dirty="0">
                <a:solidFill>
                  <a:prstClr val="black"/>
                </a:solidFill>
                <a:latin typeface="微軟正黑體" panose="020B0604030504040204" pitchFamily="34" charset="-120"/>
                <a:ea typeface="微軟正黑體" panose="020B0604030504040204" pitchFamily="34" charset="-120"/>
              </a:rPr>
              <a:t>Notion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b="1" dirty="0">
              <a:solidFill>
                <a:prstClr val="black"/>
              </a:solidFill>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C13DBE2C-5160-48DA-AC90-3EDF2A194FE9}"/>
              </a:ext>
            </a:extLst>
          </p:cNvPr>
          <p:cNvSpPr/>
          <p:nvPr/>
        </p:nvSpPr>
        <p:spPr>
          <a:xfrm>
            <a:off x="517303" y="175029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常用工具</a:t>
            </a:r>
          </a:p>
        </p:txBody>
      </p:sp>
      <p:pic>
        <p:nvPicPr>
          <p:cNvPr id="2" name="圖片 1">
            <a:extLst>
              <a:ext uri="{FF2B5EF4-FFF2-40B4-BE49-F238E27FC236}">
                <a16:creationId xmlns:a16="http://schemas.microsoft.com/office/drawing/2014/main" id="{60591CED-CEC6-44C5-84EF-1601A67BA64F}"/>
              </a:ext>
            </a:extLst>
          </p:cNvPr>
          <p:cNvPicPr>
            <a:picLocks noChangeAspect="1"/>
          </p:cNvPicPr>
          <p:nvPr/>
        </p:nvPicPr>
        <p:blipFill>
          <a:blip r:embed="rId3"/>
          <a:stretch>
            <a:fillRect/>
          </a:stretch>
        </p:blipFill>
        <p:spPr>
          <a:xfrm>
            <a:off x="7421418" y="1260366"/>
            <a:ext cx="2663952" cy="1331976"/>
          </a:xfrm>
          <a:prstGeom prst="rect">
            <a:avLst/>
          </a:prstGeom>
        </p:spPr>
      </p:pic>
      <p:pic>
        <p:nvPicPr>
          <p:cNvPr id="3" name="圖片 2">
            <a:extLst>
              <a:ext uri="{FF2B5EF4-FFF2-40B4-BE49-F238E27FC236}">
                <a16:creationId xmlns:a16="http://schemas.microsoft.com/office/drawing/2014/main" id="{F43953D9-28E0-4F26-AA22-AC6AD2C6FE4B}"/>
              </a:ext>
            </a:extLst>
          </p:cNvPr>
          <p:cNvPicPr>
            <a:picLocks noChangeAspect="1"/>
          </p:cNvPicPr>
          <p:nvPr/>
        </p:nvPicPr>
        <p:blipFill>
          <a:blip r:embed="rId4"/>
          <a:stretch>
            <a:fillRect/>
          </a:stretch>
        </p:blipFill>
        <p:spPr>
          <a:xfrm>
            <a:off x="8036047" y="3050014"/>
            <a:ext cx="3098205" cy="938756"/>
          </a:xfrm>
          <a:prstGeom prst="rect">
            <a:avLst/>
          </a:prstGeom>
        </p:spPr>
      </p:pic>
      <p:pic>
        <p:nvPicPr>
          <p:cNvPr id="4" name="圖片 3">
            <a:extLst>
              <a:ext uri="{FF2B5EF4-FFF2-40B4-BE49-F238E27FC236}">
                <a16:creationId xmlns:a16="http://schemas.microsoft.com/office/drawing/2014/main" id="{8D167FFC-55BE-419C-A840-C26AF849DCEF}"/>
              </a:ext>
            </a:extLst>
          </p:cNvPr>
          <p:cNvPicPr>
            <a:picLocks noChangeAspect="1"/>
          </p:cNvPicPr>
          <p:nvPr/>
        </p:nvPicPr>
        <p:blipFill>
          <a:blip r:embed="rId5"/>
          <a:stretch>
            <a:fillRect/>
          </a:stretch>
        </p:blipFill>
        <p:spPr>
          <a:xfrm>
            <a:off x="9443073" y="4549421"/>
            <a:ext cx="1612854" cy="1395119"/>
          </a:xfrm>
          <a:prstGeom prst="rect">
            <a:avLst/>
          </a:prstGeom>
        </p:spPr>
      </p:pic>
      <p:pic>
        <p:nvPicPr>
          <p:cNvPr id="5" name="圖片 4">
            <a:extLst>
              <a:ext uri="{FF2B5EF4-FFF2-40B4-BE49-F238E27FC236}">
                <a16:creationId xmlns:a16="http://schemas.microsoft.com/office/drawing/2014/main" id="{19AF37A7-5AB5-42E1-B458-BCA1E8444259}"/>
              </a:ext>
            </a:extLst>
          </p:cNvPr>
          <p:cNvPicPr>
            <a:picLocks noChangeAspect="1"/>
          </p:cNvPicPr>
          <p:nvPr/>
        </p:nvPicPr>
        <p:blipFill>
          <a:blip r:embed="rId6"/>
          <a:stretch>
            <a:fillRect/>
          </a:stretch>
        </p:blipFill>
        <p:spPr>
          <a:xfrm>
            <a:off x="6354327" y="4915966"/>
            <a:ext cx="2344390" cy="846154"/>
          </a:xfrm>
          <a:prstGeom prst="rect">
            <a:avLst/>
          </a:prstGeom>
        </p:spPr>
      </p:pic>
      <p:pic>
        <p:nvPicPr>
          <p:cNvPr id="6" name="圖片 5">
            <a:extLst>
              <a:ext uri="{FF2B5EF4-FFF2-40B4-BE49-F238E27FC236}">
                <a16:creationId xmlns:a16="http://schemas.microsoft.com/office/drawing/2014/main" id="{E3219BF5-5D76-44BE-8770-B38EE4131B98}"/>
              </a:ext>
            </a:extLst>
          </p:cNvPr>
          <p:cNvPicPr>
            <a:picLocks noChangeAspect="1"/>
          </p:cNvPicPr>
          <p:nvPr/>
        </p:nvPicPr>
        <p:blipFill>
          <a:blip r:embed="rId7"/>
          <a:stretch>
            <a:fillRect/>
          </a:stretch>
        </p:blipFill>
        <p:spPr>
          <a:xfrm>
            <a:off x="4092871" y="3310317"/>
            <a:ext cx="2478208" cy="1239104"/>
          </a:xfrm>
          <a:prstGeom prst="rect">
            <a:avLst/>
          </a:prstGeom>
        </p:spPr>
      </p:pic>
      <p:pic>
        <p:nvPicPr>
          <p:cNvPr id="7" name="圖片 6">
            <a:extLst>
              <a:ext uri="{FF2B5EF4-FFF2-40B4-BE49-F238E27FC236}">
                <a16:creationId xmlns:a16="http://schemas.microsoft.com/office/drawing/2014/main" id="{544D1361-1147-43BF-BCA7-58584D127185}"/>
              </a:ext>
            </a:extLst>
          </p:cNvPr>
          <p:cNvPicPr>
            <a:picLocks noChangeAspect="1"/>
          </p:cNvPicPr>
          <p:nvPr/>
        </p:nvPicPr>
        <p:blipFill>
          <a:blip r:embed="rId8"/>
          <a:stretch>
            <a:fillRect/>
          </a:stretch>
        </p:blipFill>
        <p:spPr>
          <a:xfrm>
            <a:off x="2437888" y="4377182"/>
            <a:ext cx="2480442" cy="1550276"/>
          </a:xfrm>
          <a:prstGeom prst="rect">
            <a:avLst/>
          </a:prstGeom>
        </p:spPr>
      </p:pic>
    </p:spTree>
    <p:extLst>
      <p:ext uri="{BB962C8B-B14F-4D97-AF65-F5344CB8AC3E}">
        <p14:creationId xmlns:p14="http://schemas.microsoft.com/office/powerpoint/2010/main" val="127412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矩陣運算操作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算術運算子 </a:t>
            </a:r>
            <a:r>
              <a:rPr lang="en-US" altLang="zh-TW" sz="2000" b="1" dirty="0">
                <a:solidFill>
                  <a:srgbClr val="AD9551"/>
                </a:solidFill>
                <a:latin typeface="微軟正黑體" panose="020B0604030504040204" pitchFamily="34" charset="-120"/>
                <a:ea typeface="微軟正黑體" panose="020B0604030504040204" pitchFamily="34" charset="-120"/>
              </a:rPr>
              <a:t>&amp;</a:t>
            </a:r>
            <a:r>
              <a:rPr lang="zh-TW" altLang="en-US" sz="2000" b="1" dirty="0">
                <a:solidFill>
                  <a:srgbClr val="AD9551"/>
                </a:solidFill>
                <a:latin typeface="微軟正黑體" panose="020B0604030504040204" pitchFamily="34" charset="-120"/>
                <a:ea typeface="微軟正黑體" panose="020B0604030504040204" pitchFamily="34" charset="-120"/>
              </a:rPr>
              <a:t> </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矩陣乘法</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43" name="文字方塊 42">
            <a:extLst>
              <a:ext uri="{FF2B5EF4-FFF2-40B4-BE49-F238E27FC236}">
                <a16:creationId xmlns:a16="http://schemas.microsoft.com/office/drawing/2014/main" id="{2119A0C1-F250-4F4F-A484-AB3E1DD24F2E}"/>
              </a:ext>
            </a:extLst>
          </p:cNvPr>
          <p:cNvSpPr txBox="1"/>
          <p:nvPr/>
        </p:nvSpPr>
        <p:spPr>
          <a:xfrm>
            <a:off x="364281" y="1776403"/>
            <a:ext cx="6579444" cy="584775"/>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矩陣乘法</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(Matrix multiplication)</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dot operator</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內積</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p>
          <a:p>
            <a:pPr marL="285750" indent="-285750" fontAlgn="base">
              <a:buFont typeface="Wingdings" panose="05000000000000000000" pitchFamily="2" charset="2"/>
              <a:buChar char="l"/>
            </a:pPr>
            <a:r>
              <a:rPr lang="zh-TW" altLang="en-US" sz="1600" b="1" dirty="0">
                <a:solidFill>
                  <a:srgbClr val="000000"/>
                </a:solidFill>
                <a:latin typeface="微軟正黑體" panose="020B0604030504040204" pitchFamily="34" charset="-120"/>
                <a:ea typeface="微軟正黑體" panose="020B0604030504040204" pitchFamily="34" charset="-120"/>
              </a:rPr>
              <a:t>內積行列的相對位置，就是兩向量的相關性</a:t>
            </a:r>
            <a:endParaRPr lang="en-US" altLang="zh-TW" sz="1600" b="1" dirty="0">
              <a:solidFill>
                <a:srgbClr val="000000"/>
              </a:solidFill>
              <a:latin typeface="微軟正黑體" panose="020B0604030504040204" pitchFamily="34" charset="-120"/>
              <a:ea typeface="微軟正黑體" panose="020B0604030504040204" pitchFamily="34" charset="-120"/>
            </a:endParaRPr>
          </a:p>
        </p:txBody>
      </p:sp>
      <p:sp>
        <p:nvSpPr>
          <p:cNvPr id="44" name="矩形 43">
            <a:extLst>
              <a:ext uri="{FF2B5EF4-FFF2-40B4-BE49-F238E27FC236}">
                <a16:creationId xmlns:a16="http://schemas.microsoft.com/office/drawing/2014/main" id="{22A3D0A1-4778-45B5-B4F7-4A2D46B2D59C}"/>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觀念</a:t>
            </a:r>
          </a:p>
        </p:txBody>
      </p:sp>
      <p:sp>
        <p:nvSpPr>
          <p:cNvPr id="18" name="矩形: 圓角 17">
            <a:extLst>
              <a:ext uri="{FF2B5EF4-FFF2-40B4-BE49-F238E27FC236}">
                <a16:creationId xmlns:a16="http://schemas.microsoft.com/office/drawing/2014/main" id="{58FC5393-FC06-4967-9425-56068989EC87}"/>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pic>
        <p:nvPicPr>
          <p:cNvPr id="19" name="Picture 2" descr="Correlation - 演算法筆記">
            <a:extLst>
              <a:ext uri="{FF2B5EF4-FFF2-40B4-BE49-F238E27FC236}">
                <a16:creationId xmlns:a16="http://schemas.microsoft.com/office/drawing/2014/main" id="{304F2AE7-727A-4A2B-8D6C-6CA507C46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692" y="2130346"/>
            <a:ext cx="461010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457C992E-0122-4643-A404-04B46C332F03}"/>
              </a:ext>
            </a:extLst>
          </p:cNvPr>
          <p:cNvPicPr>
            <a:picLocks noChangeAspect="1"/>
          </p:cNvPicPr>
          <p:nvPr/>
        </p:nvPicPr>
        <p:blipFill>
          <a:blip r:embed="rId5"/>
          <a:stretch>
            <a:fillRect/>
          </a:stretch>
        </p:blipFill>
        <p:spPr>
          <a:xfrm>
            <a:off x="796358" y="3404598"/>
            <a:ext cx="3708955" cy="1251772"/>
          </a:xfrm>
          <a:prstGeom prst="rect">
            <a:avLst/>
          </a:prstGeom>
        </p:spPr>
      </p:pic>
    </p:spTree>
    <p:extLst>
      <p:ext uri="{BB962C8B-B14F-4D97-AF65-F5344CB8AC3E}">
        <p14:creationId xmlns:p14="http://schemas.microsoft.com/office/powerpoint/2010/main" val="1764363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16581"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矩陣運算操作另一種觀點</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算術運算子 </a:t>
            </a:r>
            <a:r>
              <a:rPr lang="en-US" altLang="zh-TW" sz="2000" b="1" dirty="0">
                <a:solidFill>
                  <a:srgbClr val="AD9551"/>
                </a:solidFill>
                <a:latin typeface="微軟正黑體" panose="020B0604030504040204" pitchFamily="34" charset="-120"/>
                <a:ea typeface="微軟正黑體" panose="020B0604030504040204" pitchFamily="34" charset="-120"/>
              </a:rPr>
              <a:t>&amp;</a:t>
            </a:r>
            <a:r>
              <a:rPr lang="zh-TW" altLang="en-US" sz="2000" b="1" dirty="0">
                <a:solidFill>
                  <a:srgbClr val="AD9551"/>
                </a:solidFill>
                <a:latin typeface="微軟正黑體" panose="020B0604030504040204" pitchFamily="34" charset="-120"/>
                <a:ea typeface="微軟正黑體" panose="020B0604030504040204" pitchFamily="34" charset="-120"/>
              </a:rPr>
              <a:t> </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矩陣乘法</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43" name="文字方塊 42">
            <a:extLst>
              <a:ext uri="{FF2B5EF4-FFF2-40B4-BE49-F238E27FC236}">
                <a16:creationId xmlns:a16="http://schemas.microsoft.com/office/drawing/2014/main" id="{2119A0C1-F250-4F4F-A484-AB3E1DD24F2E}"/>
              </a:ext>
            </a:extLst>
          </p:cNvPr>
          <p:cNvSpPr txBox="1"/>
          <p:nvPr/>
        </p:nvSpPr>
        <p:spPr>
          <a:xfrm>
            <a:off x="364281" y="1776403"/>
            <a:ext cx="6579444" cy="584775"/>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矩陣乘法</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(Matrix multiplication)</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dot operator</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內積</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p>
          <a:p>
            <a:pPr marL="285750" indent="-285750" rtl="0" fontAlgn="base">
              <a:spcBef>
                <a:spcPts val="0"/>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矩陣相乘可以看成多個向量間的線性組合</a:t>
            </a:r>
            <a:endPar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endParaRPr>
          </a:p>
        </p:txBody>
      </p:sp>
      <p:sp>
        <p:nvSpPr>
          <p:cNvPr id="44" name="矩形 43">
            <a:extLst>
              <a:ext uri="{FF2B5EF4-FFF2-40B4-BE49-F238E27FC236}">
                <a16:creationId xmlns:a16="http://schemas.microsoft.com/office/drawing/2014/main" id="{22A3D0A1-4778-45B5-B4F7-4A2D46B2D59C}"/>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觀念</a:t>
            </a:r>
          </a:p>
        </p:txBody>
      </p:sp>
      <p:pic>
        <p:nvPicPr>
          <p:cNvPr id="2" name="圖片 1">
            <a:extLst>
              <a:ext uri="{FF2B5EF4-FFF2-40B4-BE49-F238E27FC236}">
                <a16:creationId xmlns:a16="http://schemas.microsoft.com/office/drawing/2014/main" id="{98A22936-9E4E-4D3B-97FD-3BE6E2627FAF}"/>
              </a:ext>
            </a:extLst>
          </p:cNvPr>
          <p:cNvPicPr>
            <a:picLocks noChangeAspect="1"/>
          </p:cNvPicPr>
          <p:nvPr/>
        </p:nvPicPr>
        <p:blipFill>
          <a:blip r:embed="rId4"/>
          <a:stretch>
            <a:fillRect/>
          </a:stretch>
        </p:blipFill>
        <p:spPr>
          <a:xfrm>
            <a:off x="7586662" y="1008835"/>
            <a:ext cx="2691343" cy="1512192"/>
          </a:xfrm>
          <a:prstGeom prst="rect">
            <a:avLst/>
          </a:prstGeom>
        </p:spPr>
      </p:pic>
      <p:sp>
        <p:nvSpPr>
          <p:cNvPr id="16" name="文字方塊 15">
            <a:extLst>
              <a:ext uri="{FF2B5EF4-FFF2-40B4-BE49-F238E27FC236}">
                <a16:creationId xmlns:a16="http://schemas.microsoft.com/office/drawing/2014/main" id="{6F153326-0D15-4FFD-A3B6-5889B7800835}"/>
              </a:ext>
            </a:extLst>
          </p:cNvPr>
          <p:cNvSpPr txBox="1"/>
          <p:nvPr/>
        </p:nvSpPr>
        <p:spPr>
          <a:xfrm>
            <a:off x="1733550" y="5356479"/>
            <a:ext cx="42810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行</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向量角度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權重矩陣右乘</a:t>
            </a:r>
          </a:p>
        </p:txBody>
      </p:sp>
      <p:sp>
        <p:nvSpPr>
          <p:cNvPr id="17" name="文字方塊 16">
            <a:extLst>
              <a:ext uri="{FF2B5EF4-FFF2-40B4-BE49-F238E27FC236}">
                <a16:creationId xmlns:a16="http://schemas.microsoft.com/office/drawing/2014/main" id="{F42415B2-73DF-45B0-983E-ED5DA68FAC0E}"/>
              </a:ext>
            </a:extLst>
          </p:cNvPr>
          <p:cNvSpPr txBox="1"/>
          <p:nvPr/>
        </p:nvSpPr>
        <p:spPr>
          <a:xfrm>
            <a:off x="7545851" y="5356479"/>
            <a:ext cx="303847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列向量角度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權重矩陣左乘</a:t>
            </a:r>
          </a:p>
        </p:txBody>
      </p:sp>
      <p:sp>
        <p:nvSpPr>
          <p:cNvPr id="18" name="矩形: 圓角 17">
            <a:extLst>
              <a:ext uri="{FF2B5EF4-FFF2-40B4-BE49-F238E27FC236}">
                <a16:creationId xmlns:a16="http://schemas.microsoft.com/office/drawing/2014/main" id="{58FC5393-FC06-4967-9425-56068989EC87}"/>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pic>
        <p:nvPicPr>
          <p:cNvPr id="6" name="圖片 5">
            <a:extLst>
              <a:ext uri="{FF2B5EF4-FFF2-40B4-BE49-F238E27FC236}">
                <a16:creationId xmlns:a16="http://schemas.microsoft.com/office/drawing/2014/main" id="{AF69357E-0C15-4033-A335-A4D4076D9008}"/>
              </a:ext>
            </a:extLst>
          </p:cNvPr>
          <p:cNvPicPr>
            <a:picLocks noChangeAspect="1"/>
          </p:cNvPicPr>
          <p:nvPr/>
        </p:nvPicPr>
        <p:blipFill>
          <a:blip r:embed="rId5"/>
          <a:stretch>
            <a:fillRect/>
          </a:stretch>
        </p:blipFill>
        <p:spPr>
          <a:xfrm>
            <a:off x="1112938" y="2998008"/>
            <a:ext cx="3817619" cy="2120900"/>
          </a:xfrm>
          <a:prstGeom prst="rect">
            <a:avLst/>
          </a:prstGeom>
        </p:spPr>
      </p:pic>
      <p:pic>
        <p:nvPicPr>
          <p:cNvPr id="7" name="圖片 6">
            <a:extLst>
              <a:ext uri="{FF2B5EF4-FFF2-40B4-BE49-F238E27FC236}">
                <a16:creationId xmlns:a16="http://schemas.microsoft.com/office/drawing/2014/main" id="{204FA6A3-6330-4F89-AFA1-A8A98086D5F9}"/>
              </a:ext>
            </a:extLst>
          </p:cNvPr>
          <p:cNvPicPr>
            <a:picLocks noChangeAspect="1"/>
          </p:cNvPicPr>
          <p:nvPr/>
        </p:nvPicPr>
        <p:blipFill>
          <a:blip r:embed="rId6"/>
          <a:stretch>
            <a:fillRect/>
          </a:stretch>
        </p:blipFill>
        <p:spPr>
          <a:xfrm>
            <a:off x="6334876" y="3019451"/>
            <a:ext cx="5194916" cy="2099457"/>
          </a:xfrm>
          <a:prstGeom prst="rect">
            <a:avLst/>
          </a:prstGeom>
        </p:spPr>
      </p:pic>
      <p:sp>
        <p:nvSpPr>
          <p:cNvPr id="8" name="文字方塊 7">
            <a:extLst>
              <a:ext uri="{FF2B5EF4-FFF2-40B4-BE49-F238E27FC236}">
                <a16:creationId xmlns:a16="http://schemas.microsoft.com/office/drawing/2014/main" id="{3391ADF1-452A-4F03-BF56-A5E80D2EAA9F}"/>
              </a:ext>
            </a:extLst>
          </p:cNvPr>
          <p:cNvSpPr txBox="1"/>
          <p:nvPr/>
        </p:nvSpPr>
        <p:spPr>
          <a:xfrm>
            <a:off x="167335" y="6444447"/>
            <a:ext cx="4967001" cy="307777"/>
          </a:xfrm>
          <a:prstGeom prst="rect">
            <a:avLst/>
          </a:prstGeom>
          <a:noFill/>
        </p:spPr>
        <p:txBody>
          <a:bodyPr wrap="none" rtlCol="0">
            <a:spAutoFit/>
          </a:bodyPr>
          <a:lstStyle/>
          <a:p>
            <a:r>
              <a:rPr lang="zh-TW" altLang="en-US" sz="1400" dirty="0"/>
              <a:t>圖片來源</a:t>
            </a:r>
            <a:r>
              <a:rPr lang="en-US" altLang="zh-TW" sz="1400" dirty="0"/>
              <a:t>:</a:t>
            </a:r>
            <a:r>
              <a:rPr lang="zh-TW" altLang="en-US" sz="1400" dirty="0"/>
              <a:t> </a:t>
            </a:r>
            <a:r>
              <a:rPr lang="en-US" altLang="zh-TW" sz="1400" dirty="0"/>
              <a:t>https://blog.csdn.net/claroja/article/details/79642823</a:t>
            </a:r>
            <a:endParaRPr lang="zh-TW" altLang="en-US" sz="1400" dirty="0"/>
          </a:p>
        </p:txBody>
      </p:sp>
    </p:spTree>
    <p:extLst>
      <p:ext uri="{BB962C8B-B14F-4D97-AF65-F5344CB8AC3E}">
        <p14:creationId xmlns:p14="http://schemas.microsoft.com/office/powerpoint/2010/main" val="2517522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830931" cy="767639"/>
          </a:xfrm>
        </p:spPr>
        <p:txBody>
          <a:bodyPr>
            <a:normAutofit/>
          </a:bodyPr>
          <a:lstStyle/>
          <a:p>
            <a:r>
              <a:rPr lang="en-US" altLang="zh-TW"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NumPy</a:t>
            </a:r>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內建陣列運算函式</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rPr>
              <a:t>Efficient memory usage</a:t>
            </a:r>
            <a:r>
              <a:rPr kumimoji="0" lang="zh-TW" altLang="en-US" sz="2000" b="1" i="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rPr>
              <a:t> </a:t>
            </a:r>
            <a:r>
              <a:rPr kumimoji="0" lang="en-US" altLang="zh-TW" sz="2000" b="1" i="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rPr>
              <a:t>in </a:t>
            </a:r>
            <a:r>
              <a:rPr kumimoji="0" lang="en-US" altLang="zh-TW" sz="2000" b="1" i="1" u="none" strike="noStrike" kern="1200" cap="none" spc="0" normalizeH="0" baseline="0" noProof="0" dirty="0" err="1">
                <a:ln>
                  <a:noFill/>
                </a:ln>
                <a:solidFill>
                  <a:srgbClr val="AD9551"/>
                </a:solidFill>
                <a:effectLst/>
                <a:uLnTx/>
                <a:uFillTx/>
                <a:latin typeface="微軟正黑體" panose="020B0604030504040204" pitchFamily="34" charset="-120"/>
                <a:ea typeface="微軟正黑體" panose="020B0604030504040204" pitchFamily="34" charset="-120"/>
              </a:rPr>
              <a:t>Numpy</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20" name="矩形 19">
            <a:extLst>
              <a:ext uri="{FF2B5EF4-FFF2-40B4-BE49-F238E27FC236}">
                <a16:creationId xmlns:a16="http://schemas.microsoft.com/office/drawing/2014/main" id="{7767B627-8072-4FB8-80AD-2C002CC8B623}"/>
              </a:ext>
            </a:extLst>
          </p:cNvPr>
          <p:cNvSpPr/>
          <p:nvPr/>
        </p:nvSpPr>
        <p:spPr>
          <a:xfrm>
            <a:off x="1969024" y="1391688"/>
            <a:ext cx="3410241" cy="384716"/>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包含彙總計算以及在列篩選環境下的疊代運算</a:t>
            </a:r>
          </a:p>
        </p:txBody>
      </p:sp>
      <p:sp>
        <p:nvSpPr>
          <p:cNvPr id="21" name="文字方塊 20">
            <a:extLst>
              <a:ext uri="{FF2B5EF4-FFF2-40B4-BE49-F238E27FC236}">
                <a16:creationId xmlns:a16="http://schemas.microsoft.com/office/drawing/2014/main" id="{7F4FF768-6075-4676-9DFE-174E5FFC9D28}"/>
              </a:ext>
            </a:extLst>
          </p:cNvPr>
          <p:cNvSpPr txBox="1"/>
          <p:nvPr/>
        </p:nvSpPr>
        <p:spPr>
          <a:xfrm>
            <a:off x="359993" y="1796659"/>
            <a:ext cx="5034044" cy="1569660"/>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 `</a:t>
            </a:r>
            <a:r>
              <a:rPr lang="en-US" altLang="zh-TW" sz="1600" dirty="0" err="1">
                <a:latin typeface="微軟正黑體" panose="020B0604030504040204" pitchFamily="34" charset="-120"/>
                <a:ea typeface="微軟正黑體" panose="020B0604030504040204" pitchFamily="34" charset="-120"/>
              </a:rPr>
              <a:t>numpy.shape</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獲取陣列的形狀。</a:t>
            </a:r>
          </a:p>
          <a:p>
            <a:r>
              <a:rPr lang="en-US" altLang="zh-TW" sz="1600" dirty="0">
                <a:latin typeface="微軟正黑體" panose="020B0604030504040204" pitchFamily="34" charset="-120"/>
                <a:ea typeface="微軟正黑體" panose="020B0604030504040204" pitchFamily="34" charset="-120"/>
              </a:rPr>
              <a:t>2. `</a:t>
            </a:r>
            <a:r>
              <a:rPr lang="en-US" altLang="zh-TW" sz="1600" dirty="0" err="1">
                <a:latin typeface="微軟正黑體" panose="020B0604030504040204" pitchFamily="34" charset="-120"/>
                <a:ea typeface="微軟正黑體" panose="020B0604030504040204" pitchFamily="34" charset="-120"/>
              </a:rPr>
              <a:t>numpy.reshape</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改變陣列的形狀。</a:t>
            </a:r>
          </a:p>
          <a:p>
            <a:r>
              <a:rPr lang="en-US" altLang="zh-TW" sz="1600" dirty="0">
                <a:latin typeface="微軟正黑體" panose="020B0604030504040204" pitchFamily="34" charset="-120"/>
                <a:ea typeface="微軟正黑體" panose="020B0604030504040204" pitchFamily="34" charset="-120"/>
              </a:rPr>
              <a:t>3. `</a:t>
            </a:r>
            <a:r>
              <a:rPr lang="en-US" altLang="zh-TW" sz="1600" dirty="0" err="1">
                <a:latin typeface="微軟正黑體" panose="020B0604030504040204" pitchFamily="34" charset="-120"/>
                <a:ea typeface="微軟正黑體" panose="020B0604030504040204" pitchFamily="34" charset="-120"/>
              </a:rPr>
              <a:t>numpy.ravel</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將多維陣列展平為一維。</a:t>
            </a:r>
          </a:p>
          <a:p>
            <a:r>
              <a:rPr lang="en-US" altLang="zh-TW" sz="1600" dirty="0">
                <a:latin typeface="微軟正黑體" panose="020B0604030504040204" pitchFamily="34" charset="-120"/>
                <a:ea typeface="微軟正黑體" panose="020B0604030504040204" pitchFamily="34" charset="-120"/>
              </a:rPr>
              <a:t>4. `</a:t>
            </a:r>
            <a:r>
              <a:rPr lang="en-US" altLang="zh-TW" sz="1600" dirty="0" err="1">
                <a:latin typeface="微軟正黑體" panose="020B0604030504040204" pitchFamily="34" charset="-120"/>
                <a:ea typeface="微軟正黑體" panose="020B0604030504040204" pitchFamily="34" charset="-120"/>
              </a:rPr>
              <a:t>numpy.transpose</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轉置陣列。</a:t>
            </a:r>
          </a:p>
          <a:p>
            <a:r>
              <a:rPr lang="en-US" altLang="zh-TW" sz="1600" dirty="0">
                <a:latin typeface="微軟正黑體" panose="020B0604030504040204" pitchFamily="34" charset="-120"/>
                <a:ea typeface="微軟正黑體" panose="020B0604030504040204" pitchFamily="34" charset="-120"/>
              </a:rPr>
              <a:t>5. `</a:t>
            </a:r>
            <a:r>
              <a:rPr lang="en-US" altLang="zh-TW" sz="1600" dirty="0" err="1">
                <a:latin typeface="微軟正黑體" panose="020B0604030504040204" pitchFamily="34" charset="-120"/>
                <a:ea typeface="微軟正黑體" panose="020B0604030504040204" pitchFamily="34" charset="-120"/>
              </a:rPr>
              <a:t>numpy.concatenate</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沿指定軸連接多個陣列。</a:t>
            </a:r>
          </a:p>
          <a:p>
            <a:endParaRPr lang="zh-TW" altLang="en-US" sz="1600" dirty="0">
              <a:latin typeface="微軟正黑體" panose="020B0604030504040204" pitchFamily="34" charset="-120"/>
              <a:ea typeface="微軟正黑體" panose="020B0604030504040204" pitchFamily="34" charset="-120"/>
            </a:endParaRPr>
          </a:p>
        </p:txBody>
      </p:sp>
      <p:sp>
        <p:nvSpPr>
          <p:cNvPr id="26" name="矩形 25">
            <a:extLst>
              <a:ext uri="{FF2B5EF4-FFF2-40B4-BE49-F238E27FC236}">
                <a16:creationId xmlns:a16="http://schemas.microsoft.com/office/drawing/2014/main" id="{20B87152-594F-478D-B6E0-D6B25DBD53D7}"/>
              </a:ext>
            </a:extLst>
          </p:cNvPr>
          <p:cNvSpPr/>
          <p:nvPr/>
        </p:nvSpPr>
        <p:spPr>
          <a:xfrm>
            <a:off x="458713" y="1391687"/>
            <a:ext cx="1436762" cy="384716"/>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prstClr val="black"/>
                </a:solidFill>
                <a:latin typeface="微軟正黑體" panose="020B0604030504040204" pitchFamily="34" charset="-120"/>
                <a:ea typeface="微軟正黑體" panose="020B0604030504040204" pitchFamily="34" charset="-120"/>
              </a:rPr>
              <a:t>陣列形狀</a:t>
            </a:r>
          </a:p>
        </p:txBody>
      </p:sp>
      <p:sp>
        <p:nvSpPr>
          <p:cNvPr id="27" name="矩形 26">
            <a:extLst>
              <a:ext uri="{FF2B5EF4-FFF2-40B4-BE49-F238E27FC236}">
                <a16:creationId xmlns:a16="http://schemas.microsoft.com/office/drawing/2014/main" id="{539D3EB1-2FB8-4335-948A-8769AFD036ED}"/>
              </a:ext>
            </a:extLst>
          </p:cNvPr>
          <p:cNvSpPr/>
          <p:nvPr/>
        </p:nvSpPr>
        <p:spPr>
          <a:xfrm>
            <a:off x="1969024" y="3194217"/>
            <a:ext cx="3410241" cy="384716"/>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包含彙總計算以及在列篩選環境下的疊代運算</a:t>
            </a:r>
          </a:p>
        </p:txBody>
      </p:sp>
      <p:sp>
        <p:nvSpPr>
          <p:cNvPr id="28" name="文字方塊 27">
            <a:extLst>
              <a:ext uri="{FF2B5EF4-FFF2-40B4-BE49-F238E27FC236}">
                <a16:creationId xmlns:a16="http://schemas.microsoft.com/office/drawing/2014/main" id="{E40D68CA-9121-4878-B4E6-BEBEA722641C}"/>
              </a:ext>
            </a:extLst>
          </p:cNvPr>
          <p:cNvSpPr txBox="1"/>
          <p:nvPr/>
        </p:nvSpPr>
        <p:spPr>
          <a:xfrm>
            <a:off x="359993" y="3599188"/>
            <a:ext cx="503404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6</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numpy.add</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陣列元素的加法。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7</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numpy.subtract</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陣列元素的減法。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8</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numpy.multiply</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陣列元素的乘法。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9</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numpy.divide</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陣列元素的除法。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10</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numpy.power</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陣列元素的次方運算。</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11</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numpy.sqrt</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計算陣列元素的平方根。</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12</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numpy.exp</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計算陣列元素的指數值。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13</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`numpy.log()`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計算陣列元素的自然對數。</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endParaRPr lang="zh-TW" altLang="en-US" sz="1600" dirty="0">
              <a:latin typeface="微軟正黑體" panose="020B0604030504040204" pitchFamily="34" charset="-120"/>
              <a:ea typeface="微軟正黑體" panose="020B0604030504040204" pitchFamily="34" charset="-120"/>
            </a:endParaRPr>
          </a:p>
        </p:txBody>
      </p:sp>
      <p:sp>
        <p:nvSpPr>
          <p:cNvPr id="30" name="矩形 29">
            <a:extLst>
              <a:ext uri="{FF2B5EF4-FFF2-40B4-BE49-F238E27FC236}">
                <a16:creationId xmlns:a16="http://schemas.microsoft.com/office/drawing/2014/main" id="{ED7DB089-F508-40B8-B116-5F099375943F}"/>
              </a:ext>
            </a:extLst>
          </p:cNvPr>
          <p:cNvSpPr/>
          <p:nvPr/>
        </p:nvSpPr>
        <p:spPr>
          <a:xfrm>
            <a:off x="458713" y="3194216"/>
            <a:ext cx="1436762" cy="384716"/>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prstClr val="black"/>
                </a:solidFill>
                <a:latin typeface="微軟正黑體" panose="020B0604030504040204" pitchFamily="34" charset="-120"/>
                <a:ea typeface="微軟正黑體" panose="020B0604030504040204" pitchFamily="34" charset="-120"/>
              </a:rPr>
              <a:t>數學運算</a:t>
            </a:r>
          </a:p>
        </p:txBody>
      </p:sp>
      <p:sp>
        <p:nvSpPr>
          <p:cNvPr id="31" name="文字方塊 30">
            <a:extLst>
              <a:ext uri="{FF2B5EF4-FFF2-40B4-BE49-F238E27FC236}">
                <a16:creationId xmlns:a16="http://schemas.microsoft.com/office/drawing/2014/main" id="{6971F8F2-F15D-4791-BAF9-24394E861246}"/>
              </a:ext>
            </a:extLst>
          </p:cNvPr>
          <p:cNvSpPr txBox="1"/>
          <p:nvPr/>
        </p:nvSpPr>
        <p:spPr>
          <a:xfrm>
            <a:off x="5886450" y="3599188"/>
            <a:ext cx="6305550"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18</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numpy.mean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計算陣列的平均值。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19</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numpy.median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計算陣列的中位數。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20</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numpy.var</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計算陣列的變異數。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21</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numpy.std</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計算陣列的標準差。</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22</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numpy.sum</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計算陣列元素的總和。</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23</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numpy.min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找出陣列的最小值。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24</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numpy.max</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找出陣列的最大值。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25</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numpy.argmin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找出最小值的索引。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26</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numpy.argmax</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找出最大值的索引。</a:t>
            </a:r>
          </a:p>
        </p:txBody>
      </p:sp>
      <p:sp>
        <p:nvSpPr>
          <p:cNvPr id="32" name="矩形 31">
            <a:extLst>
              <a:ext uri="{FF2B5EF4-FFF2-40B4-BE49-F238E27FC236}">
                <a16:creationId xmlns:a16="http://schemas.microsoft.com/office/drawing/2014/main" id="{473767C5-966E-4FF1-8101-D7156FA8DC8A}"/>
              </a:ext>
            </a:extLst>
          </p:cNvPr>
          <p:cNvSpPr/>
          <p:nvPr/>
        </p:nvSpPr>
        <p:spPr>
          <a:xfrm>
            <a:off x="7459656" y="3191909"/>
            <a:ext cx="3410241" cy="384716"/>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包含彙總計算以及在列篩選環境下的疊代運算</a:t>
            </a:r>
          </a:p>
        </p:txBody>
      </p:sp>
      <p:sp>
        <p:nvSpPr>
          <p:cNvPr id="33" name="矩形 32">
            <a:extLst>
              <a:ext uri="{FF2B5EF4-FFF2-40B4-BE49-F238E27FC236}">
                <a16:creationId xmlns:a16="http://schemas.microsoft.com/office/drawing/2014/main" id="{339D4132-6E47-47FF-9D70-9707FBEDBED3}"/>
              </a:ext>
            </a:extLst>
          </p:cNvPr>
          <p:cNvSpPr/>
          <p:nvPr/>
        </p:nvSpPr>
        <p:spPr>
          <a:xfrm>
            <a:off x="5949345" y="3191908"/>
            <a:ext cx="1436762" cy="384716"/>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prstClr val="black"/>
                </a:solidFill>
                <a:latin typeface="微軟正黑體" panose="020B0604030504040204" pitchFamily="34" charset="-120"/>
                <a:ea typeface="微軟正黑體" panose="020B0604030504040204" pitchFamily="34" charset="-120"/>
              </a:rPr>
              <a:t>統計彙總運算</a:t>
            </a:r>
          </a:p>
        </p:txBody>
      </p:sp>
      <p:sp>
        <p:nvSpPr>
          <p:cNvPr id="34" name="文字方塊 33">
            <a:extLst>
              <a:ext uri="{FF2B5EF4-FFF2-40B4-BE49-F238E27FC236}">
                <a16:creationId xmlns:a16="http://schemas.microsoft.com/office/drawing/2014/main" id="{F02328EB-0504-4322-B2BA-19BA74A8E13F}"/>
              </a:ext>
            </a:extLst>
          </p:cNvPr>
          <p:cNvSpPr txBox="1"/>
          <p:nvPr/>
        </p:nvSpPr>
        <p:spPr>
          <a:xfrm>
            <a:off x="5886450" y="1846680"/>
            <a:ext cx="630555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14.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numpy.random.rand</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生成均勻分布的隨機數。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15</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numpy.random.randn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生成標準正態分布的隨機數。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16</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numpy.random.randint</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生成隨機整數。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17</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numpy.random.choice</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從給定的陣列中隨機選擇元素。</a:t>
            </a:r>
          </a:p>
        </p:txBody>
      </p:sp>
      <p:sp>
        <p:nvSpPr>
          <p:cNvPr id="36" name="矩形 35">
            <a:extLst>
              <a:ext uri="{FF2B5EF4-FFF2-40B4-BE49-F238E27FC236}">
                <a16:creationId xmlns:a16="http://schemas.microsoft.com/office/drawing/2014/main" id="{27301745-724E-4F6C-8EA2-8D94E112E253}"/>
              </a:ext>
            </a:extLst>
          </p:cNvPr>
          <p:cNvSpPr/>
          <p:nvPr/>
        </p:nvSpPr>
        <p:spPr>
          <a:xfrm>
            <a:off x="7459656" y="1392841"/>
            <a:ext cx="3410241" cy="384716"/>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包含彙總計算以及在列篩選環境下的疊代運算</a:t>
            </a:r>
          </a:p>
        </p:txBody>
      </p:sp>
      <p:sp>
        <p:nvSpPr>
          <p:cNvPr id="37" name="矩形 36">
            <a:extLst>
              <a:ext uri="{FF2B5EF4-FFF2-40B4-BE49-F238E27FC236}">
                <a16:creationId xmlns:a16="http://schemas.microsoft.com/office/drawing/2014/main" id="{928C092A-CBE6-4939-89DA-10CA81D8F0BF}"/>
              </a:ext>
            </a:extLst>
          </p:cNvPr>
          <p:cNvSpPr/>
          <p:nvPr/>
        </p:nvSpPr>
        <p:spPr>
          <a:xfrm>
            <a:off x="5949345" y="1392840"/>
            <a:ext cx="1436762" cy="384716"/>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prstClr val="black"/>
                </a:solidFill>
                <a:latin typeface="微軟正黑體" panose="020B0604030504040204" pitchFamily="34" charset="-120"/>
                <a:ea typeface="微軟正黑體" panose="020B0604030504040204" pitchFamily="34" charset="-120"/>
              </a:rPr>
              <a:t>隨機數生成</a:t>
            </a:r>
          </a:p>
        </p:txBody>
      </p:sp>
    </p:spTree>
    <p:extLst>
      <p:ext uri="{BB962C8B-B14F-4D97-AF65-F5344CB8AC3E}">
        <p14:creationId xmlns:p14="http://schemas.microsoft.com/office/powerpoint/2010/main" val="1450219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參考資料</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701814"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9" name="內容版面配置區 2">
            <a:extLst>
              <a:ext uri="{FF2B5EF4-FFF2-40B4-BE49-F238E27FC236}">
                <a16:creationId xmlns:a16="http://schemas.microsoft.com/office/drawing/2014/main" id="{93AC6367-D413-42FC-B4E8-E1A5188D3AD2}"/>
              </a:ext>
            </a:extLst>
          </p:cNvPr>
          <p:cNvSpPr>
            <a:spLocks noGrp="1"/>
          </p:cNvSpPr>
          <p:nvPr>
            <p:ph idx="1"/>
          </p:nvPr>
        </p:nvSpPr>
        <p:spPr>
          <a:xfrm>
            <a:off x="345831" y="1443948"/>
            <a:ext cx="11620500" cy="5071152"/>
          </a:xfrm>
        </p:spPr>
        <p:txBody>
          <a:bodyPr>
            <a:normAutofit/>
          </a:bodyPr>
          <a:lstStyle/>
          <a:p>
            <a:pPr marL="0" indent="0">
              <a:buNone/>
            </a:pPr>
            <a:r>
              <a:rPr lang="en-US" altLang="zh-TW" sz="1400" dirty="0">
                <a:latin typeface="微軟正黑體" panose="020B0604030504040204" pitchFamily="34" charset="-120"/>
                <a:ea typeface="微軟正黑體" panose="020B0604030504040204" pitchFamily="34" charset="-120"/>
              </a:rPr>
              <a:t>[ </a:t>
            </a:r>
            <a:r>
              <a:rPr lang="en-US" altLang="zh-TW" sz="1400" dirty="0" err="1">
                <a:latin typeface="微軟正黑體" panose="020B0604030504040204" pitchFamily="34" charset="-120"/>
                <a:ea typeface="微軟正黑體" panose="020B0604030504040204" pitchFamily="34" charset="-120"/>
              </a:rPr>
              <a:t>Numpy</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記憶體操作</a:t>
            </a:r>
            <a:r>
              <a:rPr lang="en-US" altLang="zh-TW" sz="1400" dirty="0">
                <a:latin typeface="微軟正黑體" panose="020B0604030504040204" pitchFamily="34" charset="-120"/>
                <a:ea typeface="微軟正黑體" panose="020B0604030504040204" pitchFamily="34" charset="-120"/>
              </a:rPr>
              <a:t> ]</a:t>
            </a:r>
          </a:p>
          <a:p>
            <a:pPr marL="0" indent="0">
              <a:buNone/>
            </a:pPr>
            <a:r>
              <a:rPr lang="en-US" altLang="zh-TW" sz="1400" dirty="0">
                <a:latin typeface="微軟正黑體" panose="020B0604030504040204" pitchFamily="34" charset="-120"/>
                <a:ea typeface="微軟正黑體" panose="020B0604030504040204" pitchFamily="34" charset="-120"/>
                <a:hlinkClick r:id="rId3"/>
              </a:rPr>
              <a:t>https://hantt.pages.labranet.jamk.fi/ttc2050-material/material/06-numpy/</a:t>
            </a:r>
            <a:endParaRPr lang="en-US" altLang="zh-TW" sz="1400" dirty="0">
              <a:latin typeface="微軟正黑體" panose="020B0604030504040204" pitchFamily="34" charset="-120"/>
              <a:ea typeface="微軟正黑體" panose="020B0604030504040204" pitchFamily="34" charset="-120"/>
            </a:endParaRPr>
          </a:p>
          <a:p>
            <a:pPr marL="0" indent="0">
              <a:buNone/>
            </a:pP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 Quick Introduction to Python </a:t>
            </a:r>
            <a:r>
              <a:rPr lang="en-US" altLang="zh-TW" sz="1400" dirty="0" err="1">
                <a:latin typeface="微軟正黑體" panose="020B0604030504040204" pitchFamily="34" charset="-120"/>
                <a:ea typeface="微軟正黑體" panose="020B0604030504040204" pitchFamily="34" charset="-120"/>
              </a:rPr>
              <a:t>Numpy</a:t>
            </a:r>
            <a:r>
              <a:rPr lang="en-US" altLang="zh-TW" sz="1400" dirty="0">
                <a:latin typeface="微軟正黑體" panose="020B0604030504040204" pitchFamily="34" charset="-120"/>
                <a:ea typeface="微軟正黑體" panose="020B0604030504040204" pitchFamily="34" charset="-120"/>
              </a:rPr>
              <a:t> for Beginners</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t>
            </a:r>
          </a:p>
          <a:p>
            <a:pPr marL="0" indent="0">
              <a:buNone/>
            </a:pPr>
            <a:r>
              <a:rPr lang="en-US" altLang="zh-TW" sz="1400" dirty="0">
                <a:latin typeface="微軟正黑體" panose="020B0604030504040204" pitchFamily="34" charset="-120"/>
                <a:ea typeface="微軟正黑體" panose="020B0604030504040204" pitchFamily="34" charset="-120"/>
                <a:hlinkClick r:id="rId4"/>
              </a:rPr>
              <a:t>https://hackernoon.com/a-quick-introduction-to-python-numpy-for-beginners</a:t>
            </a:r>
            <a:endParaRPr lang="en-US" altLang="zh-TW" sz="1400" dirty="0">
              <a:latin typeface="微軟正黑體" panose="020B0604030504040204" pitchFamily="34" charset="-120"/>
              <a:ea typeface="微軟正黑體" panose="020B0604030504040204" pitchFamily="34" charset="-120"/>
            </a:endParaRPr>
          </a:p>
          <a:p>
            <a:pPr marL="0" indent="0">
              <a:buNone/>
            </a:pP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56996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8E7F757-D5B8-4097-8445-A0081F782EE0}"/>
              </a:ext>
            </a:extLst>
          </p:cNvPr>
          <p:cNvSpPr>
            <a:spLocks noGrp="1"/>
          </p:cNvSpPr>
          <p:nvPr>
            <p:ph type="sldNum" sz="quarter" idx="12"/>
          </p:nvPr>
        </p:nvSpPr>
        <p:spPr/>
        <p:txBody>
          <a:bodyPr/>
          <a:lstStyle/>
          <a:p>
            <a:fld id="{E705E05A-C565-4ECA-A52B-AF5703A92FCB}" type="slidenum">
              <a:rPr lang="zh-TW" altLang="en-US" smtClean="0"/>
              <a:t>34</a:t>
            </a:fld>
            <a:endParaRPr lang="zh-TW" altLang="en-US"/>
          </a:p>
        </p:txBody>
      </p:sp>
      <p:sp>
        <p:nvSpPr>
          <p:cNvPr id="2" name="矩形 1">
            <a:extLst>
              <a:ext uri="{FF2B5EF4-FFF2-40B4-BE49-F238E27FC236}">
                <a16:creationId xmlns:a16="http://schemas.microsoft.com/office/drawing/2014/main" id="{B29FEAA4-D711-4CC5-8DE6-A9E3502D1CF7}"/>
              </a:ext>
            </a:extLst>
          </p:cNvPr>
          <p:cNvSpPr/>
          <p:nvPr/>
        </p:nvSpPr>
        <p:spPr>
          <a:xfrm>
            <a:off x="822960" y="2514600"/>
            <a:ext cx="1426464" cy="1426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API</a:t>
            </a:r>
            <a:endParaRPr lang="zh-TW" altLang="en-US" dirty="0"/>
          </a:p>
        </p:txBody>
      </p:sp>
      <p:sp>
        <p:nvSpPr>
          <p:cNvPr id="5" name="矩形 4">
            <a:extLst>
              <a:ext uri="{FF2B5EF4-FFF2-40B4-BE49-F238E27FC236}">
                <a16:creationId xmlns:a16="http://schemas.microsoft.com/office/drawing/2014/main" id="{CD3FE7FD-862E-4BAF-B6C1-119DAF839956}"/>
              </a:ext>
            </a:extLst>
          </p:cNvPr>
          <p:cNvSpPr/>
          <p:nvPr/>
        </p:nvSpPr>
        <p:spPr>
          <a:xfrm>
            <a:off x="3831336" y="777240"/>
            <a:ext cx="1426464" cy="1426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t>指標 日</a:t>
            </a:r>
          </a:p>
        </p:txBody>
      </p:sp>
      <p:sp>
        <p:nvSpPr>
          <p:cNvPr id="6" name="矩形 5">
            <a:extLst>
              <a:ext uri="{FF2B5EF4-FFF2-40B4-BE49-F238E27FC236}">
                <a16:creationId xmlns:a16="http://schemas.microsoft.com/office/drawing/2014/main" id="{C6211ADB-CD95-4738-885A-1BE9326E7B56}"/>
              </a:ext>
            </a:extLst>
          </p:cNvPr>
          <p:cNvSpPr/>
          <p:nvPr/>
        </p:nvSpPr>
        <p:spPr>
          <a:xfrm>
            <a:off x="3831336" y="2523744"/>
            <a:ext cx="1426464" cy="1426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t>指標 週</a:t>
            </a:r>
          </a:p>
        </p:txBody>
      </p:sp>
      <p:sp>
        <p:nvSpPr>
          <p:cNvPr id="7" name="矩形 6">
            <a:extLst>
              <a:ext uri="{FF2B5EF4-FFF2-40B4-BE49-F238E27FC236}">
                <a16:creationId xmlns:a16="http://schemas.microsoft.com/office/drawing/2014/main" id="{9B4AFEC8-2E50-4E71-BB77-ED7A82074AC5}"/>
              </a:ext>
            </a:extLst>
          </p:cNvPr>
          <p:cNvSpPr/>
          <p:nvPr/>
        </p:nvSpPr>
        <p:spPr>
          <a:xfrm>
            <a:off x="3831336" y="4270248"/>
            <a:ext cx="1426464" cy="1426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t>指標 月</a:t>
            </a:r>
          </a:p>
        </p:txBody>
      </p:sp>
      <p:cxnSp>
        <p:nvCxnSpPr>
          <p:cNvPr id="8" name="直線單箭頭接點 7">
            <a:extLst>
              <a:ext uri="{FF2B5EF4-FFF2-40B4-BE49-F238E27FC236}">
                <a16:creationId xmlns:a16="http://schemas.microsoft.com/office/drawing/2014/main" id="{3E115D81-7C09-46B6-98B4-CA86D298FC7E}"/>
              </a:ext>
            </a:extLst>
          </p:cNvPr>
          <p:cNvCxnSpPr>
            <a:stCxn id="2" idx="3"/>
            <a:endCxn id="5" idx="1"/>
          </p:cNvCxnSpPr>
          <p:nvPr/>
        </p:nvCxnSpPr>
        <p:spPr>
          <a:xfrm flipV="1">
            <a:off x="2249424" y="1490472"/>
            <a:ext cx="1581912" cy="1737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B454957C-7E01-4FDC-88FD-156736881FFB}"/>
              </a:ext>
            </a:extLst>
          </p:cNvPr>
          <p:cNvCxnSpPr>
            <a:stCxn id="2" idx="3"/>
          </p:cNvCxnSpPr>
          <p:nvPr/>
        </p:nvCxnSpPr>
        <p:spPr>
          <a:xfrm>
            <a:off x="2249424" y="3227832"/>
            <a:ext cx="1728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D4710A1-B507-4737-9E59-F56C26F1D0DB}"/>
              </a:ext>
            </a:extLst>
          </p:cNvPr>
          <p:cNvCxnSpPr>
            <a:stCxn id="2" idx="3"/>
            <a:endCxn id="7" idx="1"/>
          </p:cNvCxnSpPr>
          <p:nvPr/>
        </p:nvCxnSpPr>
        <p:spPr>
          <a:xfrm>
            <a:off x="2249424" y="3227832"/>
            <a:ext cx="1581912" cy="175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FD6FD01B-BB6A-47CA-ADFB-4F3D330406F9}"/>
              </a:ext>
            </a:extLst>
          </p:cNvPr>
          <p:cNvSpPr txBox="1"/>
          <p:nvPr/>
        </p:nvSpPr>
        <p:spPr>
          <a:xfrm>
            <a:off x="6409944" y="1481328"/>
            <a:ext cx="4279392" cy="2308324"/>
          </a:xfrm>
          <a:prstGeom prst="rect">
            <a:avLst/>
          </a:prstGeom>
          <a:noFill/>
        </p:spPr>
        <p:txBody>
          <a:bodyPr wrap="square" rtlCol="0">
            <a:spAutoFit/>
          </a:bodyPr>
          <a:lstStyle/>
          <a:p>
            <a:pPr marL="342900" indent="-342900">
              <a:buAutoNum type="arabicPeriod"/>
            </a:pPr>
            <a:r>
              <a:rPr lang="zh-TW" altLang="en-US" dirty="0"/>
              <a:t>統一日期格式 </a:t>
            </a:r>
            <a:r>
              <a:rPr lang="en-US" altLang="zh-TW" dirty="0"/>
              <a:t>(</a:t>
            </a:r>
            <a:r>
              <a:rPr lang="zh-TW" altLang="en-US" dirty="0"/>
              <a:t>群組檔案</a:t>
            </a:r>
            <a:endParaRPr lang="en-US" altLang="zh-TW" dirty="0"/>
          </a:p>
          <a:p>
            <a:pPr marL="342900" indent="-342900">
              <a:buAutoNum type="arabicPeriod"/>
            </a:pPr>
            <a:r>
              <a:rPr lang="en-US" altLang="zh-TW" dirty="0"/>
              <a:t>API</a:t>
            </a:r>
            <a:r>
              <a:rPr lang="zh-TW" altLang="en-US" dirty="0"/>
              <a:t> 要可以設定日期</a:t>
            </a:r>
            <a:endParaRPr lang="en-US" altLang="zh-TW" dirty="0"/>
          </a:p>
          <a:p>
            <a:pPr marL="342900" indent="-342900">
              <a:buAutoNum type="arabicPeriod"/>
            </a:pPr>
            <a:r>
              <a:rPr lang="zh-TW" altLang="en-US" dirty="0"/>
              <a:t>警戒值計算完 </a:t>
            </a:r>
            <a:r>
              <a:rPr lang="en-US" altLang="zh-TW" dirty="0"/>
              <a:t>merge</a:t>
            </a:r>
            <a:r>
              <a:rPr lang="zh-TW" altLang="en-US" dirty="0"/>
              <a:t>回去原表</a:t>
            </a:r>
            <a:endParaRPr lang="en-US" altLang="zh-TW" dirty="0"/>
          </a:p>
          <a:p>
            <a:pPr marL="342900" indent="-342900">
              <a:buAutoNum type="arabicPeriod"/>
            </a:pPr>
            <a:r>
              <a:rPr lang="en-US" altLang="zh-TW" dirty="0"/>
              <a:t>MS SQL </a:t>
            </a:r>
            <a:r>
              <a:rPr lang="zh-TW" altLang="en-US" dirty="0"/>
              <a:t>欄位 照</a:t>
            </a:r>
            <a:r>
              <a:rPr lang="en-US" altLang="zh-TW" dirty="0"/>
              <a:t>MAX</a:t>
            </a:r>
            <a:r>
              <a:rPr lang="zh-TW" altLang="en-US" dirty="0"/>
              <a:t> 規格</a:t>
            </a:r>
            <a:endParaRPr lang="en-US" altLang="zh-TW" dirty="0"/>
          </a:p>
          <a:p>
            <a:pPr marL="342900" indent="-342900">
              <a:buAutoNum type="arabicPeriod"/>
            </a:pPr>
            <a:endParaRPr lang="en-US" altLang="zh-TW" dirty="0"/>
          </a:p>
          <a:p>
            <a:pPr marL="342900" indent="-342900">
              <a:buAutoNum type="arabicPeriod"/>
            </a:pPr>
            <a:r>
              <a:rPr lang="zh-TW" altLang="en-US" dirty="0"/>
              <a:t>警戒值計算</a:t>
            </a:r>
            <a:endParaRPr lang="en-US" altLang="zh-TW" dirty="0"/>
          </a:p>
          <a:p>
            <a:pPr marL="800100" lvl="1" indent="-342900">
              <a:buAutoNum type="arabicPeriod"/>
            </a:pPr>
            <a:r>
              <a:rPr lang="zh-TW" altLang="en-US" dirty="0"/>
              <a:t>歷史數據中位數 </a:t>
            </a:r>
            <a:r>
              <a:rPr lang="en-US" altLang="zh-TW" dirty="0"/>
              <a:t>+/- 3*</a:t>
            </a:r>
            <a:r>
              <a:rPr lang="zh-TW" altLang="en-US" dirty="0"/>
              <a:t>標準差</a:t>
            </a:r>
            <a:endParaRPr lang="en-US" altLang="zh-TW" dirty="0"/>
          </a:p>
          <a:p>
            <a:pPr marL="800100" lvl="1" indent="-342900">
              <a:buAutoNum type="arabicPeriod"/>
            </a:pPr>
            <a:endParaRPr lang="zh-TW" altLang="en-US" dirty="0"/>
          </a:p>
        </p:txBody>
      </p:sp>
      <p:sp>
        <p:nvSpPr>
          <p:cNvPr id="16" name="矩形 15">
            <a:extLst>
              <a:ext uri="{FF2B5EF4-FFF2-40B4-BE49-F238E27FC236}">
                <a16:creationId xmlns:a16="http://schemas.microsoft.com/office/drawing/2014/main" id="{CD11D126-484C-4F84-BBF6-CF98B3F8802D}"/>
              </a:ext>
            </a:extLst>
          </p:cNvPr>
          <p:cNvSpPr/>
          <p:nvPr/>
        </p:nvSpPr>
        <p:spPr>
          <a:xfrm>
            <a:off x="5257800" y="777240"/>
            <a:ext cx="676656" cy="142646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t>警戒值</a:t>
            </a:r>
          </a:p>
        </p:txBody>
      </p:sp>
      <p:sp>
        <p:nvSpPr>
          <p:cNvPr id="18" name="矩形 17">
            <a:extLst>
              <a:ext uri="{FF2B5EF4-FFF2-40B4-BE49-F238E27FC236}">
                <a16:creationId xmlns:a16="http://schemas.microsoft.com/office/drawing/2014/main" id="{F9CCF51C-462D-4FCA-985C-9AC732FCC5EE}"/>
              </a:ext>
            </a:extLst>
          </p:cNvPr>
          <p:cNvSpPr/>
          <p:nvPr/>
        </p:nvSpPr>
        <p:spPr>
          <a:xfrm>
            <a:off x="5257800" y="2523744"/>
            <a:ext cx="676656" cy="142646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t>警戒值</a:t>
            </a:r>
          </a:p>
        </p:txBody>
      </p:sp>
      <p:sp>
        <p:nvSpPr>
          <p:cNvPr id="19" name="矩形 18">
            <a:extLst>
              <a:ext uri="{FF2B5EF4-FFF2-40B4-BE49-F238E27FC236}">
                <a16:creationId xmlns:a16="http://schemas.microsoft.com/office/drawing/2014/main" id="{1E045492-ACCD-499D-9295-8AF368D1AF80}"/>
              </a:ext>
            </a:extLst>
          </p:cNvPr>
          <p:cNvSpPr/>
          <p:nvPr/>
        </p:nvSpPr>
        <p:spPr>
          <a:xfrm>
            <a:off x="5257800" y="4270248"/>
            <a:ext cx="676656" cy="142646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t>警戒值</a:t>
            </a:r>
          </a:p>
        </p:txBody>
      </p:sp>
    </p:spTree>
    <p:extLst>
      <p:ext uri="{BB962C8B-B14F-4D97-AF65-F5344CB8AC3E}">
        <p14:creationId xmlns:p14="http://schemas.microsoft.com/office/powerpoint/2010/main" val="3463085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DAF43-7B26-43AB-B05F-D7DD43130C3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E784D43-4C5E-4428-ABF3-40AA432F6064}"/>
              </a:ext>
            </a:extLst>
          </p:cNvPr>
          <p:cNvSpPr>
            <a:spLocks noGrp="1"/>
          </p:cNvSpPr>
          <p:nvPr>
            <p:ph idx="1"/>
          </p:nvPr>
        </p:nvSpPr>
        <p:spPr/>
        <p:txBody>
          <a:bodyPr/>
          <a:lstStyle/>
          <a:p>
            <a:r>
              <a:rPr lang="en-US" altLang="zh-TW" dirty="0" err="1"/>
              <a:t>Tensorflow</a:t>
            </a:r>
            <a:r>
              <a:rPr lang="en-US" altLang="zh-TW" dirty="0"/>
              <a:t> 2.0</a:t>
            </a:r>
          </a:p>
          <a:p>
            <a:r>
              <a:rPr lang="en-US" altLang="zh-TW" dirty="0"/>
              <a:t>https://tf.wiki/zh_hant/appendix/tpu.html</a:t>
            </a:r>
            <a:endParaRPr lang="zh-TW" altLang="en-US" dirty="0"/>
          </a:p>
        </p:txBody>
      </p:sp>
      <p:sp>
        <p:nvSpPr>
          <p:cNvPr id="4" name="投影片編號版面配置區 3">
            <a:extLst>
              <a:ext uri="{FF2B5EF4-FFF2-40B4-BE49-F238E27FC236}">
                <a16:creationId xmlns:a16="http://schemas.microsoft.com/office/drawing/2014/main" id="{1D100844-1E56-40A8-BE0A-693904333613}"/>
              </a:ext>
            </a:extLst>
          </p:cNvPr>
          <p:cNvSpPr>
            <a:spLocks noGrp="1"/>
          </p:cNvSpPr>
          <p:nvPr>
            <p:ph type="sldNum" sz="quarter" idx="12"/>
          </p:nvPr>
        </p:nvSpPr>
        <p:spPr/>
        <p:txBody>
          <a:bodyPr/>
          <a:lstStyle/>
          <a:p>
            <a:fld id="{E705E05A-C565-4ECA-A52B-AF5703A92FCB}" type="slidenum">
              <a:rPr lang="zh-TW" altLang="en-US" smtClean="0"/>
              <a:t>35</a:t>
            </a:fld>
            <a:endParaRPr lang="zh-TW" altLang="en-US"/>
          </a:p>
        </p:txBody>
      </p:sp>
    </p:spTree>
    <p:extLst>
      <p:ext uri="{BB962C8B-B14F-4D97-AF65-F5344CB8AC3E}">
        <p14:creationId xmlns:p14="http://schemas.microsoft.com/office/powerpoint/2010/main" val="1934181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958551"/>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dirty="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pic>
        <p:nvPicPr>
          <p:cNvPr id="38" name="圖片 37" descr="一張含有 鮮豔, 光線, 鍵盤, 藝術 的圖片&#10;&#10;自動產生的描述">
            <a:extLst>
              <a:ext uri="{FF2B5EF4-FFF2-40B4-BE49-F238E27FC236}">
                <a16:creationId xmlns:a16="http://schemas.microsoft.com/office/drawing/2014/main" id="{C7887089-834E-4A6A-86EF-3ECE66ABDE1E}"/>
              </a:ext>
            </a:extLst>
          </p:cNvPr>
          <p:cNvPicPr>
            <a:picLocks noChangeAspect="1"/>
          </p:cNvPicPr>
          <p:nvPr/>
        </p:nvPicPr>
        <p:blipFill rotWithShape="1">
          <a:blip r:embed="rId3">
            <a:extLst>
              <a:ext uri="{28A0092B-C50C-407E-A947-70E740481C1C}">
                <a14:useLocalDpi xmlns:a14="http://schemas.microsoft.com/office/drawing/2010/main" val="0"/>
              </a:ext>
            </a:extLst>
          </a:blip>
          <a:srcRect l="29748"/>
          <a:stretch/>
        </p:blipFill>
        <p:spPr>
          <a:xfrm>
            <a:off x="0" y="0"/>
            <a:ext cx="8432800" cy="6858000"/>
          </a:xfrm>
          <a:prstGeom prst="rect">
            <a:avLst/>
          </a:prstGeom>
        </p:spPr>
      </p:pic>
      <p:sp>
        <p:nvSpPr>
          <p:cNvPr id="27" name="矩形 26">
            <a:extLst>
              <a:ext uri="{FF2B5EF4-FFF2-40B4-BE49-F238E27FC236}">
                <a16:creationId xmlns:a16="http://schemas.microsoft.com/office/drawing/2014/main" id="{77059B22-10A4-44F5-88D0-9E509F9F1C91}"/>
              </a:ext>
            </a:extLst>
          </p:cNvPr>
          <p:cNvSpPr/>
          <p:nvPr/>
        </p:nvSpPr>
        <p:spPr>
          <a:xfrm>
            <a:off x="0" y="0"/>
            <a:ext cx="8432800" cy="6858000"/>
          </a:xfrm>
          <a:prstGeom prst="rect">
            <a:avLst/>
          </a:prstGeom>
          <a:solidFill>
            <a:schemeClr val="bg1">
              <a:lumMod val="50000"/>
              <a:alpha val="2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421666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Python Data Analysis</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28707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entaur" panose="02030504050205020304" pitchFamily="18" charset="0"/>
                <a:ea typeface="新細明體" panose="02020500000000000000" pitchFamily="18" charset="-120"/>
                <a:cs typeface="+mn-cs"/>
              </a:rPr>
              <a:t>Numpy</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Foundation </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BDFCFE46-9512-4764-877C-CE1BE7025D9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2023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3990362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388DDD6-6006-4B17-83D1-D1F1C3CAA20A}"/>
              </a:ext>
            </a:extLst>
          </p:cNvPr>
          <p:cNvSpPr/>
          <p:nvPr/>
        </p:nvSpPr>
        <p:spPr>
          <a:xfrm>
            <a:off x="606546" y="1903712"/>
            <a:ext cx="10978907" cy="4762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B59935FA-95EF-404B-93F0-2EB1DD8435BC}"/>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EA29218-DC2C-4DB5-A4DF-715AEA8D224F}"/>
              </a:ext>
            </a:extLst>
          </p:cNvPr>
          <p:cNvSpPr txBox="1"/>
          <p:nvPr/>
        </p:nvSpPr>
        <p:spPr>
          <a:xfrm>
            <a:off x="922858" y="2183966"/>
            <a:ext cx="3561675"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什麼是 </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陣列的創建和基本操作</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陣列的索引和切片</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的數學運算</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常用函數和方法</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多維陣列和矩陣操作</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中的布林運算和條件索引</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的廣播概念</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陣列合併和分割</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err="1">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效能優化</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8" name="標題 1">
            <a:extLst>
              <a:ext uri="{FF2B5EF4-FFF2-40B4-BE49-F238E27FC236}">
                <a16:creationId xmlns:a16="http://schemas.microsoft.com/office/drawing/2014/main" id="{3FD0D28F-44A0-4E94-9563-AFB73A3C0421}"/>
              </a:ext>
            </a:extLst>
          </p:cNvPr>
          <p:cNvSpPr>
            <a:spLocks noGrp="1"/>
          </p:cNvSpPr>
          <p:nvPr>
            <p:ph type="title"/>
          </p:nvPr>
        </p:nvSpPr>
        <p:spPr>
          <a:xfrm>
            <a:off x="3472927" y="47125"/>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課程架構</a:t>
            </a:r>
          </a:p>
        </p:txBody>
      </p:sp>
      <p:sp>
        <p:nvSpPr>
          <p:cNvPr id="11" name="矩形 10">
            <a:extLst>
              <a:ext uri="{FF2B5EF4-FFF2-40B4-BE49-F238E27FC236}">
                <a16:creationId xmlns:a16="http://schemas.microsoft.com/office/drawing/2014/main" id="{E77776A7-A101-4EC2-9AC6-34948C88CA06}"/>
              </a:ext>
            </a:extLst>
          </p:cNvPr>
          <p:cNvSpPr/>
          <p:nvPr/>
        </p:nvSpPr>
        <p:spPr>
          <a:xfrm>
            <a:off x="97932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NumPy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7AC38E63-1F3E-4193-B93D-06FE843A9C8E}"/>
              </a:ext>
            </a:extLst>
          </p:cNvPr>
          <p:cNvSpPr txBox="1"/>
          <p:nvPr/>
        </p:nvSpPr>
        <p:spPr>
          <a:xfrm>
            <a:off x="4663617" y="2183966"/>
            <a:ext cx="3530391" cy="34778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Pandas </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的資料結構</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9144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Series </a:t>
            </a:r>
            <a:r>
              <a:rPr kumimoji="0" lang="zh-TW" altLang="en-US"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創建和操作</a:t>
            </a:r>
            <a:endPar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9144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200" b="0" i="0" u="none" strike="noStrike" kern="1200" cap="none" spc="0" normalizeH="0" baseline="0" noProof="0" dirty="0" err="1">
                <a:ln>
                  <a:noFill/>
                </a:ln>
                <a:solidFill>
                  <a:srgbClr val="374151"/>
                </a:solidFill>
                <a:effectLst/>
                <a:uLnTx/>
                <a:uFillTx/>
                <a:latin typeface="微軟正黑體" panose="020B0604030504040204" pitchFamily="34" charset="-120"/>
                <a:ea typeface="微軟正黑體" panose="020B0604030504040204" pitchFamily="34" charset="-120"/>
                <a:cs typeface="+mn-cs"/>
              </a:rPr>
              <a:t>DataFrame</a:t>
            </a:r>
            <a:r>
              <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創建和操作</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讀取和儲存資料</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選擇、篩選和排序資料</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資料聚合和分組操作</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資料清理和預處理</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資料合併和連接</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時間序列資料處理</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實務應用</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prstClr val="black"/>
              </a:solidFill>
              <a:effectLst/>
              <a:uLnTx/>
              <a:uFillTx/>
              <a:latin typeface="Söhne"/>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C1615046-51A1-46FC-932C-A98941BB24BF}"/>
              </a:ext>
            </a:extLst>
          </p:cNvPr>
          <p:cNvSpPr/>
          <p:nvPr/>
        </p:nvSpPr>
        <p:spPr>
          <a:xfrm>
            <a:off x="467502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Pandas</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8379E9A6-BB51-4E4A-962F-A9BB67D49C7E}"/>
              </a:ext>
            </a:extLst>
          </p:cNvPr>
          <p:cNvSpPr txBox="1"/>
          <p:nvPr/>
        </p:nvSpPr>
        <p:spPr>
          <a:xfrm>
            <a:off x="8194008" y="2183966"/>
            <a:ext cx="3314420"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概念</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圖表類型介紹</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比較，趨勢，關聯，分佈</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資料視覺化工作流</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基本圖表</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標題，標籤，圖例，樣式</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子圖與多軸圖</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資料分佈可視化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時間序列可視化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Power BI</a:t>
            </a: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 資料可視化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儀錶板實務設計</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10FC9BDE-0F0B-426F-ABA7-A39E0F223C9E}"/>
              </a:ext>
            </a:extLst>
          </p:cNvPr>
          <p:cNvSpPr/>
          <p:nvPr/>
        </p:nvSpPr>
        <p:spPr>
          <a:xfrm>
            <a:off x="825047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Matplotlib/ </a:t>
            </a:r>
            <a:r>
              <a:rPr kumimoji="0" lang="en-US" altLang="zh-TW" sz="16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plotly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11">
            <a:extLst>
              <a:ext uri="{FF2B5EF4-FFF2-40B4-BE49-F238E27FC236}">
                <a16:creationId xmlns:a16="http://schemas.microsoft.com/office/drawing/2014/main" id="{53375592-4ED2-4A24-BBF0-109767FCA7A6}"/>
              </a:ext>
            </a:extLst>
          </p:cNvPr>
          <p:cNvSpPr/>
          <p:nvPr/>
        </p:nvSpPr>
        <p:spPr>
          <a:xfrm>
            <a:off x="977070" y="5260457"/>
            <a:ext cx="1014347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ETL/ EDA/ Data Mining  </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3" name="圖片 12" descr="一張含有 符號, 字型, 標誌, 圖形 的圖片&#10;&#10;自動產生的描述">
            <a:extLst>
              <a:ext uri="{FF2B5EF4-FFF2-40B4-BE49-F238E27FC236}">
                <a16:creationId xmlns:a16="http://schemas.microsoft.com/office/drawing/2014/main" id="{E88E7948-7AA7-4CEA-9D7D-D97CE1B8B50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pic>
        <p:nvPicPr>
          <p:cNvPr id="20" name="圖片 19">
            <a:extLst>
              <a:ext uri="{FF2B5EF4-FFF2-40B4-BE49-F238E27FC236}">
                <a16:creationId xmlns:a16="http://schemas.microsoft.com/office/drawing/2014/main" id="{791F65C6-9509-48A4-B2FF-5123A36E69A2}"/>
              </a:ext>
            </a:extLst>
          </p:cNvPr>
          <p:cNvPicPr>
            <a:picLocks noChangeAspect="1"/>
          </p:cNvPicPr>
          <p:nvPr/>
        </p:nvPicPr>
        <p:blipFill>
          <a:blip r:embed="rId3"/>
          <a:stretch>
            <a:fillRect/>
          </a:stretch>
        </p:blipFill>
        <p:spPr>
          <a:xfrm>
            <a:off x="4675022" y="5864027"/>
            <a:ext cx="493269" cy="558782"/>
          </a:xfrm>
          <a:prstGeom prst="rect">
            <a:avLst/>
          </a:prstGeom>
        </p:spPr>
      </p:pic>
      <p:pic>
        <p:nvPicPr>
          <p:cNvPr id="21" name="圖片 20">
            <a:extLst>
              <a:ext uri="{FF2B5EF4-FFF2-40B4-BE49-F238E27FC236}">
                <a16:creationId xmlns:a16="http://schemas.microsoft.com/office/drawing/2014/main" id="{57B507E2-70B6-44CE-A694-38FFD16F06C6}"/>
              </a:ext>
            </a:extLst>
          </p:cNvPr>
          <p:cNvPicPr>
            <a:picLocks noChangeAspect="1"/>
          </p:cNvPicPr>
          <p:nvPr/>
        </p:nvPicPr>
        <p:blipFill>
          <a:blip r:embed="rId4"/>
          <a:stretch>
            <a:fillRect/>
          </a:stretch>
        </p:blipFill>
        <p:spPr>
          <a:xfrm>
            <a:off x="6550641" y="5861262"/>
            <a:ext cx="564313" cy="564313"/>
          </a:xfrm>
          <a:prstGeom prst="rect">
            <a:avLst/>
          </a:prstGeom>
        </p:spPr>
      </p:pic>
      <p:pic>
        <p:nvPicPr>
          <p:cNvPr id="22" name="圖片 21">
            <a:extLst>
              <a:ext uri="{FF2B5EF4-FFF2-40B4-BE49-F238E27FC236}">
                <a16:creationId xmlns:a16="http://schemas.microsoft.com/office/drawing/2014/main" id="{5F9BABA1-7801-42FA-8D7C-732D2EE81258}"/>
              </a:ext>
            </a:extLst>
          </p:cNvPr>
          <p:cNvPicPr>
            <a:picLocks noChangeAspect="1"/>
          </p:cNvPicPr>
          <p:nvPr/>
        </p:nvPicPr>
        <p:blipFill>
          <a:blip r:embed="rId5"/>
          <a:stretch>
            <a:fillRect/>
          </a:stretch>
        </p:blipFill>
        <p:spPr>
          <a:xfrm>
            <a:off x="8497303" y="5823796"/>
            <a:ext cx="639245" cy="639245"/>
          </a:xfrm>
          <a:prstGeom prst="rect">
            <a:avLst/>
          </a:prstGeom>
        </p:spPr>
      </p:pic>
      <p:pic>
        <p:nvPicPr>
          <p:cNvPr id="23" name="圖片 22">
            <a:extLst>
              <a:ext uri="{FF2B5EF4-FFF2-40B4-BE49-F238E27FC236}">
                <a16:creationId xmlns:a16="http://schemas.microsoft.com/office/drawing/2014/main" id="{73368BD5-E7E1-4A2B-B30F-49C15E01153C}"/>
              </a:ext>
            </a:extLst>
          </p:cNvPr>
          <p:cNvPicPr>
            <a:picLocks noChangeAspect="1"/>
          </p:cNvPicPr>
          <p:nvPr/>
        </p:nvPicPr>
        <p:blipFill>
          <a:blip r:embed="rId6"/>
          <a:stretch>
            <a:fillRect/>
          </a:stretch>
        </p:blipFill>
        <p:spPr>
          <a:xfrm>
            <a:off x="2733889" y="5864027"/>
            <a:ext cx="558783" cy="558783"/>
          </a:xfrm>
          <a:prstGeom prst="rect">
            <a:avLst/>
          </a:prstGeom>
        </p:spPr>
      </p:pic>
      <p:sp>
        <p:nvSpPr>
          <p:cNvPr id="25" name="Right Arrow 68">
            <a:extLst>
              <a:ext uri="{FF2B5EF4-FFF2-40B4-BE49-F238E27FC236}">
                <a16:creationId xmlns:a16="http://schemas.microsoft.com/office/drawing/2014/main" id="{57F77B5A-0C42-4C4F-9600-8A05B163CBED}"/>
              </a:ext>
            </a:extLst>
          </p:cNvPr>
          <p:cNvSpPr/>
          <p:nvPr/>
        </p:nvSpPr>
        <p:spPr>
          <a:xfrm>
            <a:off x="3576826" y="5898882"/>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盤點</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Right Arrow 68">
            <a:extLst>
              <a:ext uri="{FF2B5EF4-FFF2-40B4-BE49-F238E27FC236}">
                <a16:creationId xmlns:a16="http://schemas.microsoft.com/office/drawing/2014/main" id="{4394AC10-627F-4963-9A09-5B29A841264D}"/>
              </a:ext>
            </a:extLst>
          </p:cNvPr>
          <p:cNvSpPr/>
          <p:nvPr/>
        </p:nvSpPr>
        <p:spPr>
          <a:xfrm>
            <a:off x="5458551" y="5899547"/>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清洗</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Right Arrow 68">
            <a:extLst>
              <a:ext uri="{FF2B5EF4-FFF2-40B4-BE49-F238E27FC236}">
                <a16:creationId xmlns:a16="http://schemas.microsoft.com/office/drawing/2014/main" id="{8E24E0BB-8905-4051-A23D-EEC303DF0CF2}"/>
              </a:ext>
            </a:extLst>
          </p:cNvPr>
          <p:cNvSpPr/>
          <p:nvPr/>
        </p:nvSpPr>
        <p:spPr>
          <a:xfrm>
            <a:off x="7371754" y="5891753"/>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可視化</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文字版面配置區 2">
            <a:extLst>
              <a:ext uri="{FF2B5EF4-FFF2-40B4-BE49-F238E27FC236}">
                <a16:creationId xmlns:a16="http://schemas.microsoft.com/office/drawing/2014/main" id="{028F5E06-956C-4EFD-8F0E-5B5E4D585993}"/>
              </a:ext>
            </a:extLst>
          </p:cNvPr>
          <p:cNvSpPr txBox="1">
            <a:spLocks/>
          </p:cNvSpPr>
          <p:nvPr/>
        </p:nvSpPr>
        <p:spPr>
          <a:xfrm>
            <a:off x="469900" y="947600"/>
            <a:ext cx="11252200" cy="650669"/>
          </a:xfrm>
          <a:prstGeom prst="rect">
            <a:avLst/>
          </a:prstGeom>
        </p:spPr>
        <p:txBody>
          <a:bodyPr vert="horz" lIns="0" tIns="0" rIns="0" bIns="0" rtlCol="0">
            <a:noAutofit/>
          </a:bodyPr>
          <a:lstStyle>
            <a:lvl1pPr marL="0" indent="0" algn="l" defTabSz="1219110" rtl="0" eaLnBrk="1" latinLnBrk="0" hangingPunct="1">
              <a:spcBef>
                <a:spcPts val="0"/>
              </a:spcBef>
              <a:spcAft>
                <a:spcPts val="300"/>
              </a:spcAft>
              <a:buSzPct val="100000"/>
              <a:buFont typeface="Arial" panose="020B0604020202020204" pitchFamily="34" charset="0"/>
              <a:buNone/>
              <a:defRPr sz="2100" b="1" kern="1200">
                <a:solidFill>
                  <a:srgbClr val="92D050"/>
                </a:solidFill>
                <a:latin typeface="Calibri" panose="020F0502020204030204" pitchFamily="34" charset="0"/>
                <a:ea typeface="微軟正黑體" panose="020B0604030504040204" pitchFamily="34" charset="-120"/>
                <a:cs typeface="Calibri" panose="020F0502020204030204" pitchFamily="34" charset="0"/>
              </a:defRPr>
            </a:lvl1pPr>
            <a:lvl2pPr marL="0" indent="0" algn="l" defTabSz="1219110" rtl="0" eaLnBrk="1" latinLnBrk="0" hangingPunct="1">
              <a:spcBef>
                <a:spcPts val="0"/>
              </a:spcBef>
              <a:spcAft>
                <a:spcPts val="1333"/>
              </a:spcAft>
              <a:buClrTx/>
              <a:buSzPct val="100000"/>
              <a:buFont typeface="Arial"/>
              <a:buNone/>
              <a:defRPr lang="en-US" sz="1300" b="1" kern="1200" dirty="0" smtClean="0">
                <a:solidFill>
                  <a:schemeClr val="tx1"/>
                </a:solidFill>
                <a:latin typeface="+mj-lt"/>
                <a:ea typeface="微軟正黑體" panose="020B0604030504040204" pitchFamily="34" charset="-120"/>
                <a:cs typeface="+mn-cs"/>
              </a:defRPr>
            </a:lvl2pPr>
            <a:lvl3pPr marL="235183" indent="-235183" algn="l" defTabSz="1219110" rtl="0" eaLnBrk="1" latinLnBrk="0" hangingPunct="1">
              <a:spcBef>
                <a:spcPts val="0"/>
              </a:spcBef>
              <a:spcAft>
                <a:spcPts val="1333"/>
              </a:spcAft>
              <a:buClrTx/>
              <a:buSzPct val="100000"/>
              <a:buFont typeface="Arial" panose="020B0604020202020204" pitchFamily="34" charset="0"/>
              <a:buChar char="•"/>
              <a:defRPr lang="en-US" sz="1300" kern="1200" dirty="0" smtClean="0">
                <a:solidFill>
                  <a:schemeClr val="tx1"/>
                </a:solidFill>
                <a:latin typeface="微軟正黑體" panose="020B0604030504040204" pitchFamily="34" charset="-120"/>
                <a:ea typeface="微軟正黑體" panose="020B0604030504040204" pitchFamily="34" charset="-120"/>
                <a:cs typeface="+mn-cs"/>
              </a:defRPr>
            </a:lvl3pPr>
            <a:lvl4pPr marL="475164" indent="-235183" algn="l" defTabSz="1219110" rtl="0" eaLnBrk="1" latinLnBrk="0" hangingPunct="1">
              <a:spcBef>
                <a:spcPts val="0"/>
              </a:spcBef>
              <a:spcAft>
                <a:spcPts val="1333"/>
              </a:spcAft>
              <a:buClrTx/>
              <a:buSzPct val="100000"/>
              <a:buFont typeface="Verdana" panose="020B0604030504040204" pitchFamily="34" charset="0"/>
              <a:buChar char="−"/>
              <a:defRPr lang="en-US" sz="1300" kern="1200" baseline="0" dirty="0" smtClean="0">
                <a:solidFill>
                  <a:schemeClr val="tx1"/>
                </a:solidFill>
                <a:latin typeface="微軟正黑體" panose="020B0604030504040204" pitchFamily="34" charset="-120"/>
                <a:ea typeface="微軟正黑體" panose="020B0604030504040204" pitchFamily="34" charset="-120"/>
                <a:cs typeface="+mn-cs"/>
              </a:defRPr>
            </a:lvl4pPr>
            <a:lvl5pPr marL="710348" indent="-235183" algn="l" defTabSz="1064604" rtl="0" eaLnBrk="1" latinLnBrk="0" hangingPunct="1">
              <a:spcBef>
                <a:spcPts val="0"/>
              </a:spcBef>
              <a:spcAft>
                <a:spcPts val="1333"/>
              </a:spcAft>
              <a:buClrTx/>
              <a:buSzPct val="100000"/>
              <a:buFont typeface="Verdana" panose="020B0604030504040204" pitchFamily="34" charset="0"/>
              <a:buChar char="−"/>
              <a:tabLst/>
              <a:defRPr lang="en-US" sz="1400" kern="1200" baseline="0" dirty="0" smtClean="0">
                <a:solidFill>
                  <a:schemeClr val="tx1"/>
                </a:solidFill>
                <a:latin typeface="+mj-lt"/>
                <a:ea typeface="微軟正黑體" panose="020B0604030504040204" pitchFamily="34" charset="-120"/>
                <a:cs typeface="+mn-cs"/>
              </a:defRPr>
            </a:lvl5pPr>
            <a:lvl6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48" indent="-235183" algn="l" defTabSz="121911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10" rtl="0" eaLnBrk="1" fontAlgn="auto" latinLnBrk="0" hangingPunct="1">
              <a:lnSpc>
                <a:spcPct val="100000"/>
              </a:lnSpc>
              <a:spcBef>
                <a:spcPts val="0"/>
              </a:spcBef>
              <a:spcAft>
                <a:spcPts val="300"/>
              </a:spcAft>
              <a:buClrTx/>
              <a:buSzPct val="100000"/>
              <a:buFont typeface="Arial" panose="020B0604020202020204" pitchFamily="34" charset="0"/>
              <a:buNone/>
              <a:tabLst/>
              <a:defRPr/>
            </a:pP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本課程目的主要教導如何調用 </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P</a:t>
            </a:r>
            <a:r>
              <a:rPr kumimoji="0" lang="en-US" altLang="zh-TW" sz="2100" b="1" i="0" u="none" strike="noStrike" kern="1200" cap="none" spc="0" normalizeH="0" baseline="0" noProof="0" dirty="0" err="1">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ython</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 </a:t>
            </a: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生態系中與計算分析或視覺化相關的工具庫，用以建立數據分析工作和 </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AI</a:t>
            </a: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 運算的前導技能</a:t>
            </a:r>
          </a:p>
        </p:txBody>
      </p:sp>
      <p:cxnSp>
        <p:nvCxnSpPr>
          <p:cNvPr id="4" name="接點: 肘形 3">
            <a:extLst>
              <a:ext uri="{FF2B5EF4-FFF2-40B4-BE49-F238E27FC236}">
                <a16:creationId xmlns:a16="http://schemas.microsoft.com/office/drawing/2014/main" id="{1E340945-38FC-4113-9CF2-82A1DB810009}"/>
              </a:ext>
            </a:extLst>
          </p:cNvPr>
          <p:cNvCxnSpPr>
            <a:cxnSpLocks/>
            <a:stCxn id="11" idx="3"/>
          </p:cNvCxnSpPr>
          <p:nvPr/>
        </p:nvCxnSpPr>
        <p:spPr>
          <a:xfrm>
            <a:off x="3851649" y="1924615"/>
            <a:ext cx="192632" cy="2571497"/>
          </a:xfrm>
          <a:prstGeom prst="bentConnector2">
            <a:avLst/>
          </a:prstGeom>
          <a:ln>
            <a:solidFill>
              <a:srgbClr val="262626"/>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51B66362-7296-431C-8256-C1ECA8F4324E}"/>
              </a:ext>
            </a:extLst>
          </p:cNvPr>
          <p:cNvCxnSpPr>
            <a:cxnSpLocks/>
            <a:stCxn id="17" idx="1"/>
          </p:cNvCxnSpPr>
          <p:nvPr/>
        </p:nvCxnSpPr>
        <p:spPr>
          <a:xfrm rot="10800000" flipV="1">
            <a:off x="4044282" y="1924614"/>
            <a:ext cx="630741" cy="2571497"/>
          </a:xfrm>
          <a:prstGeom prst="bentConnector2">
            <a:avLst/>
          </a:prstGeom>
          <a:ln>
            <a:solidFill>
              <a:srgbClr val="262626"/>
            </a:solidFill>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35854DC6-5303-4245-93B9-D83F6FE164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6861" y="2092747"/>
            <a:ext cx="1100114" cy="444343"/>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ABC4BF20-929A-4351-A993-A6417180DC35}"/>
              </a:ext>
            </a:extLst>
          </p:cNvPr>
          <p:cNvPicPr>
            <a:picLocks noChangeAspect="1"/>
          </p:cNvPicPr>
          <p:nvPr/>
        </p:nvPicPr>
        <p:blipFill>
          <a:blip r:embed="rId8"/>
          <a:stretch>
            <a:fillRect/>
          </a:stretch>
        </p:blipFill>
        <p:spPr>
          <a:xfrm>
            <a:off x="3431574" y="4866361"/>
            <a:ext cx="1243448" cy="621724"/>
          </a:xfrm>
          <a:prstGeom prst="rect">
            <a:avLst/>
          </a:prstGeom>
        </p:spPr>
      </p:pic>
      <p:pic>
        <p:nvPicPr>
          <p:cNvPr id="6" name="圖片 5">
            <a:extLst>
              <a:ext uri="{FF2B5EF4-FFF2-40B4-BE49-F238E27FC236}">
                <a16:creationId xmlns:a16="http://schemas.microsoft.com/office/drawing/2014/main" id="{0FD94AEF-9971-409F-96E7-792F5822F3BF}"/>
              </a:ext>
            </a:extLst>
          </p:cNvPr>
          <p:cNvPicPr>
            <a:picLocks noChangeAspect="1"/>
          </p:cNvPicPr>
          <p:nvPr/>
        </p:nvPicPr>
        <p:blipFill>
          <a:blip r:embed="rId9"/>
          <a:stretch>
            <a:fillRect/>
          </a:stretch>
        </p:blipFill>
        <p:spPr>
          <a:xfrm>
            <a:off x="3466472" y="4479178"/>
            <a:ext cx="1084205" cy="430778"/>
          </a:xfrm>
          <a:prstGeom prst="rect">
            <a:avLst/>
          </a:prstGeom>
        </p:spPr>
      </p:pic>
      <p:pic>
        <p:nvPicPr>
          <p:cNvPr id="10" name="圖片 9">
            <a:extLst>
              <a:ext uri="{FF2B5EF4-FFF2-40B4-BE49-F238E27FC236}">
                <a16:creationId xmlns:a16="http://schemas.microsoft.com/office/drawing/2014/main" id="{5DC1D670-EA3F-40FC-8CC0-1FB90ACF30D9}"/>
              </a:ext>
            </a:extLst>
          </p:cNvPr>
          <p:cNvPicPr>
            <a:picLocks noChangeAspect="1"/>
          </p:cNvPicPr>
          <p:nvPr/>
        </p:nvPicPr>
        <p:blipFill>
          <a:blip r:embed="rId10"/>
          <a:stretch>
            <a:fillRect/>
          </a:stretch>
        </p:blipFill>
        <p:spPr>
          <a:xfrm>
            <a:off x="2905059" y="2120748"/>
            <a:ext cx="981066" cy="388339"/>
          </a:xfrm>
          <a:prstGeom prst="rect">
            <a:avLst/>
          </a:prstGeom>
        </p:spPr>
      </p:pic>
      <p:pic>
        <p:nvPicPr>
          <p:cNvPr id="14" name="圖片 13">
            <a:extLst>
              <a:ext uri="{FF2B5EF4-FFF2-40B4-BE49-F238E27FC236}">
                <a16:creationId xmlns:a16="http://schemas.microsoft.com/office/drawing/2014/main" id="{B823ECB0-B408-4F40-AF2D-F0ED2E96A64E}"/>
              </a:ext>
            </a:extLst>
          </p:cNvPr>
          <p:cNvPicPr>
            <a:picLocks noChangeAspect="1"/>
          </p:cNvPicPr>
          <p:nvPr/>
        </p:nvPicPr>
        <p:blipFill>
          <a:blip r:embed="rId11"/>
          <a:stretch>
            <a:fillRect/>
          </a:stretch>
        </p:blipFill>
        <p:spPr>
          <a:xfrm>
            <a:off x="10121133" y="2076566"/>
            <a:ext cx="1425808" cy="475269"/>
          </a:xfrm>
          <a:prstGeom prst="rect">
            <a:avLst/>
          </a:prstGeom>
        </p:spPr>
      </p:pic>
      <p:pic>
        <p:nvPicPr>
          <p:cNvPr id="24" name="圖片 23">
            <a:extLst>
              <a:ext uri="{FF2B5EF4-FFF2-40B4-BE49-F238E27FC236}">
                <a16:creationId xmlns:a16="http://schemas.microsoft.com/office/drawing/2014/main" id="{A1A220A8-EACF-40B2-A218-3476A8B45C67}"/>
              </a:ext>
            </a:extLst>
          </p:cNvPr>
          <p:cNvPicPr>
            <a:picLocks noChangeAspect="1"/>
          </p:cNvPicPr>
          <p:nvPr/>
        </p:nvPicPr>
        <p:blipFill>
          <a:blip r:embed="rId12"/>
          <a:stretch>
            <a:fillRect/>
          </a:stretch>
        </p:blipFill>
        <p:spPr>
          <a:xfrm>
            <a:off x="10216823" y="4403396"/>
            <a:ext cx="1425808" cy="475863"/>
          </a:xfrm>
          <a:prstGeom prst="rect">
            <a:avLst/>
          </a:prstGeom>
        </p:spPr>
      </p:pic>
      <p:sp>
        <p:nvSpPr>
          <p:cNvPr id="28" name="文字方塊 27">
            <a:extLst>
              <a:ext uri="{FF2B5EF4-FFF2-40B4-BE49-F238E27FC236}">
                <a16:creationId xmlns:a16="http://schemas.microsoft.com/office/drawing/2014/main" id="{1A614A7B-8174-4DF2-A271-8932439638D5}"/>
              </a:ext>
            </a:extLst>
          </p:cNvPr>
          <p:cNvSpPr txBox="1"/>
          <p:nvPr/>
        </p:nvSpPr>
        <p:spPr>
          <a:xfrm>
            <a:off x="4013262" y="2959366"/>
            <a:ext cx="33855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殊</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a:t>
            </a:r>
          </a:p>
        </p:txBody>
      </p:sp>
      <p:pic>
        <p:nvPicPr>
          <p:cNvPr id="1028" name="Picture 4" descr="powerBI-Logo | ProcessM | Process Mining in Microsoft Power BI">
            <a:extLst>
              <a:ext uri="{FF2B5EF4-FFF2-40B4-BE49-F238E27FC236}">
                <a16:creationId xmlns:a16="http://schemas.microsoft.com/office/drawing/2014/main" id="{FD3A5474-8972-4013-BA52-7111116D9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22467" y="4895006"/>
            <a:ext cx="1092225" cy="289696"/>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49F285C9-FD2B-444F-9F3F-B28908AD63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6183A6BD-5462-4C69-95A4-1A133AE36A71}"/>
              </a:ext>
            </a:extLst>
          </p:cNvPr>
          <p:cNvPicPr>
            <a:picLocks noChangeAspect="1"/>
          </p:cNvPicPr>
          <p:nvPr/>
        </p:nvPicPr>
        <p:blipFill>
          <a:blip r:embed="rId14"/>
          <a:stretch>
            <a:fillRect/>
          </a:stretch>
        </p:blipFill>
        <p:spPr>
          <a:xfrm>
            <a:off x="10389423" y="2478114"/>
            <a:ext cx="1164045" cy="333839"/>
          </a:xfrm>
          <a:prstGeom prst="rect">
            <a:avLst/>
          </a:prstGeom>
        </p:spPr>
      </p:pic>
    </p:spTree>
    <p:extLst>
      <p:ext uri="{BB962C8B-B14F-4D97-AF65-F5344CB8AC3E}">
        <p14:creationId xmlns:p14="http://schemas.microsoft.com/office/powerpoint/2010/main" val="455839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課程工具</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Tool kit</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5A8FEECE-7069-4718-BEF0-4406D4B76F0A}"/>
              </a:ext>
            </a:extLst>
          </p:cNvPr>
          <p:cNvSpPr/>
          <p:nvPr/>
        </p:nvSpPr>
        <p:spPr>
          <a:xfrm>
            <a:off x="427879" y="1884244"/>
            <a:ext cx="6704441" cy="235898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b="1" dirty="0">
                <a:solidFill>
                  <a:prstClr val="black"/>
                </a:solidFill>
                <a:latin typeface="微軟正黑體" panose="020B0604030504040204" pitchFamily="34" charset="-120"/>
                <a:ea typeface="微軟正黑體" panose="020B0604030504040204" pitchFamily="34" charset="-120"/>
              </a:rPr>
              <a:t>IDE: </a:t>
            </a:r>
            <a:r>
              <a:rPr lang="en-US" altLang="zh-TW" sz="1600" b="1" dirty="0" err="1">
                <a:solidFill>
                  <a:prstClr val="black"/>
                </a:solidFill>
                <a:latin typeface="微軟正黑體" panose="020B0604030504040204" pitchFamily="34" charset="-120"/>
                <a:ea typeface="微軟正黑體" panose="020B0604030504040204" pitchFamily="34" charset="-120"/>
              </a:rPr>
              <a:t>Vscode</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en-US" altLang="zh-TW" sz="1600" b="1" dirty="0" err="1">
                <a:solidFill>
                  <a:prstClr val="black"/>
                </a:solidFill>
                <a:latin typeface="微軟正黑體" panose="020B0604030504040204" pitchFamily="34" charset="-120"/>
                <a:ea typeface="微軟正黑體" panose="020B0604030504040204" pitchFamily="34" charset="-120"/>
              </a:rPr>
              <a:t>jupyter</a:t>
            </a:r>
            <a:r>
              <a:rPr lang="en-US" altLang="zh-TW" sz="1600" b="1" dirty="0">
                <a:solidFill>
                  <a:prstClr val="black"/>
                </a:solidFill>
                <a:latin typeface="微軟正黑體" panose="020B0604030504040204" pitchFamily="34" charset="-120"/>
                <a:ea typeface="微軟正黑體" panose="020B0604030504040204" pitchFamily="34" charset="-120"/>
              </a:rPr>
              <a:t> notebook), </a:t>
            </a:r>
            <a:r>
              <a:rPr lang="en-US" altLang="zh-TW" sz="1600" b="1" dirty="0" err="1">
                <a:solidFill>
                  <a:prstClr val="black"/>
                </a:solidFill>
                <a:latin typeface="微軟正黑體" panose="020B0604030504040204" pitchFamily="34" charset="-120"/>
                <a:ea typeface="微軟正黑體" panose="020B0604030504040204" pitchFamily="34" charset="-120"/>
              </a:rPr>
              <a:t>Pycharm</a:t>
            </a:r>
            <a:r>
              <a:rPr lang="en-US" altLang="zh-TW" sz="1600" b="1" dirty="0">
                <a:solidFill>
                  <a:prstClr val="black"/>
                </a:solidFill>
                <a:latin typeface="微軟正黑體" panose="020B0604030504040204" pitchFamily="34" charset="-120"/>
                <a:ea typeface="微軟正黑體" panose="020B0604030504040204" pitchFamily="34" charset="-120"/>
              </a:rPr>
              <a:t>, Notepad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b="1" dirty="0">
                <a:solidFill>
                  <a:prstClr val="black"/>
                </a:solidFill>
                <a:latin typeface="微軟正黑體" panose="020B0604030504040204" pitchFamily="34" charset="-120"/>
                <a:ea typeface="微軟正黑體" panose="020B0604030504040204" pitchFamily="34" charset="-120"/>
              </a:rPr>
              <a:t>DB: </a:t>
            </a:r>
            <a:r>
              <a:rPr lang="en-US" altLang="zh-TW" sz="1600" b="1" dirty="0" err="1">
                <a:solidFill>
                  <a:prstClr val="black"/>
                </a:solidFill>
                <a:latin typeface="微軟正黑體" panose="020B0604030504040204" pitchFamily="34" charset="-120"/>
                <a:ea typeface="微軟正黑體" panose="020B0604030504040204" pitchFamily="34" charset="-120"/>
              </a:rPr>
              <a:t>mysql</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心智圖</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zh-TW" altLang="en-US" sz="1600" b="1" dirty="0">
                <a:solidFill>
                  <a:prstClr val="black"/>
                </a:solidFill>
                <a:latin typeface="微軟正黑體" panose="020B0604030504040204" pitchFamily="34" charset="-120"/>
                <a:ea typeface="微軟正黑體" panose="020B0604030504040204" pitchFamily="34" charset="-120"/>
              </a:rPr>
              <a:t> </a:t>
            </a:r>
            <a:r>
              <a:rPr lang="en-US" altLang="zh-TW" sz="1600" b="1" dirty="0" err="1">
                <a:solidFill>
                  <a:prstClr val="black"/>
                </a:solidFill>
                <a:latin typeface="微軟正黑體" panose="020B0604030504040204" pitchFamily="34" charset="-120"/>
                <a:ea typeface="微軟正黑體" panose="020B0604030504040204" pitchFamily="34" charset="-120"/>
              </a:rPr>
              <a:t>Xmind</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繪圖解說</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zh-TW" altLang="en-US" sz="1600" b="1" dirty="0">
                <a:solidFill>
                  <a:prstClr val="black"/>
                </a:solidFill>
                <a:latin typeface="微軟正黑體" panose="020B0604030504040204" pitchFamily="34" charset="-120"/>
                <a:ea typeface="微軟正黑體" panose="020B0604030504040204" pitchFamily="34" charset="-120"/>
              </a:rPr>
              <a:t> </a:t>
            </a:r>
            <a:r>
              <a:rPr lang="en-US" altLang="zh-TW" sz="1600" b="1" dirty="0">
                <a:solidFill>
                  <a:prstClr val="black"/>
                </a:solidFill>
                <a:latin typeface="微軟正黑體" panose="020B0604030504040204" pitchFamily="34" charset="-120"/>
                <a:ea typeface="微軟正黑體" panose="020B0604030504040204" pitchFamily="34" charset="-120"/>
              </a:rPr>
              <a:t>Figma</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筆記軟體</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zh-TW" altLang="en-US" sz="1600" b="1" dirty="0">
                <a:solidFill>
                  <a:prstClr val="black"/>
                </a:solidFill>
                <a:latin typeface="微軟正黑體" panose="020B0604030504040204" pitchFamily="34" charset="-120"/>
                <a:ea typeface="微軟正黑體" panose="020B0604030504040204" pitchFamily="34" charset="-120"/>
              </a:rPr>
              <a:t> </a:t>
            </a:r>
            <a:r>
              <a:rPr lang="en-US" altLang="zh-TW" sz="1600" b="1" dirty="0">
                <a:solidFill>
                  <a:prstClr val="black"/>
                </a:solidFill>
                <a:latin typeface="微軟正黑體" panose="020B0604030504040204" pitchFamily="34" charset="-120"/>
                <a:ea typeface="微軟正黑體" panose="020B0604030504040204" pitchFamily="34" charset="-120"/>
              </a:rPr>
              <a:t>Notion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b="1" dirty="0">
              <a:solidFill>
                <a:prstClr val="black"/>
              </a:solidFill>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C13DBE2C-5160-48DA-AC90-3EDF2A194FE9}"/>
              </a:ext>
            </a:extLst>
          </p:cNvPr>
          <p:cNvSpPr/>
          <p:nvPr/>
        </p:nvSpPr>
        <p:spPr>
          <a:xfrm>
            <a:off x="517303" y="175029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常用工具</a:t>
            </a:r>
          </a:p>
        </p:txBody>
      </p:sp>
      <p:pic>
        <p:nvPicPr>
          <p:cNvPr id="2" name="圖片 1">
            <a:extLst>
              <a:ext uri="{FF2B5EF4-FFF2-40B4-BE49-F238E27FC236}">
                <a16:creationId xmlns:a16="http://schemas.microsoft.com/office/drawing/2014/main" id="{60591CED-CEC6-44C5-84EF-1601A67BA64F}"/>
              </a:ext>
            </a:extLst>
          </p:cNvPr>
          <p:cNvPicPr>
            <a:picLocks noChangeAspect="1"/>
          </p:cNvPicPr>
          <p:nvPr/>
        </p:nvPicPr>
        <p:blipFill>
          <a:blip r:embed="rId3"/>
          <a:stretch>
            <a:fillRect/>
          </a:stretch>
        </p:blipFill>
        <p:spPr>
          <a:xfrm>
            <a:off x="7421418" y="1260366"/>
            <a:ext cx="2663952" cy="1331976"/>
          </a:xfrm>
          <a:prstGeom prst="rect">
            <a:avLst/>
          </a:prstGeom>
        </p:spPr>
      </p:pic>
      <p:pic>
        <p:nvPicPr>
          <p:cNvPr id="3" name="圖片 2">
            <a:extLst>
              <a:ext uri="{FF2B5EF4-FFF2-40B4-BE49-F238E27FC236}">
                <a16:creationId xmlns:a16="http://schemas.microsoft.com/office/drawing/2014/main" id="{F43953D9-28E0-4F26-AA22-AC6AD2C6FE4B}"/>
              </a:ext>
            </a:extLst>
          </p:cNvPr>
          <p:cNvPicPr>
            <a:picLocks noChangeAspect="1"/>
          </p:cNvPicPr>
          <p:nvPr/>
        </p:nvPicPr>
        <p:blipFill>
          <a:blip r:embed="rId4"/>
          <a:stretch>
            <a:fillRect/>
          </a:stretch>
        </p:blipFill>
        <p:spPr>
          <a:xfrm>
            <a:off x="8036047" y="3050014"/>
            <a:ext cx="3098205" cy="938756"/>
          </a:xfrm>
          <a:prstGeom prst="rect">
            <a:avLst/>
          </a:prstGeom>
        </p:spPr>
      </p:pic>
      <p:pic>
        <p:nvPicPr>
          <p:cNvPr id="4" name="圖片 3">
            <a:extLst>
              <a:ext uri="{FF2B5EF4-FFF2-40B4-BE49-F238E27FC236}">
                <a16:creationId xmlns:a16="http://schemas.microsoft.com/office/drawing/2014/main" id="{8D167FFC-55BE-419C-A840-C26AF849DCEF}"/>
              </a:ext>
            </a:extLst>
          </p:cNvPr>
          <p:cNvPicPr>
            <a:picLocks noChangeAspect="1"/>
          </p:cNvPicPr>
          <p:nvPr/>
        </p:nvPicPr>
        <p:blipFill>
          <a:blip r:embed="rId5"/>
          <a:stretch>
            <a:fillRect/>
          </a:stretch>
        </p:blipFill>
        <p:spPr>
          <a:xfrm>
            <a:off x="9443073" y="4549421"/>
            <a:ext cx="1612854" cy="1395119"/>
          </a:xfrm>
          <a:prstGeom prst="rect">
            <a:avLst/>
          </a:prstGeom>
        </p:spPr>
      </p:pic>
      <p:pic>
        <p:nvPicPr>
          <p:cNvPr id="5" name="圖片 4">
            <a:extLst>
              <a:ext uri="{FF2B5EF4-FFF2-40B4-BE49-F238E27FC236}">
                <a16:creationId xmlns:a16="http://schemas.microsoft.com/office/drawing/2014/main" id="{19AF37A7-5AB5-42E1-B458-BCA1E8444259}"/>
              </a:ext>
            </a:extLst>
          </p:cNvPr>
          <p:cNvPicPr>
            <a:picLocks noChangeAspect="1"/>
          </p:cNvPicPr>
          <p:nvPr/>
        </p:nvPicPr>
        <p:blipFill>
          <a:blip r:embed="rId6"/>
          <a:stretch>
            <a:fillRect/>
          </a:stretch>
        </p:blipFill>
        <p:spPr>
          <a:xfrm>
            <a:off x="6354327" y="4915966"/>
            <a:ext cx="2344390" cy="846154"/>
          </a:xfrm>
          <a:prstGeom prst="rect">
            <a:avLst/>
          </a:prstGeom>
        </p:spPr>
      </p:pic>
      <p:pic>
        <p:nvPicPr>
          <p:cNvPr id="6" name="圖片 5">
            <a:extLst>
              <a:ext uri="{FF2B5EF4-FFF2-40B4-BE49-F238E27FC236}">
                <a16:creationId xmlns:a16="http://schemas.microsoft.com/office/drawing/2014/main" id="{E3219BF5-5D76-44BE-8770-B38EE4131B98}"/>
              </a:ext>
            </a:extLst>
          </p:cNvPr>
          <p:cNvPicPr>
            <a:picLocks noChangeAspect="1"/>
          </p:cNvPicPr>
          <p:nvPr/>
        </p:nvPicPr>
        <p:blipFill>
          <a:blip r:embed="rId7"/>
          <a:stretch>
            <a:fillRect/>
          </a:stretch>
        </p:blipFill>
        <p:spPr>
          <a:xfrm>
            <a:off x="4092871" y="3310317"/>
            <a:ext cx="2478208" cy="1239104"/>
          </a:xfrm>
          <a:prstGeom prst="rect">
            <a:avLst/>
          </a:prstGeom>
        </p:spPr>
      </p:pic>
      <p:pic>
        <p:nvPicPr>
          <p:cNvPr id="7" name="圖片 6">
            <a:extLst>
              <a:ext uri="{FF2B5EF4-FFF2-40B4-BE49-F238E27FC236}">
                <a16:creationId xmlns:a16="http://schemas.microsoft.com/office/drawing/2014/main" id="{544D1361-1147-43BF-BCA7-58584D127185}"/>
              </a:ext>
            </a:extLst>
          </p:cNvPr>
          <p:cNvPicPr>
            <a:picLocks noChangeAspect="1"/>
          </p:cNvPicPr>
          <p:nvPr/>
        </p:nvPicPr>
        <p:blipFill>
          <a:blip r:embed="rId8"/>
          <a:stretch>
            <a:fillRect/>
          </a:stretch>
        </p:blipFill>
        <p:spPr>
          <a:xfrm>
            <a:off x="2437888" y="4377182"/>
            <a:ext cx="2480442" cy="1550276"/>
          </a:xfrm>
          <a:prstGeom prst="rect">
            <a:avLst/>
          </a:prstGeom>
        </p:spPr>
      </p:pic>
    </p:spTree>
    <p:extLst>
      <p:ext uri="{BB962C8B-B14F-4D97-AF65-F5344CB8AC3E}">
        <p14:creationId xmlns:p14="http://schemas.microsoft.com/office/powerpoint/2010/main" val="1019022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50D242CE-0571-443B-9422-7BAF8A496F14}"/>
              </a:ext>
            </a:extLst>
          </p:cNvPr>
          <p:cNvSpPr txBox="1">
            <a:spLocks/>
          </p:cNvSpPr>
          <p:nvPr/>
        </p:nvSpPr>
        <p:spPr bwMode="auto">
          <a:xfrm>
            <a:off x="5016682" y="3210223"/>
            <a:ext cx="1256161" cy="430149"/>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18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GitHub</a:t>
            </a:r>
          </a:p>
        </p:txBody>
      </p:sp>
      <p:sp>
        <p:nvSpPr>
          <p:cNvPr id="12" name="標題 1">
            <a:extLst>
              <a:ext uri="{FF2B5EF4-FFF2-40B4-BE49-F238E27FC236}">
                <a16:creationId xmlns:a16="http://schemas.microsoft.com/office/drawing/2014/main" id="{780F014F-E0CC-4810-B6FA-DDE0D2DF7AAB}"/>
              </a:ext>
            </a:extLst>
          </p:cNvPr>
          <p:cNvSpPr txBox="1">
            <a:spLocks/>
          </p:cNvSpPr>
          <p:nvPr/>
        </p:nvSpPr>
        <p:spPr bwMode="auto">
          <a:xfrm>
            <a:off x="85695" y="3152439"/>
            <a:ext cx="3912308" cy="430148"/>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1800" b="1" u="sng" dirty="0">
                <a:solidFill>
                  <a:srgbClr val="002060"/>
                </a:solidFill>
                <a:latin typeface="微軟正黑體" panose="020B0604030504040204" pitchFamily="34" charset="-120"/>
                <a:ea typeface="微軟正黑體" panose="020B0604030504040204" pitchFamily="34" charset="-120"/>
              </a:rPr>
              <a:t>Medium</a:t>
            </a:r>
          </a:p>
        </p:txBody>
      </p:sp>
      <p:sp>
        <p:nvSpPr>
          <p:cNvPr id="30" name="文字方塊 29">
            <a:extLst>
              <a:ext uri="{FF2B5EF4-FFF2-40B4-BE49-F238E27FC236}">
                <a16:creationId xmlns:a16="http://schemas.microsoft.com/office/drawing/2014/main" id="{E939C9AA-F687-4D41-AC82-9398578800E1}"/>
              </a:ext>
            </a:extLst>
          </p:cNvPr>
          <p:cNvSpPr txBox="1"/>
          <p:nvPr/>
        </p:nvSpPr>
        <p:spPr>
          <a:xfrm>
            <a:off x="4106820" y="3660228"/>
            <a:ext cx="309386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程式開發人員的社群平台，包含各種你想得到的專案，程式語言</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標題 1">
            <a:extLst>
              <a:ext uri="{FF2B5EF4-FFF2-40B4-BE49-F238E27FC236}">
                <a16:creationId xmlns:a16="http://schemas.microsoft.com/office/drawing/2014/main" id="{1AE62AF3-41C9-4F4D-BE8A-D1B65AC70083}"/>
              </a:ext>
            </a:extLst>
          </p:cNvPr>
          <p:cNvSpPr>
            <a:spLocks noGrp="1"/>
          </p:cNvSpPr>
          <p:nvPr>
            <p:ph type="title"/>
          </p:nvPr>
        </p:nvSpPr>
        <p:spPr>
          <a:xfrm>
            <a:off x="3673940" y="63633"/>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學習資源</a:t>
            </a:r>
          </a:p>
        </p:txBody>
      </p:sp>
      <p:pic>
        <p:nvPicPr>
          <p:cNvPr id="20" name="圖片 19" descr="一張含有 符號, 字型, 標誌, 圖形 的圖片&#10;&#10;自動產生的描述">
            <a:extLst>
              <a:ext uri="{FF2B5EF4-FFF2-40B4-BE49-F238E27FC236}">
                <a16:creationId xmlns:a16="http://schemas.microsoft.com/office/drawing/2014/main" id="{1ABCD0ED-63F8-44B5-9846-5792E751614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pic>
        <p:nvPicPr>
          <p:cNvPr id="4" name="圖片 3">
            <a:extLst>
              <a:ext uri="{FF2B5EF4-FFF2-40B4-BE49-F238E27FC236}">
                <a16:creationId xmlns:a16="http://schemas.microsoft.com/office/drawing/2014/main" id="{AE930A05-4E23-4519-849A-D191F44BD242}"/>
              </a:ext>
            </a:extLst>
          </p:cNvPr>
          <p:cNvPicPr>
            <a:picLocks noChangeAspect="1"/>
          </p:cNvPicPr>
          <p:nvPr/>
        </p:nvPicPr>
        <p:blipFill>
          <a:blip r:embed="rId3"/>
          <a:stretch>
            <a:fillRect/>
          </a:stretch>
        </p:blipFill>
        <p:spPr>
          <a:xfrm>
            <a:off x="7492762" y="1136073"/>
            <a:ext cx="4131201" cy="5048311"/>
          </a:xfrm>
          <a:prstGeom prst="rect">
            <a:avLst/>
          </a:prstGeom>
        </p:spPr>
      </p:pic>
      <p:pic>
        <p:nvPicPr>
          <p:cNvPr id="8" name="圖片 7">
            <a:extLst>
              <a:ext uri="{FF2B5EF4-FFF2-40B4-BE49-F238E27FC236}">
                <a16:creationId xmlns:a16="http://schemas.microsoft.com/office/drawing/2014/main" id="{90F207C3-6297-458C-BC6C-AAFD94F312BD}"/>
              </a:ext>
            </a:extLst>
          </p:cNvPr>
          <p:cNvPicPr>
            <a:picLocks noChangeAspect="1"/>
          </p:cNvPicPr>
          <p:nvPr/>
        </p:nvPicPr>
        <p:blipFill>
          <a:blip r:embed="rId4"/>
          <a:stretch>
            <a:fillRect/>
          </a:stretch>
        </p:blipFill>
        <p:spPr>
          <a:xfrm>
            <a:off x="4195573" y="1509906"/>
            <a:ext cx="2616331" cy="1471686"/>
          </a:xfrm>
          <a:prstGeom prst="rect">
            <a:avLst/>
          </a:prstGeom>
        </p:spPr>
      </p:pic>
      <p:pic>
        <p:nvPicPr>
          <p:cNvPr id="9" name="圖片 8">
            <a:extLst>
              <a:ext uri="{FF2B5EF4-FFF2-40B4-BE49-F238E27FC236}">
                <a16:creationId xmlns:a16="http://schemas.microsoft.com/office/drawing/2014/main" id="{BA67A577-3B01-4563-878B-72614176C6BD}"/>
              </a:ext>
            </a:extLst>
          </p:cNvPr>
          <p:cNvPicPr>
            <a:picLocks noChangeAspect="1"/>
          </p:cNvPicPr>
          <p:nvPr/>
        </p:nvPicPr>
        <p:blipFill>
          <a:blip r:embed="rId5"/>
          <a:stretch>
            <a:fillRect/>
          </a:stretch>
        </p:blipFill>
        <p:spPr>
          <a:xfrm>
            <a:off x="478571" y="1374121"/>
            <a:ext cx="3264181" cy="1836102"/>
          </a:xfrm>
          <a:prstGeom prst="rect">
            <a:avLst/>
          </a:prstGeom>
        </p:spPr>
      </p:pic>
      <p:sp>
        <p:nvSpPr>
          <p:cNvPr id="24" name="文字方塊 23">
            <a:extLst>
              <a:ext uri="{FF2B5EF4-FFF2-40B4-BE49-F238E27FC236}">
                <a16:creationId xmlns:a16="http://schemas.microsoft.com/office/drawing/2014/main" id="{DF5630E7-D4B2-4E33-8AE4-D64815FAABDC}"/>
              </a:ext>
            </a:extLst>
          </p:cNvPr>
          <p:cNvSpPr txBox="1"/>
          <p:nvPr/>
        </p:nvSpPr>
        <p:spPr>
          <a:xfrm>
            <a:off x="650475" y="3660228"/>
            <a:ext cx="309386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知識型文章分享平台，集合多方領域的高優質文章，性質類似中國的知乎</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11" name="圖片 10">
            <a:extLst>
              <a:ext uri="{FF2B5EF4-FFF2-40B4-BE49-F238E27FC236}">
                <a16:creationId xmlns:a16="http://schemas.microsoft.com/office/drawing/2014/main" id="{B3537589-F208-47D4-A218-39387EF35B8F}"/>
              </a:ext>
            </a:extLst>
          </p:cNvPr>
          <p:cNvPicPr>
            <a:picLocks noChangeAspect="1"/>
          </p:cNvPicPr>
          <p:nvPr/>
        </p:nvPicPr>
        <p:blipFill>
          <a:blip r:embed="rId6"/>
          <a:stretch>
            <a:fillRect/>
          </a:stretch>
        </p:blipFill>
        <p:spPr>
          <a:xfrm>
            <a:off x="505303" y="4349305"/>
            <a:ext cx="3264181" cy="1278471"/>
          </a:xfrm>
          <a:prstGeom prst="rect">
            <a:avLst/>
          </a:prstGeom>
        </p:spPr>
      </p:pic>
      <p:sp>
        <p:nvSpPr>
          <p:cNvPr id="26" name="標題 1">
            <a:extLst>
              <a:ext uri="{FF2B5EF4-FFF2-40B4-BE49-F238E27FC236}">
                <a16:creationId xmlns:a16="http://schemas.microsoft.com/office/drawing/2014/main" id="{922078F5-ED7D-4BA3-A0BE-E37CBDD12029}"/>
              </a:ext>
            </a:extLst>
          </p:cNvPr>
          <p:cNvSpPr txBox="1">
            <a:spLocks/>
          </p:cNvSpPr>
          <p:nvPr/>
        </p:nvSpPr>
        <p:spPr bwMode="auto">
          <a:xfrm>
            <a:off x="110836" y="5307263"/>
            <a:ext cx="3912308" cy="430148"/>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1800" b="1" u="sng" dirty="0">
                <a:solidFill>
                  <a:srgbClr val="002060"/>
                </a:solidFill>
                <a:latin typeface="微軟正黑體" panose="020B0604030504040204" pitchFamily="34" charset="-120"/>
                <a:ea typeface="微軟正黑體" panose="020B0604030504040204" pitchFamily="34" charset="-120"/>
              </a:rPr>
              <a:t>Stack Overflow</a:t>
            </a:r>
          </a:p>
        </p:txBody>
      </p:sp>
      <p:sp>
        <p:nvSpPr>
          <p:cNvPr id="27" name="文字方塊 26">
            <a:extLst>
              <a:ext uri="{FF2B5EF4-FFF2-40B4-BE49-F238E27FC236}">
                <a16:creationId xmlns:a16="http://schemas.microsoft.com/office/drawing/2014/main" id="{08FCAF1B-3E98-49D0-A83E-A50A7984FFF5}"/>
              </a:ext>
            </a:extLst>
          </p:cNvPr>
          <p:cNvSpPr txBox="1"/>
          <p:nvPr/>
        </p:nvSpPr>
        <p:spPr>
          <a:xfrm>
            <a:off x="675616" y="5815052"/>
            <a:ext cx="309386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國外程式討論平台，集合各種</a:t>
            </a:r>
            <a:r>
              <a:rPr lang="en-US" altLang="zh-TW"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Issue bug </a:t>
            </a:r>
            <a:r>
              <a:rPr lang="zh-TW" altLang="en-US"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等解決方案</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14" name="圖片 13">
            <a:extLst>
              <a:ext uri="{FF2B5EF4-FFF2-40B4-BE49-F238E27FC236}">
                <a16:creationId xmlns:a16="http://schemas.microsoft.com/office/drawing/2014/main" id="{E55D83B9-76A7-4449-952B-F50B8749CE3D}"/>
              </a:ext>
            </a:extLst>
          </p:cNvPr>
          <p:cNvPicPr>
            <a:picLocks noChangeAspect="1"/>
          </p:cNvPicPr>
          <p:nvPr/>
        </p:nvPicPr>
        <p:blipFill>
          <a:blip r:embed="rId7"/>
          <a:stretch>
            <a:fillRect/>
          </a:stretch>
        </p:blipFill>
        <p:spPr>
          <a:xfrm>
            <a:off x="4612286" y="4412560"/>
            <a:ext cx="1782903" cy="935534"/>
          </a:xfrm>
          <a:prstGeom prst="rect">
            <a:avLst/>
          </a:prstGeom>
        </p:spPr>
      </p:pic>
      <p:sp>
        <p:nvSpPr>
          <p:cNvPr id="29" name="標題 1">
            <a:extLst>
              <a:ext uri="{FF2B5EF4-FFF2-40B4-BE49-F238E27FC236}">
                <a16:creationId xmlns:a16="http://schemas.microsoft.com/office/drawing/2014/main" id="{CDFBB030-2BB7-412E-B0D4-329A34AB0675}"/>
              </a:ext>
            </a:extLst>
          </p:cNvPr>
          <p:cNvSpPr txBox="1">
            <a:spLocks/>
          </p:cNvSpPr>
          <p:nvPr/>
        </p:nvSpPr>
        <p:spPr bwMode="auto">
          <a:xfrm>
            <a:off x="4851023" y="5307263"/>
            <a:ext cx="1513599" cy="430149"/>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1800" b="1" dirty="0" err="1">
                <a:solidFill>
                  <a:srgbClr val="002060"/>
                </a:solidFill>
                <a:latin typeface="微軟正黑體" panose="020B0604030504040204" pitchFamily="34" charset="-120"/>
                <a:ea typeface="微軟正黑體" panose="020B0604030504040204" pitchFamily="34" charset="-120"/>
              </a:rPr>
              <a:t>ChatGPT</a:t>
            </a:r>
            <a:endParaRPr kumimoji="0" lang="en-US" altLang="zh-TW" sz="18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2" name="文字方塊 31">
            <a:extLst>
              <a:ext uri="{FF2B5EF4-FFF2-40B4-BE49-F238E27FC236}">
                <a16:creationId xmlns:a16="http://schemas.microsoft.com/office/drawing/2014/main" id="{1BBD05C0-111D-4F1C-9DA4-382A73B9BAFB}"/>
              </a:ext>
            </a:extLst>
          </p:cNvPr>
          <p:cNvSpPr txBox="1"/>
          <p:nvPr/>
        </p:nvSpPr>
        <p:spPr>
          <a:xfrm>
            <a:off x="3956805" y="5815052"/>
            <a:ext cx="309386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語言</a:t>
            </a:r>
            <a:r>
              <a:rPr kumimoji="0" lang="zh-TW" altLang="en-US"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生成式 </a:t>
            </a:r>
            <a:r>
              <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 聊天機器人</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1205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50D242CE-0571-443B-9422-7BAF8A496F14}"/>
              </a:ext>
            </a:extLst>
          </p:cNvPr>
          <p:cNvSpPr txBox="1">
            <a:spLocks/>
          </p:cNvSpPr>
          <p:nvPr/>
        </p:nvSpPr>
        <p:spPr bwMode="auto">
          <a:xfrm>
            <a:off x="5016682" y="3210223"/>
            <a:ext cx="1256161" cy="430149"/>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18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GitHub</a:t>
            </a:r>
          </a:p>
        </p:txBody>
      </p:sp>
      <p:sp>
        <p:nvSpPr>
          <p:cNvPr id="12" name="標題 1">
            <a:extLst>
              <a:ext uri="{FF2B5EF4-FFF2-40B4-BE49-F238E27FC236}">
                <a16:creationId xmlns:a16="http://schemas.microsoft.com/office/drawing/2014/main" id="{780F014F-E0CC-4810-B6FA-DDE0D2DF7AAB}"/>
              </a:ext>
            </a:extLst>
          </p:cNvPr>
          <p:cNvSpPr txBox="1">
            <a:spLocks/>
          </p:cNvSpPr>
          <p:nvPr/>
        </p:nvSpPr>
        <p:spPr bwMode="auto">
          <a:xfrm>
            <a:off x="85695" y="3152439"/>
            <a:ext cx="3912308" cy="430148"/>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1800" b="1" u="sng" dirty="0">
                <a:solidFill>
                  <a:srgbClr val="002060"/>
                </a:solidFill>
                <a:latin typeface="微軟正黑體" panose="020B0604030504040204" pitchFamily="34" charset="-120"/>
                <a:ea typeface="微軟正黑體" panose="020B0604030504040204" pitchFamily="34" charset="-120"/>
              </a:rPr>
              <a:t>Medium</a:t>
            </a:r>
          </a:p>
        </p:txBody>
      </p:sp>
      <p:sp>
        <p:nvSpPr>
          <p:cNvPr id="30" name="文字方塊 29">
            <a:extLst>
              <a:ext uri="{FF2B5EF4-FFF2-40B4-BE49-F238E27FC236}">
                <a16:creationId xmlns:a16="http://schemas.microsoft.com/office/drawing/2014/main" id="{E939C9AA-F687-4D41-AC82-9398578800E1}"/>
              </a:ext>
            </a:extLst>
          </p:cNvPr>
          <p:cNvSpPr txBox="1"/>
          <p:nvPr/>
        </p:nvSpPr>
        <p:spPr>
          <a:xfrm>
            <a:off x="4106820" y="3660228"/>
            <a:ext cx="309386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程式開發人員的社群平台，包含各種你想得到的專案，程式語言</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標題 1">
            <a:extLst>
              <a:ext uri="{FF2B5EF4-FFF2-40B4-BE49-F238E27FC236}">
                <a16:creationId xmlns:a16="http://schemas.microsoft.com/office/drawing/2014/main" id="{1AE62AF3-41C9-4F4D-BE8A-D1B65AC70083}"/>
              </a:ext>
            </a:extLst>
          </p:cNvPr>
          <p:cNvSpPr>
            <a:spLocks noGrp="1"/>
          </p:cNvSpPr>
          <p:nvPr>
            <p:ph type="title"/>
          </p:nvPr>
        </p:nvSpPr>
        <p:spPr>
          <a:xfrm>
            <a:off x="3673940" y="63633"/>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學習資源</a:t>
            </a:r>
          </a:p>
        </p:txBody>
      </p:sp>
      <p:pic>
        <p:nvPicPr>
          <p:cNvPr id="20" name="圖片 19" descr="一張含有 符號, 字型, 標誌, 圖形 的圖片&#10;&#10;自動產生的描述">
            <a:extLst>
              <a:ext uri="{FF2B5EF4-FFF2-40B4-BE49-F238E27FC236}">
                <a16:creationId xmlns:a16="http://schemas.microsoft.com/office/drawing/2014/main" id="{1ABCD0ED-63F8-44B5-9846-5792E751614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pic>
        <p:nvPicPr>
          <p:cNvPr id="4" name="圖片 3">
            <a:extLst>
              <a:ext uri="{FF2B5EF4-FFF2-40B4-BE49-F238E27FC236}">
                <a16:creationId xmlns:a16="http://schemas.microsoft.com/office/drawing/2014/main" id="{AE930A05-4E23-4519-849A-D191F44BD242}"/>
              </a:ext>
            </a:extLst>
          </p:cNvPr>
          <p:cNvPicPr>
            <a:picLocks noChangeAspect="1"/>
          </p:cNvPicPr>
          <p:nvPr/>
        </p:nvPicPr>
        <p:blipFill>
          <a:blip r:embed="rId3"/>
          <a:stretch>
            <a:fillRect/>
          </a:stretch>
        </p:blipFill>
        <p:spPr>
          <a:xfrm>
            <a:off x="7492762" y="1136073"/>
            <a:ext cx="4131201" cy="5048311"/>
          </a:xfrm>
          <a:prstGeom prst="rect">
            <a:avLst/>
          </a:prstGeom>
        </p:spPr>
      </p:pic>
      <p:pic>
        <p:nvPicPr>
          <p:cNvPr id="8" name="圖片 7">
            <a:extLst>
              <a:ext uri="{FF2B5EF4-FFF2-40B4-BE49-F238E27FC236}">
                <a16:creationId xmlns:a16="http://schemas.microsoft.com/office/drawing/2014/main" id="{90F207C3-6297-458C-BC6C-AAFD94F312BD}"/>
              </a:ext>
            </a:extLst>
          </p:cNvPr>
          <p:cNvPicPr>
            <a:picLocks noChangeAspect="1"/>
          </p:cNvPicPr>
          <p:nvPr/>
        </p:nvPicPr>
        <p:blipFill>
          <a:blip r:embed="rId4"/>
          <a:stretch>
            <a:fillRect/>
          </a:stretch>
        </p:blipFill>
        <p:spPr>
          <a:xfrm>
            <a:off x="4195573" y="1509906"/>
            <a:ext cx="2616331" cy="1471686"/>
          </a:xfrm>
          <a:prstGeom prst="rect">
            <a:avLst/>
          </a:prstGeom>
        </p:spPr>
      </p:pic>
      <p:pic>
        <p:nvPicPr>
          <p:cNvPr id="9" name="圖片 8">
            <a:extLst>
              <a:ext uri="{FF2B5EF4-FFF2-40B4-BE49-F238E27FC236}">
                <a16:creationId xmlns:a16="http://schemas.microsoft.com/office/drawing/2014/main" id="{BA67A577-3B01-4563-878B-72614176C6BD}"/>
              </a:ext>
            </a:extLst>
          </p:cNvPr>
          <p:cNvPicPr>
            <a:picLocks noChangeAspect="1"/>
          </p:cNvPicPr>
          <p:nvPr/>
        </p:nvPicPr>
        <p:blipFill>
          <a:blip r:embed="rId5"/>
          <a:stretch>
            <a:fillRect/>
          </a:stretch>
        </p:blipFill>
        <p:spPr>
          <a:xfrm>
            <a:off x="478571" y="1374121"/>
            <a:ext cx="3264181" cy="1836102"/>
          </a:xfrm>
          <a:prstGeom prst="rect">
            <a:avLst/>
          </a:prstGeom>
        </p:spPr>
      </p:pic>
      <p:sp>
        <p:nvSpPr>
          <p:cNvPr id="24" name="文字方塊 23">
            <a:extLst>
              <a:ext uri="{FF2B5EF4-FFF2-40B4-BE49-F238E27FC236}">
                <a16:creationId xmlns:a16="http://schemas.microsoft.com/office/drawing/2014/main" id="{DF5630E7-D4B2-4E33-8AE4-D64815FAABDC}"/>
              </a:ext>
            </a:extLst>
          </p:cNvPr>
          <p:cNvSpPr txBox="1"/>
          <p:nvPr/>
        </p:nvSpPr>
        <p:spPr>
          <a:xfrm>
            <a:off x="650475" y="3660228"/>
            <a:ext cx="309386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知識型文章分享平台，集合多方領域的高優質文章，性質類似中國的知乎</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11" name="圖片 10">
            <a:extLst>
              <a:ext uri="{FF2B5EF4-FFF2-40B4-BE49-F238E27FC236}">
                <a16:creationId xmlns:a16="http://schemas.microsoft.com/office/drawing/2014/main" id="{B3537589-F208-47D4-A218-39387EF35B8F}"/>
              </a:ext>
            </a:extLst>
          </p:cNvPr>
          <p:cNvPicPr>
            <a:picLocks noChangeAspect="1"/>
          </p:cNvPicPr>
          <p:nvPr/>
        </p:nvPicPr>
        <p:blipFill>
          <a:blip r:embed="rId6"/>
          <a:stretch>
            <a:fillRect/>
          </a:stretch>
        </p:blipFill>
        <p:spPr>
          <a:xfrm>
            <a:off x="505303" y="4349305"/>
            <a:ext cx="3264181" cy="1278471"/>
          </a:xfrm>
          <a:prstGeom prst="rect">
            <a:avLst/>
          </a:prstGeom>
        </p:spPr>
      </p:pic>
      <p:sp>
        <p:nvSpPr>
          <p:cNvPr id="26" name="標題 1">
            <a:extLst>
              <a:ext uri="{FF2B5EF4-FFF2-40B4-BE49-F238E27FC236}">
                <a16:creationId xmlns:a16="http://schemas.microsoft.com/office/drawing/2014/main" id="{922078F5-ED7D-4BA3-A0BE-E37CBDD12029}"/>
              </a:ext>
            </a:extLst>
          </p:cNvPr>
          <p:cNvSpPr txBox="1">
            <a:spLocks/>
          </p:cNvSpPr>
          <p:nvPr/>
        </p:nvSpPr>
        <p:spPr bwMode="auto">
          <a:xfrm>
            <a:off x="110836" y="5307263"/>
            <a:ext cx="3912308" cy="430148"/>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1800" b="1" u="sng" dirty="0">
                <a:solidFill>
                  <a:srgbClr val="002060"/>
                </a:solidFill>
                <a:latin typeface="微軟正黑體" panose="020B0604030504040204" pitchFamily="34" charset="-120"/>
                <a:ea typeface="微軟正黑體" panose="020B0604030504040204" pitchFamily="34" charset="-120"/>
              </a:rPr>
              <a:t>Stack Overflow</a:t>
            </a:r>
          </a:p>
        </p:txBody>
      </p:sp>
      <p:sp>
        <p:nvSpPr>
          <p:cNvPr id="27" name="文字方塊 26">
            <a:extLst>
              <a:ext uri="{FF2B5EF4-FFF2-40B4-BE49-F238E27FC236}">
                <a16:creationId xmlns:a16="http://schemas.microsoft.com/office/drawing/2014/main" id="{08FCAF1B-3E98-49D0-A83E-A50A7984FFF5}"/>
              </a:ext>
            </a:extLst>
          </p:cNvPr>
          <p:cNvSpPr txBox="1"/>
          <p:nvPr/>
        </p:nvSpPr>
        <p:spPr>
          <a:xfrm>
            <a:off x="675616" y="5815052"/>
            <a:ext cx="309386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國外程式討論平台，集合各種</a:t>
            </a:r>
            <a:r>
              <a:rPr lang="en-US" altLang="zh-TW"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Issue bug </a:t>
            </a:r>
            <a:r>
              <a:rPr lang="zh-TW" altLang="en-US"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等解決方案</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14" name="圖片 13">
            <a:extLst>
              <a:ext uri="{FF2B5EF4-FFF2-40B4-BE49-F238E27FC236}">
                <a16:creationId xmlns:a16="http://schemas.microsoft.com/office/drawing/2014/main" id="{E55D83B9-76A7-4449-952B-F50B8749CE3D}"/>
              </a:ext>
            </a:extLst>
          </p:cNvPr>
          <p:cNvPicPr>
            <a:picLocks noChangeAspect="1"/>
          </p:cNvPicPr>
          <p:nvPr/>
        </p:nvPicPr>
        <p:blipFill>
          <a:blip r:embed="rId7"/>
          <a:stretch>
            <a:fillRect/>
          </a:stretch>
        </p:blipFill>
        <p:spPr>
          <a:xfrm>
            <a:off x="4612286" y="4412560"/>
            <a:ext cx="1782903" cy="935534"/>
          </a:xfrm>
          <a:prstGeom prst="rect">
            <a:avLst/>
          </a:prstGeom>
        </p:spPr>
      </p:pic>
      <p:sp>
        <p:nvSpPr>
          <p:cNvPr id="29" name="標題 1">
            <a:extLst>
              <a:ext uri="{FF2B5EF4-FFF2-40B4-BE49-F238E27FC236}">
                <a16:creationId xmlns:a16="http://schemas.microsoft.com/office/drawing/2014/main" id="{CDFBB030-2BB7-412E-B0D4-329A34AB0675}"/>
              </a:ext>
            </a:extLst>
          </p:cNvPr>
          <p:cNvSpPr txBox="1">
            <a:spLocks/>
          </p:cNvSpPr>
          <p:nvPr/>
        </p:nvSpPr>
        <p:spPr bwMode="auto">
          <a:xfrm>
            <a:off x="4851023" y="5307263"/>
            <a:ext cx="1513599" cy="430149"/>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1800" b="1" dirty="0" err="1">
                <a:solidFill>
                  <a:srgbClr val="002060"/>
                </a:solidFill>
                <a:latin typeface="微軟正黑體" panose="020B0604030504040204" pitchFamily="34" charset="-120"/>
                <a:ea typeface="微軟正黑體" panose="020B0604030504040204" pitchFamily="34" charset="-120"/>
              </a:rPr>
              <a:t>ChatGPT</a:t>
            </a:r>
            <a:endParaRPr kumimoji="0" lang="en-US" altLang="zh-TW" sz="18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2" name="文字方塊 31">
            <a:extLst>
              <a:ext uri="{FF2B5EF4-FFF2-40B4-BE49-F238E27FC236}">
                <a16:creationId xmlns:a16="http://schemas.microsoft.com/office/drawing/2014/main" id="{1BBD05C0-111D-4F1C-9DA4-382A73B9BAFB}"/>
              </a:ext>
            </a:extLst>
          </p:cNvPr>
          <p:cNvSpPr txBox="1"/>
          <p:nvPr/>
        </p:nvSpPr>
        <p:spPr>
          <a:xfrm>
            <a:off x="3956805" y="5815052"/>
            <a:ext cx="309386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spc="150" dirty="0">
                <a:solidFill>
                  <a:srgbClr val="002060"/>
                </a:solidFill>
                <a:latin typeface="微軟正黑體" panose="020B0604030504040204" pitchFamily="34" charset="-120"/>
                <a:ea typeface="微軟正黑體" panose="020B0604030504040204" pitchFamily="34" charset="-120"/>
                <a:cs typeface="Arial" panose="020B0604020202020204" pitchFamily="34" charset="0"/>
              </a:rPr>
              <a:t>語言</a:t>
            </a:r>
            <a:r>
              <a:rPr kumimoji="0" lang="zh-TW" altLang="en-US"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生成式 </a:t>
            </a:r>
            <a:r>
              <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 聊天機器人</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1160779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2656310" y="1962022"/>
            <a:ext cx="8324956"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2400" b="0" i="0" u="none" strike="noStrike" kern="1200" cap="none" spc="150" normalizeH="0" baseline="0" noProof="0" dirty="0">
                <a:ln>
                  <a:noFill/>
                </a:ln>
                <a:solidFill>
                  <a:srgbClr val="002060"/>
                </a:solidFill>
                <a:effectLst/>
                <a:uLnTx/>
                <a:uFillTx/>
                <a:latin typeface="微軟正黑體"/>
                <a:ea typeface="微軟正黑體"/>
                <a:cs typeface="Arial"/>
              </a:rPr>
              <a:t>本次課程主要會用到以下概念，包含</a:t>
            </a:r>
            <a:r>
              <a:rPr lang="zh-TW" altLang="en-US" sz="2400" dirty="0">
                <a:solidFill>
                  <a:srgbClr val="002060"/>
                </a:solidFill>
                <a:latin typeface="微軟正黑體"/>
                <a:ea typeface="微軟正黑體"/>
                <a:cs typeface="Arial"/>
              </a:rPr>
              <a:t>程式底層概念，撰寫技巧，程式開發觀，系統設計原則</a:t>
            </a:r>
            <a:endParaRPr kumimoji="0" lang="en-US" altLang="zh-TW" sz="2400" b="0" i="0" u="none" strike="noStrike" kern="1200" cap="none" spc="150" normalizeH="0" baseline="0" noProof="0" dirty="0">
              <a:ln>
                <a:noFill/>
              </a:ln>
              <a:solidFill>
                <a:srgbClr val="002060"/>
              </a:solidFill>
              <a:effectLst/>
              <a:uLnTx/>
              <a:uFillTx/>
              <a:latin typeface="微軟正黑體"/>
              <a:ea typeface="微軟正黑體"/>
              <a:cs typeface="Arial"/>
            </a:endParaRPr>
          </a:p>
        </p:txBody>
      </p:sp>
      <p:cxnSp>
        <p:nvCxnSpPr>
          <p:cNvPr id="9" name="直線接點 8">
            <a:extLst>
              <a:ext uri="{FF2B5EF4-FFF2-40B4-BE49-F238E27FC236}">
                <a16:creationId xmlns:a16="http://schemas.microsoft.com/office/drawing/2014/main" id="{93656606-14A1-4EE2-A7E2-BFD298BC10AF}"/>
              </a:ext>
            </a:extLst>
          </p:cNvPr>
          <p:cNvCxnSpPr>
            <a:cxnSpLocks/>
          </p:cNvCxnSpPr>
          <p:nvPr/>
        </p:nvCxnSpPr>
        <p:spPr>
          <a:xfrm>
            <a:off x="4299945" y="3622626"/>
            <a:ext cx="3932767" cy="0"/>
          </a:xfrm>
          <a:prstGeom prst="line">
            <a:avLst/>
          </a:prstGeom>
          <a:ln w="28575">
            <a:solidFill>
              <a:schemeClr val="bg2">
                <a:lumMod val="9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332E3D5-A0ED-4F19-83B1-2E8C30DA5115}"/>
              </a:ext>
            </a:extLst>
          </p:cNvPr>
          <p:cNvSpPr/>
          <p:nvPr/>
        </p:nvSpPr>
        <p:spPr>
          <a:xfrm>
            <a:off x="2253129" y="4083880"/>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程式區別</a:t>
            </a:r>
          </a:p>
        </p:txBody>
      </p:sp>
      <p:sp>
        <p:nvSpPr>
          <p:cNvPr id="12" name="矩形 11">
            <a:extLst>
              <a:ext uri="{FF2B5EF4-FFF2-40B4-BE49-F238E27FC236}">
                <a16:creationId xmlns:a16="http://schemas.microsoft.com/office/drawing/2014/main" id="{B0A3D4BB-E204-4C81-B522-5FDA0AC7A193}"/>
              </a:ext>
            </a:extLst>
          </p:cNvPr>
          <p:cNvSpPr/>
          <p:nvPr/>
        </p:nvSpPr>
        <p:spPr>
          <a:xfrm>
            <a:off x="4223745" y="4083880"/>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命名規則</a:t>
            </a:r>
          </a:p>
        </p:txBody>
      </p:sp>
      <p:sp>
        <p:nvSpPr>
          <p:cNvPr id="13" name="矩形 12">
            <a:extLst>
              <a:ext uri="{FF2B5EF4-FFF2-40B4-BE49-F238E27FC236}">
                <a16:creationId xmlns:a16="http://schemas.microsoft.com/office/drawing/2014/main" id="{4F2B8278-9EB7-4028-8C6A-C52FC36A0A19}"/>
              </a:ext>
            </a:extLst>
          </p:cNvPr>
          <p:cNvSpPr/>
          <p:nvPr/>
        </p:nvSpPr>
        <p:spPr>
          <a:xfrm>
            <a:off x="6190128" y="4083880"/>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FFFFFF"/>
                </a:solidFill>
                <a:latin typeface="微軟正黑體" panose="020B0604030504040204" pitchFamily="34" charset="-120"/>
                <a:ea typeface="微軟正黑體" panose="020B0604030504040204" pitchFamily="34" charset="-120"/>
              </a:rPr>
              <a:t>物件導向</a:t>
            </a: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3DAD0E33-3151-4485-B735-DD5B72C5049A}"/>
              </a:ext>
            </a:extLst>
          </p:cNvPr>
          <p:cNvSpPr/>
          <p:nvPr/>
        </p:nvSpPr>
        <p:spPr>
          <a:xfrm>
            <a:off x="8156512" y="4083879"/>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設計原則</a:t>
            </a:r>
          </a:p>
        </p:txBody>
      </p:sp>
      <p:sp>
        <p:nvSpPr>
          <p:cNvPr id="15" name="標題 1">
            <a:extLst>
              <a:ext uri="{FF2B5EF4-FFF2-40B4-BE49-F238E27FC236}">
                <a16:creationId xmlns:a16="http://schemas.microsoft.com/office/drawing/2014/main" id="{B5B922EE-77F6-4CE3-A626-FB158D062FFE}"/>
              </a:ext>
            </a:extLst>
          </p:cNvPr>
          <p:cNvSpPr>
            <a:spLocks noGrp="1"/>
          </p:cNvSpPr>
          <p:nvPr>
            <p:ph type="title"/>
          </p:nvPr>
        </p:nvSpPr>
        <p:spPr>
          <a:xfrm>
            <a:off x="3673940" y="63633"/>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觀念回顧</a:t>
            </a:r>
          </a:p>
        </p:txBody>
      </p:sp>
      <p:pic>
        <p:nvPicPr>
          <p:cNvPr id="4" name="圖片 3">
            <a:extLst>
              <a:ext uri="{FF2B5EF4-FFF2-40B4-BE49-F238E27FC236}">
                <a16:creationId xmlns:a16="http://schemas.microsoft.com/office/drawing/2014/main" id="{1CEC64CD-B7BC-4F5A-9D2F-0E435C3400EF}"/>
              </a:ext>
            </a:extLst>
          </p:cNvPr>
          <p:cNvPicPr>
            <a:picLocks noChangeAspect="1"/>
          </p:cNvPicPr>
          <p:nvPr/>
        </p:nvPicPr>
        <p:blipFill>
          <a:blip r:embed="rId2"/>
          <a:stretch>
            <a:fillRect/>
          </a:stretch>
        </p:blipFill>
        <p:spPr>
          <a:xfrm>
            <a:off x="1006571" y="1967914"/>
            <a:ext cx="1163792" cy="1161974"/>
          </a:xfrm>
          <a:prstGeom prst="rect">
            <a:avLst/>
          </a:prstGeom>
        </p:spPr>
      </p:pic>
      <p:pic>
        <p:nvPicPr>
          <p:cNvPr id="17" name="圖片 16" descr="一張含有 符號, 字型, 標誌, 圖形 的圖片&#10;&#10;自動產生的描述">
            <a:extLst>
              <a:ext uri="{FF2B5EF4-FFF2-40B4-BE49-F238E27FC236}">
                <a16:creationId xmlns:a16="http://schemas.microsoft.com/office/drawing/2014/main" id="{60A22C87-B2FC-4054-8651-55F4C582019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Tree>
    <p:extLst>
      <p:ext uri="{BB962C8B-B14F-4D97-AF65-F5344CB8AC3E}">
        <p14:creationId xmlns:p14="http://schemas.microsoft.com/office/powerpoint/2010/main" val="1232468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程式語言的差別</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Popularity of Programming Language</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3" name="圖片 2">
            <a:extLst>
              <a:ext uri="{FF2B5EF4-FFF2-40B4-BE49-F238E27FC236}">
                <a16:creationId xmlns:a16="http://schemas.microsoft.com/office/drawing/2014/main" id="{D041BDD3-5CAF-4BE9-8042-C97B88A3E2E4}"/>
              </a:ext>
            </a:extLst>
          </p:cNvPr>
          <p:cNvPicPr>
            <a:picLocks noChangeAspect="1"/>
          </p:cNvPicPr>
          <p:nvPr/>
        </p:nvPicPr>
        <p:blipFill>
          <a:blip r:embed="rId3"/>
          <a:stretch>
            <a:fillRect/>
          </a:stretch>
        </p:blipFill>
        <p:spPr>
          <a:xfrm>
            <a:off x="1092502" y="1863807"/>
            <a:ext cx="4732564" cy="4574333"/>
          </a:xfrm>
          <a:prstGeom prst="rect">
            <a:avLst/>
          </a:prstGeom>
        </p:spPr>
      </p:pic>
      <p:sp>
        <p:nvSpPr>
          <p:cNvPr id="13" name="文字方塊 12">
            <a:extLst>
              <a:ext uri="{FF2B5EF4-FFF2-40B4-BE49-F238E27FC236}">
                <a16:creationId xmlns:a16="http://schemas.microsoft.com/office/drawing/2014/main" id="{D19F13B5-3CE6-465E-8E59-168FF9318C7A}"/>
              </a:ext>
            </a:extLst>
          </p:cNvPr>
          <p:cNvSpPr txBox="1"/>
          <p:nvPr/>
        </p:nvSpPr>
        <p:spPr>
          <a:xfrm>
            <a:off x="304951" y="6472734"/>
            <a:ext cx="6307666" cy="276999"/>
          </a:xfrm>
          <a:prstGeom prst="rect">
            <a:avLst/>
          </a:prstGeom>
          <a:noFill/>
        </p:spPr>
        <p:txBody>
          <a:bodyPr wrap="square">
            <a:spAutoFit/>
          </a:bodyPr>
          <a:lstStyle/>
          <a:p>
            <a:pPr algn="ctr"/>
            <a:r>
              <a:rPr lang="en-US" altLang="zh-TW" sz="1200" b="0" i="1" dirty="0">
                <a:solidFill>
                  <a:schemeClr val="bg1">
                    <a:lumMod val="65000"/>
                  </a:schemeClr>
                </a:solidFill>
                <a:effectLst/>
                <a:latin typeface="Helvetica Neue"/>
              </a:rPr>
              <a:t>Ref: 2023 PYPL </a:t>
            </a:r>
            <a:r>
              <a:rPr lang="en-US" altLang="zh-TW" sz="1200" b="0" i="1" dirty="0" err="1">
                <a:solidFill>
                  <a:schemeClr val="bg1">
                    <a:lumMod val="65000"/>
                  </a:schemeClr>
                </a:solidFill>
                <a:effectLst/>
                <a:latin typeface="Helvetica Neue"/>
              </a:rPr>
              <a:t>PopularitY</a:t>
            </a:r>
            <a:r>
              <a:rPr lang="en-US" altLang="zh-TW" sz="1200" b="0" i="1" dirty="0">
                <a:solidFill>
                  <a:schemeClr val="bg1">
                    <a:lumMod val="65000"/>
                  </a:schemeClr>
                </a:solidFill>
                <a:effectLst/>
                <a:latin typeface="Helvetica Neue"/>
              </a:rPr>
              <a:t> of Programming Language</a:t>
            </a:r>
          </a:p>
        </p:txBody>
      </p:sp>
      <p:pic>
        <p:nvPicPr>
          <p:cNvPr id="1026" name="Picture 2" descr="Alternative Fuels Data Center: How Do Hybrid Electric Cars Work?">
            <a:extLst>
              <a:ext uri="{FF2B5EF4-FFF2-40B4-BE49-F238E27FC236}">
                <a16:creationId xmlns:a16="http://schemas.microsoft.com/office/drawing/2014/main" id="{A41A2214-5E1D-4492-A722-3382378F4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418" y="1863807"/>
            <a:ext cx="3447595" cy="193754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3E7CFD03-D567-4B31-9312-2D9ADF24D69D}"/>
              </a:ext>
            </a:extLst>
          </p:cNvPr>
          <p:cNvPicPr>
            <a:picLocks noChangeAspect="1"/>
          </p:cNvPicPr>
          <p:nvPr/>
        </p:nvPicPr>
        <p:blipFill>
          <a:blip r:embed="rId5"/>
          <a:stretch>
            <a:fillRect/>
          </a:stretch>
        </p:blipFill>
        <p:spPr>
          <a:xfrm>
            <a:off x="7419231" y="4073194"/>
            <a:ext cx="3449782" cy="2399540"/>
          </a:xfrm>
          <a:prstGeom prst="rect">
            <a:avLst/>
          </a:prstGeom>
        </p:spPr>
      </p:pic>
      <p:sp>
        <p:nvSpPr>
          <p:cNvPr id="18" name="文字版面配置區 2">
            <a:extLst>
              <a:ext uri="{FF2B5EF4-FFF2-40B4-BE49-F238E27FC236}">
                <a16:creationId xmlns:a16="http://schemas.microsoft.com/office/drawing/2014/main" id="{AEC1820F-0FE8-443A-AD21-C61EB3AD24E0}"/>
              </a:ext>
            </a:extLst>
          </p:cNvPr>
          <p:cNvSpPr txBox="1">
            <a:spLocks/>
          </p:cNvSpPr>
          <p:nvPr/>
        </p:nvSpPr>
        <p:spPr>
          <a:xfrm>
            <a:off x="7416332" y="1402553"/>
            <a:ext cx="3682698" cy="650669"/>
          </a:xfrm>
          <a:prstGeom prst="rect">
            <a:avLst/>
          </a:prstGeom>
        </p:spPr>
        <p:txBody>
          <a:bodyPr vert="horz" lIns="0" tIns="0" rIns="0" bIns="0" rtlCol="0">
            <a:noAutofit/>
          </a:bodyPr>
          <a:lstStyle>
            <a:lvl1pPr marL="0" indent="0" algn="l" defTabSz="1219110" rtl="0" eaLnBrk="1" latinLnBrk="0" hangingPunct="1">
              <a:spcBef>
                <a:spcPts val="0"/>
              </a:spcBef>
              <a:spcAft>
                <a:spcPts val="300"/>
              </a:spcAft>
              <a:buSzPct val="100000"/>
              <a:buFont typeface="Arial" panose="020B0604020202020204" pitchFamily="34" charset="0"/>
              <a:buNone/>
              <a:defRPr sz="2100" b="1" kern="1200">
                <a:solidFill>
                  <a:srgbClr val="92D050"/>
                </a:solidFill>
                <a:latin typeface="Calibri" panose="020F0502020204030204" pitchFamily="34" charset="0"/>
                <a:ea typeface="微軟正黑體" panose="020B0604030504040204" pitchFamily="34" charset="-120"/>
                <a:cs typeface="Calibri" panose="020F0502020204030204" pitchFamily="34" charset="0"/>
              </a:defRPr>
            </a:lvl1pPr>
            <a:lvl2pPr marL="0" indent="0" algn="l" defTabSz="1219110" rtl="0" eaLnBrk="1" latinLnBrk="0" hangingPunct="1">
              <a:spcBef>
                <a:spcPts val="0"/>
              </a:spcBef>
              <a:spcAft>
                <a:spcPts val="1333"/>
              </a:spcAft>
              <a:buClrTx/>
              <a:buSzPct val="100000"/>
              <a:buFont typeface="Arial"/>
              <a:buNone/>
              <a:defRPr lang="en-US" sz="1300" b="1" kern="1200" dirty="0" smtClean="0">
                <a:solidFill>
                  <a:schemeClr val="tx1"/>
                </a:solidFill>
                <a:latin typeface="+mj-lt"/>
                <a:ea typeface="微軟正黑體" panose="020B0604030504040204" pitchFamily="34" charset="-120"/>
                <a:cs typeface="+mn-cs"/>
              </a:defRPr>
            </a:lvl2pPr>
            <a:lvl3pPr marL="235183" indent="-235183" algn="l" defTabSz="1219110" rtl="0" eaLnBrk="1" latinLnBrk="0" hangingPunct="1">
              <a:spcBef>
                <a:spcPts val="0"/>
              </a:spcBef>
              <a:spcAft>
                <a:spcPts val="1333"/>
              </a:spcAft>
              <a:buClrTx/>
              <a:buSzPct val="100000"/>
              <a:buFont typeface="Arial" panose="020B0604020202020204" pitchFamily="34" charset="0"/>
              <a:buChar char="•"/>
              <a:defRPr lang="en-US" sz="1300" kern="1200" dirty="0" smtClean="0">
                <a:solidFill>
                  <a:schemeClr val="tx1"/>
                </a:solidFill>
                <a:latin typeface="微軟正黑體" panose="020B0604030504040204" pitchFamily="34" charset="-120"/>
                <a:ea typeface="微軟正黑體" panose="020B0604030504040204" pitchFamily="34" charset="-120"/>
                <a:cs typeface="+mn-cs"/>
              </a:defRPr>
            </a:lvl3pPr>
            <a:lvl4pPr marL="475164" indent="-235183" algn="l" defTabSz="1219110" rtl="0" eaLnBrk="1" latinLnBrk="0" hangingPunct="1">
              <a:spcBef>
                <a:spcPts val="0"/>
              </a:spcBef>
              <a:spcAft>
                <a:spcPts val="1333"/>
              </a:spcAft>
              <a:buClrTx/>
              <a:buSzPct val="100000"/>
              <a:buFont typeface="Verdana" panose="020B0604030504040204" pitchFamily="34" charset="0"/>
              <a:buChar char="−"/>
              <a:defRPr lang="en-US" sz="1300" kern="1200" baseline="0" dirty="0" smtClean="0">
                <a:solidFill>
                  <a:schemeClr val="tx1"/>
                </a:solidFill>
                <a:latin typeface="微軟正黑體" panose="020B0604030504040204" pitchFamily="34" charset="-120"/>
                <a:ea typeface="微軟正黑體" panose="020B0604030504040204" pitchFamily="34" charset="-120"/>
                <a:cs typeface="+mn-cs"/>
              </a:defRPr>
            </a:lvl4pPr>
            <a:lvl5pPr marL="710348" indent="-235183" algn="l" defTabSz="1064604" rtl="0" eaLnBrk="1" latinLnBrk="0" hangingPunct="1">
              <a:spcBef>
                <a:spcPts val="0"/>
              </a:spcBef>
              <a:spcAft>
                <a:spcPts val="1333"/>
              </a:spcAft>
              <a:buClrTx/>
              <a:buSzPct val="100000"/>
              <a:buFont typeface="Verdana" panose="020B0604030504040204" pitchFamily="34" charset="0"/>
              <a:buChar char="−"/>
              <a:tabLst/>
              <a:defRPr lang="en-US" sz="1400" kern="1200" baseline="0" dirty="0" smtClean="0">
                <a:solidFill>
                  <a:schemeClr val="tx1"/>
                </a:solidFill>
                <a:latin typeface="+mj-lt"/>
                <a:ea typeface="微軟正黑體" panose="020B0604030504040204" pitchFamily="34" charset="-120"/>
                <a:cs typeface="+mn-cs"/>
              </a:defRPr>
            </a:lvl5pPr>
            <a:lvl6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48" indent="-235183" algn="l" defTabSz="121911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10" rtl="0" eaLnBrk="1" fontAlgn="auto" latinLnBrk="0" hangingPunct="1">
              <a:lnSpc>
                <a:spcPct val="100000"/>
              </a:lnSpc>
              <a:spcBef>
                <a:spcPts val="0"/>
              </a:spcBef>
              <a:spcAft>
                <a:spcPts val="300"/>
              </a:spcAft>
              <a:buClrTx/>
              <a:buSzPct val="100000"/>
              <a:buFont typeface="Arial" panose="020B0604020202020204" pitchFamily="34" charset="0"/>
              <a:buNone/>
              <a:tabLst/>
              <a:defRPr/>
            </a:pPr>
            <a:endParaRPr kumimoji="0" lang="zh-TW" altLang="en-US" sz="2100" b="1" i="0" u="none" strike="noStrike" kern="1200" cap="none" spc="0" normalizeH="0" baseline="0" noProof="0" dirty="0">
              <a:ln>
                <a:noFill/>
              </a:ln>
              <a:solidFill>
                <a:srgbClr val="262626"/>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26" name="矩形 25">
            <a:extLst>
              <a:ext uri="{FF2B5EF4-FFF2-40B4-BE49-F238E27FC236}">
                <a16:creationId xmlns:a16="http://schemas.microsoft.com/office/drawing/2014/main" id="{847265A7-3AF1-45AF-8216-7CA0585344DE}"/>
              </a:ext>
            </a:extLst>
          </p:cNvPr>
          <p:cNvSpPr/>
          <p:nvPr/>
        </p:nvSpPr>
        <p:spPr>
          <a:xfrm>
            <a:off x="2022620" y="1411990"/>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特定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泛用</a:t>
            </a:r>
          </a:p>
        </p:txBody>
      </p:sp>
      <p:sp>
        <p:nvSpPr>
          <p:cNvPr id="27" name="矩形 26">
            <a:extLst>
              <a:ext uri="{FF2B5EF4-FFF2-40B4-BE49-F238E27FC236}">
                <a16:creationId xmlns:a16="http://schemas.microsoft.com/office/drawing/2014/main" id="{CEC6AAD2-F416-4750-8720-8A21AFC4B7D7}"/>
              </a:ext>
            </a:extLst>
          </p:cNvPr>
          <p:cNvSpPr/>
          <p:nvPr/>
        </p:nvSpPr>
        <p:spPr>
          <a:xfrm>
            <a:off x="7707958" y="1387373"/>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層次高低</a:t>
            </a:r>
          </a:p>
        </p:txBody>
      </p:sp>
      <p:pic>
        <p:nvPicPr>
          <p:cNvPr id="1028" name="Picture 4">
            <a:extLst>
              <a:ext uri="{FF2B5EF4-FFF2-40B4-BE49-F238E27FC236}">
                <a16:creationId xmlns:a16="http://schemas.microsoft.com/office/drawing/2014/main" id="{39771C95-2C08-44E4-973A-5085155ABF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9812" y="4826858"/>
            <a:ext cx="2442868" cy="16285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9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層次差異</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High level</a:t>
            </a:r>
            <a:r>
              <a:rPr kumimoji="0" lang="en-US" altLang="zh-TW" sz="2000" b="1" i="0" u="none" strike="noStrike" kern="1200" cap="none" spc="0" normalizeH="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vs low level</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847265A7-3AF1-45AF-8216-7CA0585344DE}"/>
              </a:ext>
            </a:extLst>
          </p:cNvPr>
          <p:cNvSpPr/>
          <p:nvPr/>
        </p:nvSpPr>
        <p:spPr>
          <a:xfrm>
            <a:off x="210753" y="1315547"/>
            <a:ext cx="4445913" cy="12677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離硬體越遠，越高等</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越低等的語言跑越快，但越難寫</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indent="-285750">
              <a:buFont typeface="Arial" panose="020B0604020202020204" pitchFamily="34" charset="0"/>
              <a:buChar char="•"/>
              <a:defRPr/>
            </a:pPr>
            <a:r>
              <a:rPr lang="en-US" altLang="zh-TW" sz="1600" b="1" dirty="0">
                <a:solidFill>
                  <a:prstClr val="black"/>
                </a:solidFill>
                <a:latin typeface="微軟正黑體" panose="020B0604030504040204" pitchFamily="34" charset="-120"/>
                <a:ea typeface="微軟正黑體" panose="020B0604030504040204" pitchFamily="34" charset="-120"/>
              </a:rPr>
              <a:t>Python </a:t>
            </a:r>
            <a:r>
              <a:rPr lang="zh-TW" altLang="en-US" sz="1600" b="1" dirty="0">
                <a:solidFill>
                  <a:prstClr val="black"/>
                </a:solidFill>
                <a:latin typeface="微軟正黑體" panose="020B0604030504040204" pitchFamily="34" charset="-120"/>
                <a:ea typeface="微軟正黑體" panose="020B0604030504040204" pitchFamily="34" charset="-120"/>
              </a:rPr>
              <a:t>層次高於 </a:t>
            </a:r>
            <a:r>
              <a:rPr lang="en-US" altLang="zh-TW" sz="1600" b="1" dirty="0">
                <a:solidFill>
                  <a:prstClr val="black"/>
                </a:solidFill>
                <a:latin typeface="微軟正黑體" panose="020B0604030504040204" pitchFamily="34" charset="-120"/>
                <a:ea typeface="微軟正黑體" panose="020B0604030504040204" pitchFamily="34" charset="-120"/>
              </a:rPr>
              <a:t>C</a:t>
            </a:r>
            <a:r>
              <a:rPr lang="zh-TW" altLang="en-US" sz="1600" b="1" dirty="0">
                <a:solidFill>
                  <a:prstClr val="black"/>
                </a:solidFill>
                <a:latin typeface="微軟正黑體" panose="020B0604030504040204" pitchFamily="34" charset="-120"/>
                <a:ea typeface="微軟正黑體" panose="020B0604030504040204" pitchFamily="34" charset="-120"/>
              </a:rPr>
              <a:t> </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defRPr/>
            </a:pPr>
            <a:r>
              <a:rPr lang="en-US" altLang="zh-TW" sz="1600" b="1" dirty="0">
                <a:solidFill>
                  <a:prstClr val="black"/>
                </a:solidFill>
                <a:latin typeface="微軟正黑體" panose="020B0604030504040204" pitchFamily="34" charset="-120"/>
                <a:ea typeface="微軟正黑體" panose="020B0604030504040204" pitchFamily="34" charset="-120"/>
              </a:rPr>
              <a:t>Python </a:t>
            </a:r>
            <a:r>
              <a:rPr lang="zh-TW" altLang="en-US" sz="1600" b="1" dirty="0">
                <a:solidFill>
                  <a:prstClr val="black"/>
                </a:solidFill>
                <a:latin typeface="微軟正黑體" panose="020B0604030504040204" pitchFamily="34" charset="-120"/>
                <a:ea typeface="微軟正黑體" panose="020B0604030504040204" pitchFamily="34" charset="-120"/>
              </a:rPr>
              <a:t>離硬體比較遠，在</a:t>
            </a:r>
            <a:r>
              <a:rPr lang="en-US" altLang="zh-TW" sz="1600" b="1" dirty="0">
                <a:solidFill>
                  <a:prstClr val="black"/>
                </a:solidFill>
                <a:latin typeface="微軟正黑體" panose="020B0604030504040204" pitchFamily="34" charset="-120"/>
                <a:ea typeface="微軟正黑體" panose="020B0604030504040204" pitchFamily="34" charset="-120"/>
              </a:rPr>
              <a:t>VM</a:t>
            </a:r>
            <a:r>
              <a:rPr lang="zh-TW" altLang="en-US" sz="1600" b="1" dirty="0">
                <a:solidFill>
                  <a:prstClr val="black"/>
                </a:solidFill>
                <a:latin typeface="微軟正黑體" panose="020B0604030504040204" pitchFamily="34" charset="-120"/>
                <a:ea typeface="微軟正黑體" panose="020B0604030504040204" pitchFamily="34" charset="-120"/>
              </a:rPr>
              <a:t>執行</a:t>
            </a:r>
            <a:endParaRPr lang="en-US" altLang="zh-TW" sz="1600" b="1" dirty="0">
              <a:solidFill>
                <a:prstClr val="black"/>
              </a:solidFill>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42E3D414-68C1-4EF9-BCF1-9B29C64F19DA}"/>
              </a:ext>
            </a:extLst>
          </p:cNvPr>
          <p:cNvSpPr txBox="1"/>
          <p:nvPr/>
        </p:nvSpPr>
        <p:spPr>
          <a:xfrm>
            <a:off x="1189210" y="6106067"/>
            <a:ext cx="2992679" cy="307777"/>
          </a:xfrm>
          <a:prstGeom prst="rect">
            <a:avLst/>
          </a:prstGeom>
          <a:noFill/>
        </p:spPr>
        <p:txBody>
          <a:bodyPr wrap="square">
            <a:spAutoFit/>
          </a:bodyPr>
          <a:lstStyle/>
          <a:p>
            <a:pPr algn="ctr"/>
            <a:r>
              <a:rPr lang="zh-TW" altLang="en-US" sz="1400" b="1" dirty="0">
                <a:solidFill>
                  <a:srgbClr val="262626"/>
                </a:solidFill>
                <a:effectLst/>
                <a:latin typeface="微軟正黑體" panose="020B0604030504040204" pitchFamily="34" charset="-120"/>
                <a:ea typeface="微軟正黑體" panose="020B0604030504040204" pitchFamily="34" charset="-120"/>
              </a:rPr>
              <a:t>程式語言層次比較</a:t>
            </a:r>
            <a:endParaRPr lang="en-US" altLang="zh-TW" sz="1400" b="1" dirty="0">
              <a:solidFill>
                <a:srgbClr val="262626"/>
              </a:solidFill>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834288C2-02D2-47B0-A885-20DED83AAC18}"/>
              </a:ext>
            </a:extLst>
          </p:cNvPr>
          <p:cNvPicPr>
            <a:picLocks noChangeAspect="1"/>
          </p:cNvPicPr>
          <p:nvPr/>
        </p:nvPicPr>
        <p:blipFill>
          <a:blip r:embed="rId3"/>
          <a:stretch>
            <a:fillRect/>
          </a:stretch>
        </p:blipFill>
        <p:spPr>
          <a:xfrm>
            <a:off x="475583" y="3219807"/>
            <a:ext cx="3916252" cy="2675459"/>
          </a:xfrm>
          <a:prstGeom prst="rect">
            <a:avLst/>
          </a:prstGeom>
        </p:spPr>
      </p:pic>
      <p:sp>
        <p:nvSpPr>
          <p:cNvPr id="2048" name="左大括弧 2047">
            <a:extLst>
              <a:ext uri="{FF2B5EF4-FFF2-40B4-BE49-F238E27FC236}">
                <a16:creationId xmlns:a16="http://schemas.microsoft.com/office/drawing/2014/main" id="{0BBF8E9B-FECB-4545-B355-5E501621F526}"/>
              </a:ext>
            </a:extLst>
          </p:cNvPr>
          <p:cNvSpPr/>
          <p:nvPr/>
        </p:nvSpPr>
        <p:spPr>
          <a:xfrm flipH="1">
            <a:off x="4024492" y="3267446"/>
            <a:ext cx="281710" cy="1261533"/>
          </a:xfrm>
          <a:prstGeom prst="leftBrace">
            <a:avLst>
              <a:gd name="adj1" fmla="val 0"/>
              <a:gd name="adj2" fmla="val 54242"/>
            </a:avLst>
          </a:prstGeom>
          <a:ln>
            <a:solidFill>
              <a:srgbClr val="BF9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solidFill>
                <a:srgbClr val="BF9000"/>
              </a:solidFill>
            </a:endParaRPr>
          </a:p>
        </p:txBody>
      </p:sp>
      <p:sp>
        <p:nvSpPr>
          <p:cNvPr id="36" name="左大括弧 35">
            <a:extLst>
              <a:ext uri="{FF2B5EF4-FFF2-40B4-BE49-F238E27FC236}">
                <a16:creationId xmlns:a16="http://schemas.microsoft.com/office/drawing/2014/main" id="{D70B1430-0AF4-423A-9CB5-E925FD2B2574}"/>
              </a:ext>
            </a:extLst>
          </p:cNvPr>
          <p:cNvSpPr/>
          <p:nvPr/>
        </p:nvSpPr>
        <p:spPr>
          <a:xfrm flipH="1">
            <a:off x="4173043" y="4633733"/>
            <a:ext cx="281710" cy="1261533"/>
          </a:xfrm>
          <a:prstGeom prst="leftBrace">
            <a:avLst>
              <a:gd name="adj1" fmla="val 0"/>
              <a:gd name="adj2" fmla="val 542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solidFill>
                <a:srgbClr val="BF9000"/>
              </a:solidFill>
            </a:endParaRPr>
          </a:p>
        </p:txBody>
      </p:sp>
      <p:pic>
        <p:nvPicPr>
          <p:cNvPr id="2049" name="圖片 2048">
            <a:extLst>
              <a:ext uri="{FF2B5EF4-FFF2-40B4-BE49-F238E27FC236}">
                <a16:creationId xmlns:a16="http://schemas.microsoft.com/office/drawing/2014/main" id="{6EC77BB1-10C4-4917-89C7-3BBE493BD057}"/>
              </a:ext>
            </a:extLst>
          </p:cNvPr>
          <p:cNvPicPr>
            <a:picLocks noChangeAspect="1"/>
          </p:cNvPicPr>
          <p:nvPr/>
        </p:nvPicPr>
        <p:blipFill>
          <a:blip r:embed="rId4"/>
          <a:stretch>
            <a:fillRect/>
          </a:stretch>
        </p:blipFill>
        <p:spPr>
          <a:xfrm>
            <a:off x="6015277" y="1236968"/>
            <a:ext cx="5458219" cy="2898473"/>
          </a:xfrm>
          <a:prstGeom prst="rect">
            <a:avLst/>
          </a:prstGeom>
        </p:spPr>
      </p:pic>
      <p:sp>
        <p:nvSpPr>
          <p:cNvPr id="38" name="文字方塊 37">
            <a:extLst>
              <a:ext uri="{FF2B5EF4-FFF2-40B4-BE49-F238E27FC236}">
                <a16:creationId xmlns:a16="http://schemas.microsoft.com/office/drawing/2014/main" id="{B65801DF-6568-46CD-ACE5-59FD1AE98B85}"/>
              </a:ext>
            </a:extLst>
          </p:cNvPr>
          <p:cNvSpPr txBox="1"/>
          <p:nvPr/>
        </p:nvSpPr>
        <p:spPr>
          <a:xfrm>
            <a:off x="4261559" y="3778465"/>
            <a:ext cx="1516651" cy="523220"/>
          </a:xfrm>
          <a:prstGeom prst="rect">
            <a:avLst/>
          </a:prstGeom>
          <a:noFill/>
        </p:spPr>
        <p:txBody>
          <a:bodyPr wrap="square">
            <a:spAutoFit/>
          </a:bodyPr>
          <a:lstStyle/>
          <a:p>
            <a:pPr algn="ctr"/>
            <a:r>
              <a:rPr lang="en-US" altLang="zh-TW" sz="1400" b="1" dirty="0">
                <a:solidFill>
                  <a:srgbClr val="262626"/>
                </a:solidFill>
                <a:effectLst/>
                <a:latin typeface="微軟正黑體" panose="020B0604030504040204" pitchFamily="34" charset="-120"/>
                <a:ea typeface="微軟正黑體" panose="020B0604030504040204" pitchFamily="34" charset="-120"/>
              </a:rPr>
              <a:t>High level</a:t>
            </a:r>
          </a:p>
          <a:p>
            <a:pPr algn="ctr"/>
            <a:r>
              <a:rPr lang="en-US" altLang="zh-TW" sz="1400" b="1" dirty="0">
                <a:solidFill>
                  <a:srgbClr val="262626"/>
                </a:solidFill>
                <a:latin typeface="微軟正黑體" panose="020B0604030504040204" pitchFamily="34" charset="-120"/>
                <a:ea typeface="微軟正黑體" panose="020B0604030504040204" pitchFamily="34" charset="-120"/>
              </a:rPr>
              <a:t>Programming </a:t>
            </a:r>
            <a:r>
              <a:rPr lang="en-US" altLang="zh-TW" sz="1400" b="1" dirty="0">
                <a:solidFill>
                  <a:srgbClr val="262626"/>
                </a:solidFill>
                <a:effectLst/>
                <a:latin typeface="微軟正黑體" panose="020B0604030504040204" pitchFamily="34" charset="-120"/>
                <a:ea typeface="微軟正黑體" panose="020B0604030504040204" pitchFamily="34" charset="-120"/>
              </a:rPr>
              <a:t> </a:t>
            </a:r>
          </a:p>
        </p:txBody>
      </p:sp>
      <p:sp>
        <p:nvSpPr>
          <p:cNvPr id="39" name="文字方塊 38">
            <a:extLst>
              <a:ext uri="{FF2B5EF4-FFF2-40B4-BE49-F238E27FC236}">
                <a16:creationId xmlns:a16="http://schemas.microsoft.com/office/drawing/2014/main" id="{AD249914-CE2B-4A61-AF25-D0205C90A8AD}"/>
              </a:ext>
            </a:extLst>
          </p:cNvPr>
          <p:cNvSpPr txBox="1"/>
          <p:nvPr/>
        </p:nvSpPr>
        <p:spPr>
          <a:xfrm>
            <a:off x="4306202" y="5169877"/>
            <a:ext cx="1440452" cy="523220"/>
          </a:xfrm>
          <a:prstGeom prst="rect">
            <a:avLst/>
          </a:prstGeom>
          <a:noFill/>
        </p:spPr>
        <p:txBody>
          <a:bodyPr wrap="square">
            <a:spAutoFit/>
          </a:bodyPr>
          <a:lstStyle/>
          <a:p>
            <a:pPr algn="ctr"/>
            <a:r>
              <a:rPr lang="en-US" altLang="zh-TW" sz="1400" b="1" dirty="0">
                <a:solidFill>
                  <a:srgbClr val="262626"/>
                </a:solidFill>
                <a:latin typeface="微軟正黑體" panose="020B0604030504040204" pitchFamily="34" charset="-120"/>
                <a:ea typeface="微軟正黑體" panose="020B0604030504040204" pitchFamily="34" charset="-120"/>
              </a:rPr>
              <a:t>Low</a:t>
            </a:r>
            <a:r>
              <a:rPr lang="en-US" altLang="zh-TW" sz="1400" b="1" dirty="0">
                <a:solidFill>
                  <a:srgbClr val="262626"/>
                </a:solidFill>
                <a:effectLst/>
                <a:latin typeface="微軟正黑體" panose="020B0604030504040204" pitchFamily="34" charset="-120"/>
                <a:ea typeface="微軟正黑體" panose="020B0604030504040204" pitchFamily="34" charset="-120"/>
              </a:rPr>
              <a:t> level</a:t>
            </a:r>
          </a:p>
          <a:p>
            <a:pPr algn="ctr"/>
            <a:r>
              <a:rPr lang="en-US" altLang="zh-TW" sz="1400" b="1" dirty="0">
                <a:solidFill>
                  <a:srgbClr val="262626"/>
                </a:solidFill>
                <a:latin typeface="微軟正黑體" panose="020B0604030504040204" pitchFamily="34" charset="-120"/>
                <a:ea typeface="微軟正黑體" panose="020B0604030504040204" pitchFamily="34" charset="-120"/>
              </a:rPr>
              <a:t>Programming</a:t>
            </a:r>
            <a:r>
              <a:rPr lang="en-US" altLang="zh-TW" sz="1400" b="1" dirty="0">
                <a:solidFill>
                  <a:srgbClr val="262626"/>
                </a:solidFill>
                <a:effectLst/>
                <a:latin typeface="微軟正黑體" panose="020B0604030504040204" pitchFamily="34" charset="-120"/>
                <a:ea typeface="微軟正黑體" panose="020B0604030504040204" pitchFamily="34" charset="-120"/>
              </a:rPr>
              <a:t> </a:t>
            </a:r>
          </a:p>
        </p:txBody>
      </p:sp>
      <p:cxnSp>
        <p:nvCxnSpPr>
          <p:cNvPr id="40" name="直線接點 39">
            <a:extLst>
              <a:ext uri="{FF2B5EF4-FFF2-40B4-BE49-F238E27FC236}">
                <a16:creationId xmlns:a16="http://schemas.microsoft.com/office/drawing/2014/main" id="{1E54DC2A-D67E-47E9-8C23-4790D69A35A0}"/>
              </a:ext>
            </a:extLst>
          </p:cNvPr>
          <p:cNvCxnSpPr>
            <a:cxnSpLocks/>
          </p:cNvCxnSpPr>
          <p:nvPr/>
        </p:nvCxnSpPr>
        <p:spPr>
          <a:xfrm>
            <a:off x="5924454" y="1949405"/>
            <a:ext cx="0" cy="3380926"/>
          </a:xfrm>
          <a:prstGeom prst="line">
            <a:avLst/>
          </a:prstGeom>
          <a:ln w="285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42" name="文字方塊 41">
            <a:extLst>
              <a:ext uri="{FF2B5EF4-FFF2-40B4-BE49-F238E27FC236}">
                <a16:creationId xmlns:a16="http://schemas.microsoft.com/office/drawing/2014/main" id="{3B840CAB-38C6-4F4C-9439-2083D0C30635}"/>
              </a:ext>
            </a:extLst>
          </p:cNvPr>
          <p:cNvSpPr txBox="1"/>
          <p:nvPr/>
        </p:nvSpPr>
        <p:spPr>
          <a:xfrm>
            <a:off x="7394156" y="4206756"/>
            <a:ext cx="2992679" cy="307777"/>
          </a:xfrm>
          <a:prstGeom prst="rect">
            <a:avLst/>
          </a:prstGeom>
          <a:noFill/>
        </p:spPr>
        <p:txBody>
          <a:bodyPr wrap="square">
            <a:spAutoFit/>
          </a:bodyPr>
          <a:lstStyle/>
          <a:p>
            <a:pPr algn="ctr"/>
            <a:r>
              <a:rPr lang="zh-TW" altLang="en-US" sz="1400" b="1" dirty="0">
                <a:solidFill>
                  <a:srgbClr val="262626"/>
                </a:solidFill>
                <a:effectLst/>
                <a:latin typeface="微軟正黑體" panose="020B0604030504040204" pitchFamily="34" charset="-120"/>
                <a:ea typeface="微軟正黑體" panose="020B0604030504040204" pitchFamily="34" charset="-120"/>
              </a:rPr>
              <a:t>高低階語言轉換過程</a:t>
            </a:r>
            <a:endParaRPr lang="en-US" altLang="zh-TW" sz="1400" b="1" dirty="0">
              <a:solidFill>
                <a:srgbClr val="262626"/>
              </a:solidFill>
              <a:effectLst/>
              <a:latin typeface="微軟正黑體" panose="020B0604030504040204" pitchFamily="34" charset="-120"/>
              <a:ea typeface="微軟正黑體" panose="020B0604030504040204" pitchFamily="34" charset="-120"/>
            </a:endParaRPr>
          </a:p>
        </p:txBody>
      </p:sp>
      <p:grpSp>
        <p:nvGrpSpPr>
          <p:cNvPr id="2055" name="群組 2054">
            <a:extLst>
              <a:ext uri="{FF2B5EF4-FFF2-40B4-BE49-F238E27FC236}">
                <a16:creationId xmlns:a16="http://schemas.microsoft.com/office/drawing/2014/main" id="{43007543-935F-485C-B043-56B8FF34FA23}"/>
              </a:ext>
            </a:extLst>
          </p:cNvPr>
          <p:cNvGrpSpPr/>
          <p:nvPr/>
        </p:nvGrpSpPr>
        <p:grpSpPr>
          <a:xfrm>
            <a:off x="6267547" y="4807927"/>
            <a:ext cx="5115272" cy="1173773"/>
            <a:chOff x="6061308" y="1315547"/>
            <a:chExt cx="5115272" cy="1173773"/>
          </a:xfrm>
        </p:grpSpPr>
        <p:pic>
          <p:nvPicPr>
            <p:cNvPr id="48" name="圖片 47">
              <a:extLst>
                <a:ext uri="{FF2B5EF4-FFF2-40B4-BE49-F238E27FC236}">
                  <a16:creationId xmlns:a16="http://schemas.microsoft.com/office/drawing/2014/main" id="{D170215B-4CDE-4389-B951-24BE60865A56}"/>
                </a:ext>
              </a:extLst>
            </p:cNvPr>
            <p:cNvPicPr>
              <a:picLocks noChangeAspect="1"/>
            </p:cNvPicPr>
            <p:nvPr/>
          </p:nvPicPr>
          <p:blipFill>
            <a:blip r:embed="rId5"/>
            <a:stretch>
              <a:fillRect/>
            </a:stretch>
          </p:blipFill>
          <p:spPr>
            <a:xfrm>
              <a:off x="6132210" y="1419414"/>
              <a:ext cx="642694" cy="642694"/>
            </a:xfrm>
            <a:prstGeom prst="rect">
              <a:avLst/>
            </a:prstGeom>
          </p:spPr>
        </p:pic>
        <p:sp>
          <p:nvSpPr>
            <p:cNvPr id="49" name="矩形 48">
              <a:extLst>
                <a:ext uri="{FF2B5EF4-FFF2-40B4-BE49-F238E27FC236}">
                  <a16:creationId xmlns:a16="http://schemas.microsoft.com/office/drawing/2014/main" id="{2E6ABA73-CF4E-44E0-8F0F-E0D131FE4EFB}"/>
                </a:ext>
              </a:extLst>
            </p:cNvPr>
            <p:cNvSpPr/>
            <p:nvPr/>
          </p:nvSpPr>
          <p:spPr>
            <a:xfrm>
              <a:off x="6061308" y="1315547"/>
              <a:ext cx="5115272" cy="1173773"/>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7C35AC0C-F4D3-49F6-87D4-7AB81C0EBB2C}"/>
                </a:ext>
              </a:extLst>
            </p:cNvPr>
            <p:cNvSpPr txBox="1"/>
            <p:nvPr/>
          </p:nvSpPr>
          <p:spPr>
            <a:xfrm>
              <a:off x="7096637" y="1419414"/>
              <a:ext cx="363967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P</a:t>
              </a:r>
              <a:r>
                <a:rPr kumimoji="0" lang="en-US" altLang="zh-TW" sz="14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ython</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之所以可以處理高效運算</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大數據運算</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，深度學習套件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的原因就是因為底層是用</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的語法開發，所以表面上呼叫機器學習套件，其實本質上是在運行</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的程式碼</a:t>
              </a:r>
            </a:p>
          </p:txBody>
        </p:sp>
      </p:grpSp>
    </p:spTree>
    <p:extLst>
      <p:ext uri="{BB962C8B-B14F-4D97-AF65-F5344CB8AC3E}">
        <p14:creationId xmlns:p14="http://schemas.microsoft.com/office/powerpoint/2010/main" val="2374018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編譯方法</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編譯式 </a:t>
            </a: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VS</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直譯式</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7A43E406-AED4-41DF-829C-314C8DE27C41}"/>
              </a:ext>
            </a:extLst>
          </p:cNvPr>
          <p:cNvSpPr/>
          <p:nvPr/>
        </p:nvSpPr>
        <p:spPr>
          <a:xfrm>
            <a:off x="491067" y="4884520"/>
            <a:ext cx="4445913" cy="235898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取決想要程式多好</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考量指標</a:t>
            </a:r>
            <a:r>
              <a:rPr lang="en-US" altLang="zh-TW" sz="1600" b="1" dirty="0">
                <a:solidFill>
                  <a:prstClr val="black"/>
                </a:solidFill>
                <a:latin typeface="微軟正黑體" panose="020B0604030504040204" pitchFamily="34" charset="-120"/>
                <a:ea typeface="微軟正黑體" panose="020B0604030504040204" pitchFamily="34" charset="-120"/>
              </a:rPr>
              <a:t>:</a:t>
            </a:r>
          </a:p>
          <a:p>
            <a:pPr marL="742950" lvl="1" indent="-285750">
              <a:buFont typeface="Wingdings" panose="05000000000000000000" pitchFamily="2" charset="2"/>
              <a:buChar char="ü"/>
              <a:defRPr/>
            </a:pPr>
            <a:r>
              <a:rPr lang="zh-TW" altLang="en-US" sz="1600" b="1" dirty="0">
                <a:solidFill>
                  <a:prstClr val="black"/>
                </a:solidFill>
                <a:latin typeface="微軟正黑體" panose="020B0604030504040204" pitchFamily="34" charset="-120"/>
                <a:ea typeface="微軟正黑體" panose="020B0604030504040204" pitchFamily="34" charset="-120"/>
              </a:rPr>
              <a:t>程式品質</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zh-TW" altLang="en-US" sz="1600" b="1" dirty="0">
                <a:solidFill>
                  <a:prstClr val="black"/>
                </a:solidFill>
                <a:latin typeface="微軟正黑體" panose="020B0604030504040204" pitchFamily="34" charset="-120"/>
                <a:ea typeface="微軟正黑體" panose="020B0604030504040204" pitchFamily="34" charset="-120"/>
              </a:rPr>
              <a:t>開發時間 的比例</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個人專長</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lvl="1">
              <a:defRPr/>
            </a:pPr>
            <a:endParaRPr lang="en-US" altLang="zh-TW" sz="1600" b="1" dirty="0">
              <a:solidFill>
                <a:prstClr val="black"/>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12250418-9BEE-492F-978E-6DBD22CD1134}"/>
              </a:ext>
            </a:extLst>
          </p:cNvPr>
          <p:cNvPicPr>
            <a:picLocks noChangeAspect="1"/>
          </p:cNvPicPr>
          <p:nvPr/>
        </p:nvPicPr>
        <p:blipFill>
          <a:blip r:embed="rId3"/>
          <a:stretch>
            <a:fillRect/>
          </a:stretch>
        </p:blipFill>
        <p:spPr>
          <a:xfrm>
            <a:off x="491067" y="1600479"/>
            <a:ext cx="5923502" cy="2539470"/>
          </a:xfrm>
          <a:prstGeom prst="rect">
            <a:avLst/>
          </a:prstGeom>
        </p:spPr>
      </p:pic>
      <p:sp>
        <p:nvSpPr>
          <p:cNvPr id="18" name="矩形 17">
            <a:extLst>
              <a:ext uri="{FF2B5EF4-FFF2-40B4-BE49-F238E27FC236}">
                <a16:creationId xmlns:a16="http://schemas.microsoft.com/office/drawing/2014/main" id="{1A378AAE-5D5E-4537-B272-68AE2017E7A8}"/>
              </a:ext>
            </a:extLst>
          </p:cNvPr>
          <p:cNvSpPr/>
          <p:nvPr/>
        </p:nvSpPr>
        <p:spPr>
          <a:xfrm>
            <a:off x="6653395" y="1379597"/>
            <a:ext cx="2306098"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編譯式</a:t>
            </a:r>
          </a:p>
        </p:txBody>
      </p:sp>
      <p:sp>
        <p:nvSpPr>
          <p:cNvPr id="21" name="矩形 20">
            <a:extLst>
              <a:ext uri="{FF2B5EF4-FFF2-40B4-BE49-F238E27FC236}">
                <a16:creationId xmlns:a16="http://schemas.microsoft.com/office/drawing/2014/main" id="{7F79D710-874E-4A95-A7DF-AA21D771454D}"/>
              </a:ext>
            </a:extLst>
          </p:cNvPr>
          <p:cNvSpPr/>
          <p:nvPr/>
        </p:nvSpPr>
        <p:spPr>
          <a:xfrm>
            <a:off x="9109431" y="1379597"/>
            <a:ext cx="2306098"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直譯式</a:t>
            </a:r>
          </a:p>
        </p:txBody>
      </p:sp>
      <p:sp>
        <p:nvSpPr>
          <p:cNvPr id="25" name="矩形 24">
            <a:extLst>
              <a:ext uri="{FF2B5EF4-FFF2-40B4-BE49-F238E27FC236}">
                <a16:creationId xmlns:a16="http://schemas.microsoft.com/office/drawing/2014/main" id="{82464E15-5963-4C41-B7ED-BC7121014531}"/>
              </a:ext>
            </a:extLst>
          </p:cNvPr>
          <p:cNvSpPr/>
          <p:nvPr/>
        </p:nvSpPr>
        <p:spPr>
          <a:xfrm>
            <a:off x="6653395" y="1775907"/>
            <a:ext cx="2306098" cy="253947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95D9973D-B120-48FA-8AB7-99AD59034BC6}"/>
              </a:ext>
            </a:extLst>
          </p:cNvPr>
          <p:cNvSpPr/>
          <p:nvPr/>
        </p:nvSpPr>
        <p:spPr>
          <a:xfrm>
            <a:off x="9109431" y="1775906"/>
            <a:ext cx="2306098" cy="253947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D0787DA5-6213-433D-97C8-592EBECD8031}"/>
              </a:ext>
            </a:extLst>
          </p:cNvPr>
          <p:cNvSpPr txBox="1"/>
          <p:nvPr/>
        </p:nvSpPr>
        <p:spPr>
          <a:xfrm>
            <a:off x="6724297" y="1821362"/>
            <a:ext cx="2089503" cy="2462213"/>
          </a:xfrm>
          <a:prstGeom prst="rect">
            <a:avLst/>
          </a:prstGeom>
          <a:noFill/>
        </p:spPr>
        <p:txBody>
          <a:bodyPr wrap="square" rtlCol="0">
            <a:spAutoFit/>
          </a:bodyPr>
          <a:lstStyle/>
          <a:p>
            <a:r>
              <a:rPr lang="zh-TW" altLang="en-US" sz="1400" b="0" i="0" dirty="0">
                <a:solidFill>
                  <a:srgbClr val="374151"/>
                </a:solidFill>
                <a:effectLst/>
                <a:latin typeface="微軟正黑體" panose="020B0604030504040204" pitchFamily="34" charset="-120"/>
                <a:ea typeface="微軟正黑體" panose="020B0604030504040204" pitchFamily="34" charset="-120"/>
              </a:rPr>
              <a:t>整個程式在執行之前被轉換成機器碼，並生成可執行的檔案。</a:t>
            </a:r>
            <a:endParaRPr lang="en-US" altLang="zh-TW" sz="1400" b="0" i="0" dirty="0">
              <a:solidFill>
                <a:srgbClr val="374151"/>
              </a:solidFill>
              <a:effectLst/>
              <a:latin typeface="微軟正黑體" panose="020B0604030504040204" pitchFamily="34" charset="-120"/>
              <a:ea typeface="微軟正黑體" panose="020B0604030504040204" pitchFamily="34" charset="-120"/>
            </a:endParaRPr>
          </a:p>
          <a:p>
            <a:endParaRPr lang="en-US" altLang="zh-TW" sz="1400" dirty="0">
              <a:solidFill>
                <a:srgbClr val="374151"/>
              </a:solidFill>
              <a:latin typeface="微軟正黑體" panose="020B0604030504040204" pitchFamily="34" charset="-120"/>
              <a:ea typeface="微軟正黑體" panose="020B0604030504040204" pitchFamily="34" charset="-120"/>
            </a:endParaRPr>
          </a:p>
          <a:p>
            <a:r>
              <a:rPr lang="zh-TW" altLang="en-US" sz="1400" b="0" i="0" dirty="0">
                <a:solidFill>
                  <a:srgbClr val="374151"/>
                </a:solidFill>
                <a:effectLst/>
                <a:latin typeface="微軟正黑體" panose="020B0604030504040204" pitchFamily="34" charset="-120"/>
                <a:ea typeface="微軟正黑體" panose="020B0604030504040204" pitchFamily="34" charset="-120"/>
              </a:rPr>
              <a:t>編譯語言通常具有較快的執行速度，因為程式已經編譯成機器碼。</a:t>
            </a:r>
            <a:endParaRPr lang="en-US" altLang="zh-TW" sz="1400" b="0" i="0" dirty="0">
              <a:solidFill>
                <a:srgbClr val="374151"/>
              </a:solidFill>
              <a:effectLst/>
              <a:latin typeface="微軟正黑體" panose="020B0604030504040204" pitchFamily="34" charset="-120"/>
              <a:ea typeface="微軟正黑體" panose="020B0604030504040204" pitchFamily="34" charset="-120"/>
            </a:endParaRPr>
          </a:p>
          <a:p>
            <a:endParaRPr lang="en-US" altLang="zh-TW" sz="1400" dirty="0">
              <a:solidFill>
                <a:srgbClr val="374151"/>
              </a:solidFill>
              <a:latin typeface="微軟正黑體" panose="020B0604030504040204" pitchFamily="34" charset="-120"/>
              <a:ea typeface="微軟正黑體" panose="020B0604030504040204" pitchFamily="34" charset="-120"/>
            </a:endParaRPr>
          </a:p>
          <a:p>
            <a:r>
              <a:rPr lang="zh-TW" altLang="en-US" sz="1400" dirty="0">
                <a:solidFill>
                  <a:srgbClr val="374151"/>
                </a:solidFill>
                <a:latin typeface="微軟正黑體" panose="020B0604030504040204" pitchFamily="34" charset="-120"/>
                <a:ea typeface="微軟正黑體" panose="020B0604030504040204" pitchFamily="34" charset="-120"/>
              </a:rPr>
              <a:t>在不同平台上需要重新編譯，以適應不同的硬體和作業系統。</a:t>
            </a:r>
          </a:p>
        </p:txBody>
      </p:sp>
      <p:sp>
        <p:nvSpPr>
          <p:cNvPr id="27" name="文字方塊 26">
            <a:extLst>
              <a:ext uri="{FF2B5EF4-FFF2-40B4-BE49-F238E27FC236}">
                <a16:creationId xmlns:a16="http://schemas.microsoft.com/office/drawing/2014/main" id="{2B14AF44-C307-43E0-BA4B-9082832F0E7F}"/>
              </a:ext>
            </a:extLst>
          </p:cNvPr>
          <p:cNvSpPr txBox="1"/>
          <p:nvPr/>
        </p:nvSpPr>
        <p:spPr>
          <a:xfrm>
            <a:off x="9198319" y="1821362"/>
            <a:ext cx="2089503" cy="2462213"/>
          </a:xfrm>
          <a:prstGeom prst="rect">
            <a:avLst/>
          </a:prstGeom>
          <a:noFill/>
        </p:spPr>
        <p:txBody>
          <a:bodyPr wrap="square" rtlCol="0">
            <a:spAutoFit/>
          </a:bodyPr>
          <a:lstStyle/>
          <a:p>
            <a:r>
              <a:rPr lang="zh-TW" altLang="en-US" sz="1400" dirty="0">
                <a:solidFill>
                  <a:srgbClr val="374151"/>
                </a:solidFill>
                <a:latin typeface="微軟正黑體" panose="020B0604030504040204" pitchFamily="34" charset="-120"/>
                <a:ea typeface="微軟正黑體" panose="020B0604030504040204" pitchFamily="34" charset="-120"/>
              </a:rPr>
              <a:t>程式在運行時逐行翻譯並執行，不生成獨立的可執行檔案。</a:t>
            </a:r>
            <a:endParaRPr lang="en-US" altLang="zh-TW" sz="1400" dirty="0">
              <a:solidFill>
                <a:srgbClr val="374151"/>
              </a:solidFill>
              <a:latin typeface="微軟正黑體" panose="020B0604030504040204" pitchFamily="34" charset="-120"/>
              <a:ea typeface="微軟正黑體" panose="020B0604030504040204" pitchFamily="34" charset="-120"/>
            </a:endParaRPr>
          </a:p>
          <a:p>
            <a:endParaRPr lang="en-US" altLang="zh-TW" sz="1400" dirty="0">
              <a:solidFill>
                <a:srgbClr val="374151"/>
              </a:solidFill>
              <a:latin typeface="微軟正黑體" panose="020B0604030504040204" pitchFamily="34" charset="-120"/>
              <a:ea typeface="微軟正黑體" panose="020B0604030504040204" pitchFamily="34" charset="-120"/>
            </a:endParaRPr>
          </a:p>
          <a:p>
            <a:r>
              <a:rPr lang="zh-TW" altLang="en-US" sz="1400" dirty="0">
                <a:solidFill>
                  <a:srgbClr val="374151"/>
                </a:solidFill>
                <a:latin typeface="微軟正黑體" panose="020B0604030504040204" pitchFamily="34" charset="-120"/>
                <a:ea typeface="微軟正黑體" panose="020B0604030504040204" pitchFamily="34" charset="-120"/>
              </a:rPr>
              <a:t>通常較慢，因為它們需要在每次執行時進行解釋。</a:t>
            </a:r>
            <a:endParaRPr lang="en-US" altLang="zh-TW" sz="1400" dirty="0">
              <a:solidFill>
                <a:srgbClr val="374151"/>
              </a:solidFill>
              <a:latin typeface="微軟正黑體" panose="020B0604030504040204" pitchFamily="34" charset="-120"/>
              <a:ea typeface="微軟正黑體" panose="020B0604030504040204" pitchFamily="34" charset="-120"/>
            </a:endParaRPr>
          </a:p>
          <a:p>
            <a:endParaRPr lang="en-US" altLang="zh-TW" sz="1400" dirty="0">
              <a:solidFill>
                <a:srgbClr val="374151"/>
              </a:solidFill>
              <a:latin typeface="微軟正黑體" panose="020B0604030504040204" pitchFamily="34" charset="-120"/>
              <a:ea typeface="微軟正黑體" panose="020B0604030504040204" pitchFamily="34" charset="-120"/>
            </a:endParaRPr>
          </a:p>
          <a:p>
            <a:r>
              <a:rPr lang="zh-TW" altLang="en-US" sz="1400" dirty="0">
                <a:solidFill>
                  <a:srgbClr val="374151"/>
                </a:solidFill>
                <a:latin typeface="微軟正黑體" panose="020B0604030504040204" pitchFamily="34" charset="-120"/>
                <a:ea typeface="微軟正黑體" panose="020B0604030504040204" pitchFamily="34" charset="-120"/>
              </a:rPr>
              <a:t>通常更具跨平台性，因為它們的解釋器能夠在不同平台上運行程式碼。</a:t>
            </a:r>
          </a:p>
        </p:txBody>
      </p:sp>
      <p:sp>
        <p:nvSpPr>
          <p:cNvPr id="28" name="矩形 27">
            <a:extLst>
              <a:ext uri="{FF2B5EF4-FFF2-40B4-BE49-F238E27FC236}">
                <a16:creationId xmlns:a16="http://schemas.microsoft.com/office/drawing/2014/main" id="{B7E9CA6E-287A-49A0-97E1-3AC659F6EE3D}"/>
              </a:ext>
            </a:extLst>
          </p:cNvPr>
          <p:cNvSpPr/>
          <p:nvPr/>
        </p:nvSpPr>
        <p:spPr>
          <a:xfrm>
            <a:off x="6653395" y="4383843"/>
            <a:ext cx="2306098" cy="704623"/>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Java, C/C++,</a:t>
            </a:r>
            <a:r>
              <a:rPr kumimoji="0" lang="en-US" altLang="zh-TW" sz="1600" b="1" i="0" u="none" strike="noStrike" kern="1200" cap="none" spc="0" normalizeH="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Go, Visual Basic</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9" name="矩形 28">
            <a:extLst>
              <a:ext uri="{FF2B5EF4-FFF2-40B4-BE49-F238E27FC236}">
                <a16:creationId xmlns:a16="http://schemas.microsoft.com/office/drawing/2014/main" id="{EE011D42-6D4F-4A4F-A971-E9B6458FB447}"/>
              </a:ext>
            </a:extLst>
          </p:cNvPr>
          <p:cNvSpPr/>
          <p:nvPr/>
        </p:nvSpPr>
        <p:spPr>
          <a:xfrm>
            <a:off x="9109431" y="4383843"/>
            <a:ext cx="2306098" cy="704623"/>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Python, JavaScript, Ruby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矩形 29">
            <a:extLst>
              <a:ext uri="{FF2B5EF4-FFF2-40B4-BE49-F238E27FC236}">
                <a16:creationId xmlns:a16="http://schemas.microsoft.com/office/drawing/2014/main" id="{81D0D722-BD7E-46E2-8240-F5306AF9EAF2}"/>
              </a:ext>
            </a:extLst>
          </p:cNvPr>
          <p:cNvSpPr/>
          <p:nvPr/>
        </p:nvSpPr>
        <p:spPr>
          <a:xfrm>
            <a:off x="580491" y="4750568"/>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如何選擇語言</a:t>
            </a:r>
            <a:r>
              <a:rPr lang="en-US" altLang="zh-TW" sz="1600" b="1" dirty="0">
                <a:solidFill>
                  <a:prstClr val="black"/>
                </a:solidFill>
                <a:latin typeface="微軟正黑體" panose="020B0604030504040204" pitchFamily="34" charset="-120"/>
                <a:ea typeface="微軟正黑體" panose="020B0604030504040204" pitchFamily="34" charset="-120"/>
              </a:rPr>
              <a:t>?</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247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指令集架構介紹</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Instruction Set</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Architecture </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42E3D414-68C1-4EF9-BCF1-9B29C64F19DA}"/>
              </a:ext>
            </a:extLst>
          </p:cNvPr>
          <p:cNvSpPr txBox="1"/>
          <p:nvPr/>
        </p:nvSpPr>
        <p:spPr>
          <a:xfrm>
            <a:off x="1663988" y="6157315"/>
            <a:ext cx="2992679" cy="307777"/>
          </a:xfrm>
          <a:prstGeom prst="rect">
            <a:avLst/>
          </a:prstGeom>
          <a:noFill/>
        </p:spPr>
        <p:txBody>
          <a:bodyPr wrap="square">
            <a:spAutoFit/>
          </a:bodyPr>
          <a:lstStyle/>
          <a:p>
            <a:pPr algn="ctr"/>
            <a:r>
              <a:rPr lang="en-US" altLang="zh-TW" sz="1400" b="1" dirty="0">
                <a:solidFill>
                  <a:srgbClr val="262626"/>
                </a:solidFill>
                <a:latin typeface="微軟正黑體" panose="020B0604030504040204" pitchFamily="34" charset="-120"/>
                <a:ea typeface="微軟正黑體" panose="020B0604030504040204" pitchFamily="34" charset="-120"/>
              </a:rPr>
              <a:t>MIPS</a:t>
            </a:r>
            <a:r>
              <a:rPr lang="zh-TW" altLang="en-US" sz="1400" b="1" dirty="0">
                <a:solidFill>
                  <a:srgbClr val="262626"/>
                </a:solidFill>
                <a:latin typeface="微軟正黑體" panose="020B0604030504040204" pitchFamily="34" charset="-120"/>
                <a:ea typeface="微軟正黑體" panose="020B0604030504040204" pitchFamily="34" charset="-120"/>
              </a:rPr>
              <a:t> 指令集對照表</a:t>
            </a:r>
            <a:endParaRPr lang="en-US" altLang="zh-TW" sz="1400" b="1" dirty="0">
              <a:solidFill>
                <a:srgbClr val="262626"/>
              </a:solidFill>
              <a:effectLst/>
              <a:latin typeface="微軟正黑體" panose="020B0604030504040204" pitchFamily="34" charset="-120"/>
              <a:ea typeface="微軟正黑體" panose="020B0604030504040204" pitchFamily="34" charset="-120"/>
            </a:endParaRPr>
          </a:p>
        </p:txBody>
      </p:sp>
      <p:pic>
        <p:nvPicPr>
          <p:cNvPr id="3074" name="Picture 2" descr="Instruction set architecture - Wikipedia">
            <a:extLst>
              <a:ext uri="{FF2B5EF4-FFF2-40B4-BE49-F238E27FC236}">
                <a16:creationId xmlns:a16="http://schemas.microsoft.com/office/drawing/2014/main" id="{6F07E480-B553-45B2-9B1B-35581FB30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505" y="1503214"/>
            <a:ext cx="5098354" cy="183265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A8B0BB9-BD0B-4FD4-8002-28419EB1E323}"/>
              </a:ext>
            </a:extLst>
          </p:cNvPr>
          <p:cNvPicPr>
            <a:picLocks noChangeAspect="1"/>
          </p:cNvPicPr>
          <p:nvPr/>
        </p:nvPicPr>
        <p:blipFill>
          <a:blip r:embed="rId4"/>
          <a:stretch>
            <a:fillRect/>
          </a:stretch>
        </p:blipFill>
        <p:spPr>
          <a:xfrm>
            <a:off x="551070" y="1842837"/>
            <a:ext cx="5218514" cy="4107278"/>
          </a:xfrm>
          <a:prstGeom prst="rect">
            <a:avLst/>
          </a:prstGeom>
        </p:spPr>
      </p:pic>
      <p:pic>
        <p:nvPicPr>
          <p:cNvPr id="3" name="圖片 2">
            <a:extLst>
              <a:ext uri="{FF2B5EF4-FFF2-40B4-BE49-F238E27FC236}">
                <a16:creationId xmlns:a16="http://schemas.microsoft.com/office/drawing/2014/main" id="{3C102CE9-D5C9-4AFB-B2B1-D2186CA09DB0}"/>
              </a:ext>
            </a:extLst>
          </p:cNvPr>
          <p:cNvPicPr>
            <a:picLocks noChangeAspect="1"/>
          </p:cNvPicPr>
          <p:nvPr/>
        </p:nvPicPr>
        <p:blipFill>
          <a:blip r:embed="rId5"/>
          <a:stretch>
            <a:fillRect/>
          </a:stretch>
        </p:blipFill>
        <p:spPr>
          <a:xfrm>
            <a:off x="6505927" y="3452679"/>
            <a:ext cx="4633509" cy="2497751"/>
          </a:xfrm>
          <a:prstGeom prst="rect">
            <a:avLst/>
          </a:prstGeom>
        </p:spPr>
      </p:pic>
      <p:sp>
        <p:nvSpPr>
          <p:cNvPr id="12" name="矩形: 圓角 11">
            <a:extLst>
              <a:ext uri="{FF2B5EF4-FFF2-40B4-BE49-F238E27FC236}">
                <a16:creationId xmlns:a16="http://schemas.microsoft.com/office/drawing/2014/main" id="{2298C2C6-6DC2-4B02-908A-B11D7FBF0BFB}"/>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3777468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命名規則</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Naming rule </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97EEFA26-54A4-4048-A688-0573386AB80D}"/>
              </a:ext>
            </a:extLst>
          </p:cNvPr>
          <p:cNvPicPr>
            <a:picLocks noChangeAspect="1"/>
          </p:cNvPicPr>
          <p:nvPr/>
        </p:nvPicPr>
        <p:blipFill rotWithShape="1">
          <a:blip r:embed="rId3"/>
          <a:srcRect l="54497" b="54009"/>
          <a:stretch/>
        </p:blipFill>
        <p:spPr>
          <a:xfrm>
            <a:off x="10283965" y="1883603"/>
            <a:ext cx="1786758" cy="1593013"/>
          </a:xfrm>
          <a:prstGeom prst="rect">
            <a:avLst/>
          </a:prstGeom>
        </p:spPr>
      </p:pic>
      <p:sp>
        <p:nvSpPr>
          <p:cNvPr id="7" name="語音泡泡: 橢圓形 6">
            <a:extLst>
              <a:ext uri="{FF2B5EF4-FFF2-40B4-BE49-F238E27FC236}">
                <a16:creationId xmlns:a16="http://schemas.microsoft.com/office/drawing/2014/main" id="{734F4CF6-A009-4006-869A-881C87C71A7F}"/>
              </a:ext>
            </a:extLst>
          </p:cNvPr>
          <p:cNvSpPr/>
          <p:nvPr/>
        </p:nvSpPr>
        <p:spPr>
          <a:xfrm flipH="1">
            <a:off x="8544765" y="992555"/>
            <a:ext cx="2257234" cy="1201531"/>
          </a:xfrm>
          <a:prstGeom prst="wedgeEllipseCallout">
            <a:avLst>
              <a:gd name="adj1" fmla="val -31617"/>
              <a:gd name="adj2" fmla="val 82993"/>
            </a:avLst>
          </a:prstGeom>
          <a:solidFill>
            <a:srgbClr val="262626"/>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latin typeface="標楷體" panose="03000509000000000000" pitchFamily="65" charset="-120"/>
                <a:ea typeface="標楷體" panose="03000509000000000000" pitchFamily="65" charset="-120"/>
              </a:rPr>
              <a:t>寫</a:t>
            </a:r>
            <a:r>
              <a:rPr lang="en-US" altLang="zh-TW" sz="1600" dirty="0">
                <a:latin typeface="標楷體" panose="03000509000000000000" pitchFamily="65" charset="-120"/>
                <a:ea typeface="標楷體" panose="03000509000000000000" pitchFamily="65" charset="-120"/>
              </a:rPr>
              <a:t>code</a:t>
            </a:r>
            <a:r>
              <a:rPr lang="zh-TW" altLang="en-US" sz="1600" dirty="0">
                <a:latin typeface="標楷體" panose="03000509000000000000" pitchFamily="65" charset="-120"/>
                <a:ea typeface="標楷體" panose="03000509000000000000" pitchFamily="65" charset="-120"/>
              </a:rPr>
              <a:t>要有同理心</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知道嗎</a:t>
            </a:r>
            <a:r>
              <a:rPr lang="en-US" altLang="zh-TW" sz="1600" dirty="0">
                <a:latin typeface="標楷體" panose="03000509000000000000" pitchFamily="65" charset="-120"/>
                <a:ea typeface="標楷體" panose="03000509000000000000" pitchFamily="65" charset="-120"/>
              </a:rPr>
              <a:t>?</a:t>
            </a:r>
          </a:p>
          <a:p>
            <a:pPr algn="ctr"/>
            <a:r>
              <a:rPr lang="zh-TW" altLang="en-US" sz="1600" dirty="0">
                <a:latin typeface="標楷體" panose="03000509000000000000" pitchFamily="65" charset="-120"/>
                <a:ea typeface="標楷體" panose="03000509000000000000" pitchFamily="65" charset="-120"/>
              </a:rPr>
              <a:t>除非你是邊緣人 </a:t>
            </a:r>
          </a:p>
        </p:txBody>
      </p:sp>
      <p:sp>
        <p:nvSpPr>
          <p:cNvPr id="17" name="文字方塊 16">
            <a:extLst>
              <a:ext uri="{FF2B5EF4-FFF2-40B4-BE49-F238E27FC236}">
                <a16:creationId xmlns:a16="http://schemas.microsoft.com/office/drawing/2014/main" id="{CC8E82E3-9C67-40C1-8027-CD28DE64EF35}"/>
              </a:ext>
            </a:extLst>
          </p:cNvPr>
          <p:cNvSpPr txBox="1"/>
          <p:nvPr/>
        </p:nvSpPr>
        <p:spPr>
          <a:xfrm>
            <a:off x="342024" y="1750292"/>
            <a:ext cx="4617623" cy="1815882"/>
          </a:xfrm>
          <a:prstGeom prst="rect">
            <a:avLst/>
          </a:prstGeom>
          <a:noFill/>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i="0" dirty="0">
                <a:solidFill>
                  <a:srgbClr val="242424"/>
                </a:solidFill>
                <a:effectLst/>
                <a:latin typeface="微軟正黑體" panose="020B0604030504040204" pitchFamily="34" charset="-120"/>
                <a:ea typeface="微軟正黑體" panose="020B0604030504040204" pitchFamily="34" charset="-120"/>
              </a:rPr>
              <a:t>對於電腦來說，變數名稱的好壞並不重要。真正重要的好壞，是變數命名習慣將影響整個程式的可讀性及可維護性。</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i="0" dirty="0">
                <a:solidFill>
                  <a:srgbClr val="242424"/>
                </a:solidFill>
                <a:effectLst/>
                <a:latin typeface="微軟正黑體" panose="020B0604030504040204" pitchFamily="34" charset="-120"/>
                <a:ea typeface="微軟正黑體" panose="020B0604030504040204" pitchFamily="34" charset="-120"/>
              </a:rPr>
              <a:t>命名好壞判斷方向：</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marL="742950" lvl="1" indent="-285750">
              <a:buFont typeface="Wingdings" panose="05000000000000000000" pitchFamily="2" charset="2"/>
              <a:buChar char="ü"/>
              <a:defRPr/>
            </a:pPr>
            <a:r>
              <a:rPr lang="zh-TW" altLang="en-US" sz="1600" b="1" i="0" dirty="0">
                <a:solidFill>
                  <a:srgbClr val="242424"/>
                </a:solidFill>
                <a:effectLst/>
                <a:latin typeface="微軟正黑體" panose="020B0604030504040204" pitchFamily="34" charset="-120"/>
                <a:ea typeface="微軟正黑體" panose="020B0604030504040204" pitchFamily="34" charset="-120"/>
              </a:rPr>
              <a:t>可讀性</a:t>
            </a:r>
            <a:r>
              <a:rPr lang="en-US" altLang="zh-TW" sz="1600" b="1" dirty="0">
                <a:solidFill>
                  <a:srgbClr val="242424"/>
                </a:solidFill>
                <a:latin typeface="微軟正黑體" panose="020B0604030504040204" pitchFamily="34" charset="-120"/>
                <a:ea typeface="微軟正黑體" panose="020B0604030504040204" pitchFamily="34" charset="-120"/>
              </a:rPr>
              <a:t>:</a:t>
            </a:r>
            <a:r>
              <a:rPr lang="zh-TW" altLang="en-US" sz="1600" b="1" dirty="0">
                <a:solidFill>
                  <a:srgbClr val="242424"/>
                </a:solidFill>
                <a:latin typeface="微軟正黑體" panose="020B0604030504040204" pitchFamily="34" charset="-120"/>
                <a:ea typeface="微軟正黑體" panose="020B0604030504040204" pitchFamily="34" charset="-120"/>
              </a:rPr>
              <a:t> 有意義的單詞，易於理解</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marL="742950" lvl="1" indent="-285750">
              <a:buFont typeface="Wingdings" panose="05000000000000000000" pitchFamily="2" charset="2"/>
              <a:buChar char="ü"/>
              <a:defRPr/>
            </a:pPr>
            <a:r>
              <a:rPr lang="zh-TW" altLang="en-US" sz="1600" b="1" dirty="0">
                <a:solidFill>
                  <a:srgbClr val="242424"/>
                </a:solidFill>
                <a:latin typeface="微軟正黑體" panose="020B0604030504040204" pitchFamily="34" charset="-120"/>
                <a:ea typeface="微軟正黑體" panose="020B0604030504040204" pitchFamily="34" charset="-120"/>
              </a:rPr>
              <a:t>一致性</a:t>
            </a:r>
            <a:r>
              <a:rPr lang="en-US" altLang="zh-TW" sz="1600" b="1" dirty="0">
                <a:solidFill>
                  <a:srgbClr val="242424"/>
                </a:solidFill>
                <a:latin typeface="微軟正黑體" panose="020B0604030504040204" pitchFamily="34" charset="-120"/>
                <a:ea typeface="微軟正黑體" panose="020B0604030504040204" pitchFamily="34" charset="-120"/>
              </a:rPr>
              <a:t>:</a:t>
            </a:r>
            <a:r>
              <a:rPr lang="zh-TW" altLang="en-US" sz="1600" b="1" dirty="0">
                <a:solidFill>
                  <a:srgbClr val="242424"/>
                </a:solidFill>
                <a:latin typeface="微軟正黑體" panose="020B0604030504040204" pitchFamily="34" charset="-120"/>
                <a:ea typeface="微軟正黑體" panose="020B0604030504040204" pitchFamily="34" charset="-120"/>
              </a:rPr>
              <a:t> 相同的規則命名，邏輯一致性</a:t>
            </a:r>
            <a:endParaRPr lang="en-US" altLang="zh-TW" sz="1600" b="1" dirty="0">
              <a:solidFill>
                <a:srgbClr val="242424"/>
              </a:solidFill>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b="1" dirty="0">
              <a:solidFill>
                <a:prstClr val="black"/>
              </a:solidFill>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32D65FC0-1285-47DE-AAF7-A7013B6E5153}"/>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1" name="矩形 20">
            <a:extLst>
              <a:ext uri="{FF2B5EF4-FFF2-40B4-BE49-F238E27FC236}">
                <a16:creationId xmlns:a16="http://schemas.microsoft.com/office/drawing/2014/main" id="{E029AAA1-39D8-4F34-9421-AA27372D5D55}"/>
              </a:ext>
            </a:extLst>
          </p:cNvPr>
          <p:cNvSpPr/>
          <p:nvPr/>
        </p:nvSpPr>
        <p:spPr>
          <a:xfrm>
            <a:off x="436456" y="3432350"/>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可讀性</a:t>
            </a:r>
          </a:p>
        </p:txBody>
      </p:sp>
      <p:pic>
        <p:nvPicPr>
          <p:cNvPr id="9" name="圖片 8">
            <a:extLst>
              <a:ext uri="{FF2B5EF4-FFF2-40B4-BE49-F238E27FC236}">
                <a16:creationId xmlns:a16="http://schemas.microsoft.com/office/drawing/2014/main" id="{9E87856B-E77A-42A8-8335-C9A797962985}"/>
              </a:ext>
            </a:extLst>
          </p:cNvPr>
          <p:cNvPicPr>
            <a:picLocks noChangeAspect="1"/>
          </p:cNvPicPr>
          <p:nvPr/>
        </p:nvPicPr>
        <p:blipFill>
          <a:blip r:embed="rId4"/>
          <a:stretch>
            <a:fillRect/>
          </a:stretch>
        </p:blipFill>
        <p:spPr>
          <a:xfrm>
            <a:off x="1305512" y="3904072"/>
            <a:ext cx="3748567" cy="2590302"/>
          </a:xfrm>
          <a:prstGeom prst="rect">
            <a:avLst/>
          </a:prstGeom>
          <a:ln>
            <a:noFill/>
          </a:ln>
          <a:effectLst>
            <a:softEdge rad="112500"/>
          </a:effectLst>
        </p:spPr>
      </p:pic>
      <p:sp>
        <p:nvSpPr>
          <p:cNvPr id="28" name="矩形 27">
            <a:extLst>
              <a:ext uri="{FF2B5EF4-FFF2-40B4-BE49-F238E27FC236}">
                <a16:creationId xmlns:a16="http://schemas.microsoft.com/office/drawing/2014/main" id="{758AADF4-42CA-463E-BFE8-01FF63FF1DFF}"/>
              </a:ext>
            </a:extLst>
          </p:cNvPr>
          <p:cNvSpPr/>
          <p:nvPr/>
        </p:nvSpPr>
        <p:spPr>
          <a:xfrm>
            <a:off x="5662607" y="3429000"/>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一致性</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矩形 30">
            <a:extLst>
              <a:ext uri="{FF2B5EF4-FFF2-40B4-BE49-F238E27FC236}">
                <a16:creationId xmlns:a16="http://schemas.microsoft.com/office/drawing/2014/main" id="{8EBC3206-8CC4-4030-90E5-7C25BBAFED37}"/>
              </a:ext>
            </a:extLst>
          </p:cNvPr>
          <p:cNvSpPr/>
          <p:nvPr/>
        </p:nvSpPr>
        <p:spPr>
          <a:xfrm>
            <a:off x="1786319" y="3435425"/>
            <a:ext cx="3267760" cy="337898"/>
          </a:xfrm>
          <a:prstGeom prst="rect">
            <a:avLst/>
          </a:prstGeom>
          <a:solidFill>
            <a:srgbClr val="8497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i="1" dirty="0">
                <a:solidFill>
                  <a:srgbClr val="242424"/>
                </a:solidFill>
                <a:latin typeface="微軟正黑體" panose="020B0604030504040204" pitchFamily="34" charset="-120"/>
                <a:ea typeface="微軟正黑體" panose="020B0604030504040204" pitchFamily="34" charset="-120"/>
              </a:rPr>
              <a:t>變數名稱盡可能寫具體，減少縮寫</a:t>
            </a:r>
          </a:p>
        </p:txBody>
      </p:sp>
      <p:sp>
        <p:nvSpPr>
          <p:cNvPr id="32" name="矩形 31">
            <a:extLst>
              <a:ext uri="{FF2B5EF4-FFF2-40B4-BE49-F238E27FC236}">
                <a16:creationId xmlns:a16="http://schemas.microsoft.com/office/drawing/2014/main" id="{B88548F3-958F-41F8-B17A-477B0BDA47A2}"/>
              </a:ext>
            </a:extLst>
          </p:cNvPr>
          <p:cNvSpPr/>
          <p:nvPr/>
        </p:nvSpPr>
        <p:spPr>
          <a:xfrm>
            <a:off x="7016204" y="3429000"/>
            <a:ext cx="4739340" cy="337898"/>
          </a:xfrm>
          <a:prstGeom prst="rect">
            <a:avLst/>
          </a:prstGeom>
          <a:solidFill>
            <a:srgbClr val="8497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srgbClr val="242424"/>
                </a:solidFill>
                <a:latin typeface="微軟正黑體" panose="020B0604030504040204" pitchFamily="34" charset="-120"/>
                <a:ea typeface="微軟正黑體" panose="020B0604030504040204" pitchFamily="34" charset="-120"/>
              </a:rPr>
              <a:t>一般使用英文或數字，特殊符號</a:t>
            </a:r>
            <a:r>
              <a:rPr lang="en-US" altLang="zh-TW" sz="1600" b="1" dirty="0">
                <a:solidFill>
                  <a:srgbClr val="242424"/>
                </a:solidFill>
                <a:latin typeface="微軟正黑體" panose="020B0604030504040204" pitchFamily="34" charset="-120"/>
                <a:ea typeface="微軟正黑體" panose="020B0604030504040204" pitchFamily="34" charset="-120"/>
              </a:rPr>
              <a:t>$_</a:t>
            </a:r>
            <a:r>
              <a:rPr lang="zh-TW" altLang="en-US" sz="1600" b="1" dirty="0">
                <a:solidFill>
                  <a:srgbClr val="242424"/>
                </a:solidFill>
                <a:latin typeface="微軟正黑體" panose="020B0604030504040204" pitchFamily="34" charset="-120"/>
                <a:ea typeface="微軟正黑體" panose="020B0604030504040204" pitchFamily="34" charset="-120"/>
              </a:rPr>
              <a:t>，不可數字開頭</a:t>
            </a:r>
            <a:endParaRPr lang="zh-TW" altLang="en-US" sz="1600" b="1" i="1" dirty="0">
              <a:solidFill>
                <a:srgbClr val="242424"/>
              </a:solidFill>
              <a:latin typeface="微軟正黑體" panose="020B0604030504040204" pitchFamily="34" charset="-120"/>
              <a:ea typeface="微軟正黑體" panose="020B0604030504040204" pitchFamily="34" charset="-120"/>
            </a:endParaRPr>
          </a:p>
        </p:txBody>
      </p:sp>
      <p:grpSp>
        <p:nvGrpSpPr>
          <p:cNvPr id="33" name="群組 32">
            <a:extLst>
              <a:ext uri="{FF2B5EF4-FFF2-40B4-BE49-F238E27FC236}">
                <a16:creationId xmlns:a16="http://schemas.microsoft.com/office/drawing/2014/main" id="{C8B145BF-3B9B-42D8-9AE8-3786D60FE9FC}"/>
              </a:ext>
            </a:extLst>
          </p:cNvPr>
          <p:cNvGrpSpPr/>
          <p:nvPr/>
        </p:nvGrpSpPr>
        <p:grpSpPr>
          <a:xfrm rot="1924530">
            <a:off x="3972684" y="5401986"/>
            <a:ext cx="1367965" cy="450902"/>
            <a:chOff x="10552956" y="433406"/>
            <a:chExt cx="1367965" cy="450902"/>
          </a:xfrm>
        </p:grpSpPr>
        <p:sp>
          <p:nvSpPr>
            <p:cNvPr id="34" name="文字方塊 33">
              <a:extLst>
                <a:ext uri="{FF2B5EF4-FFF2-40B4-BE49-F238E27FC236}">
                  <a16:creationId xmlns:a16="http://schemas.microsoft.com/office/drawing/2014/main" id="{7F0B6759-0BA0-42F1-B8CF-58D23EDE1CE4}"/>
                </a:ext>
              </a:extLst>
            </p:cNvPr>
            <p:cNvSpPr txBox="1"/>
            <p:nvPr/>
          </p:nvSpPr>
          <p:spPr>
            <a:xfrm>
              <a:off x="10552956" y="547611"/>
              <a:ext cx="1367965"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altLang="zh-TW" b="1" i="0" u="none" strike="noStrike" kern="0" cap="none" spc="0" normalizeH="0" baseline="0" noProof="0" dirty="0">
                  <a:ln>
                    <a:noFill/>
                  </a:ln>
                  <a:solidFill>
                    <a:schemeClr val="accent6"/>
                  </a:solidFill>
                  <a:effectLst/>
                  <a:uLnTx/>
                  <a:uFillTx/>
                  <a:latin typeface="Calibri" panose="020F0502020204030204" pitchFamily="34" charset="0"/>
                  <a:ea typeface="微軟正黑體"/>
                  <a:cs typeface="Calibri" panose="020F0502020204030204" pitchFamily="34" charset="0"/>
                </a:rPr>
                <a:t>Pass</a:t>
              </a:r>
              <a:endParaRPr kumimoji="0" lang="zh-TW" altLang="en-US" b="1" i="0" u="none" strike="noStrike" kern="0" cap="none" spc="0" normalizeH="0" baseline="0" noProof="0" dirty="0">
                <a:ln>
                  <a:noFill/>
                </a:ln>
                <a:solidFill>
                  <a:schemeClr val="accent6"/>
                </a:solidFill>
                <a:effectLst/>
                <a:uLnTx/>
                <a:uFillTx/>
                <a:latin typeface="Calibri" panose="020F0502020204030204" pitchFamily="34" charset="0"/>
                <a:ea typeface="微軟正黑體"/>
                <a:cs typeface="Calibri" panose="020F0502020204030204" pitchFamily="34" charset="0"/>
              </a:endParaRPr>
            </a:p>
          </p:txBody>
        </p:sp>
        <p:cxnSp>
          <p:nvCxnSpPr>
            <p:cNvPr id="35" name="直線接點 34">
              <a:extLst>
                <a:ext uri="{FF2B5EF4-FFF2-40B4-BE49-F238E27FC236}">
                  <a16:creationId xmlns:a16="http://schemas.microsoft.com/office/drawing/2014/main" id="{A2B834C8-875A-46B1-A1CE-C69F0A07EB2B}"/>
                </a:ext>
              </a:extLst>
            </p:cNvPr>
            <p:cNvCxnSpPr/>
            <p:nvPr/>
          </p:nvCxnSpPr>
          <p:spPr>
            <a:xfrm>
              <a:off x="10704138" y="433406"/>
              <a:ext cx="1091622" cy="3720"/>
            </a:xfrm>
            <a:prstGeom prst="line">
              <a:avLst/>
            </a:prstGeom>
            <a:noFill/>
            <a:ln w="28575" cap="flat" cmpd="sng" algn="ctr">
              <a:solidFill>
                <a:schemeClr val="accent6"/>
              </a:solidFill>
              <a:prstDash val="solid"/>
              <a:miter lim="800000"/>
            </a:ln>
            <a:effectLst/>
          </p:spPr>
        </p:cxnSp>
        <p:cxnSp>
          <p:nvCxnSpPr>
            <p:cNvPr id="36" name="直線接點 35">
              <a:extLst>
                <a:ext uri="{FF2B5EF4-FFF2-40B4-BE49-F238E27FC236}">
                  <a16:creationId xmlns:a16="http://schemas.microsoft.com/office/drawing/2014/main" id="{9F891238-8531-4621-A1B3-B6EF9CD06339}"/>
                </a:ext>
              </a:extLst>
            </p:cNvPr>
            <p:cNvCxnSpPr/>
            <p:nvPr/>
          </p:nvCxnSpPr>
          <p:spPr>
            <a:xfrm>
              <a:off x="10691127" y="880588"/>
              <a:ext cx="1091622" cy="3720"/>
            </a:xfrm>
            <a:prstGeom prst="line">
              <a:avLst/>
            </a:prstGeom>
            <a:noFill/>
            <a:ln w="28575" cap="flat" cmpd="sng" algn="ctr">
              <a:solidFill>
                <a:schemeClr val="accent6"/>
              </a:solidFill>
              <a:prstDash val="solid"/>
              <a:miter lim="800000"/>
            </a:ln>
            <a:effectLst/>
          </p:spPr>
        </p:cxnSp>
      </p:grpSp>
      <p:pic>
        <p:nvPicPr>
          <p:cNvPr id="40" name="圖片 39">
            <a:extLst>
              <a:ext uri="{FF2B5EF4-FFF2-40B4-BE49-F238E27FC236}">
                <a16:creationId xmlns:a16="http://schemas.microsoft.com/office/drawing/2014/main" id="{A7275D91-C4DE-4156-BE01-644FC581460E}"/>
              </a:ext>
            </a:extLst>
          </p:cNvPr>
          <p:cNvPicPr>
            <a:picLocks noChangeAspect="1"/>
          </p:cNvPicPr>
          <p:nvPr/>
        </p:nvPicPr>
        <p:blipFill>
          <a:blip r:embed="rId5"/>
          <a:stretch>
            <a:fillRect/>
          </a:stretch>
        </p:blipFill>
        <p:spPr>
          <a:xfrm>
            <a:off x="6612908" y="3897484"/>
            <a:ext cx="4739340" cy="2603478"/>
          </a:xfrm>
          <a:prstGeom prst="rect">
            <a:avLst/>
          </a:prstGeom>
          <a:ln>
            <a:noFill/>
          </a:ln>
          <a:effectLst>
            <a:softEdge rad="112500"/>
          </a:effectLst>
        </p:spPr>
      </p:pic>
    </p:spTree>
    <p:extLst>
      <p:ext uri="{BB962C8B-B14F-4D97-AF65-F5344CB8AC3E}">
        <p14:creationId xmlns:p14="http://schemas.microsoft.com/office/powerpoint/2010/main" val="3599359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主流命名規則 </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Golden Rule </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CC8E82E3-9C67-40C1-8027-CD28DE64EF35}"/>
              </a:ext>
            </a:extLst>
          </p:cNvPr>
          <p:cNvSpPr txBox="1"/>
          <p:nvPr/>
        </p:nvSpPr>
        <p:spPr>
          <a:xfrm>
            <a:off x="342023" y="1750292"/>
            <a:ext cx="8707383" cy="1077218"/>
          </a:xfrm>
          <a:prstGeom prst="rect">
            <a:avLst/>
          </a:prstGeom>
          <a:noFill/>
        </p:spPr>
        <p:txBody>
          <a:bodyPr wrap="square">
            <a:spAutoFit/>
          </a:bodyPr>
          <a:lstStyle/>
          <a:p>
            <a:pPr algn="l">
              <a:buFont typeface="+mj-lt"/>
              <a:buAutoNum type="arabicPeriod"/>
            </a:pPr>
            <a:r>
              <a:rPr lang="zh-TW" altLang="en-US" sz="1600" b="1" i="0" dirty="0">
                <a:effectLst/>
                <a:latin typeface="微軟正黑體" panose="020B0604030504040204" pitchFamily="34" charset="-120"/>
                <a:ea typeface="微軟正黑體" panose="020B0604030504040204" pitchFamily="34" charset="-120"/>
              </a:rPr>
              <a:t>變數的組成應為多個形容詞、名詞組成，避免使用單一動詞當作變數</a:t>
            </a:r>
            <a:endParaRPr lang="en-US" altLang="zh-TW" sz="1600" b="1" dirty="0">
              <a:latin typeface="微軟正黑體" panose="020B0604030504040204" pitchFamily="34" charset="-120"/>
              <a:ea typeface="微軟正黑體" panose="020B0604030504040204" pitchFamily="34" charset="-120"/>
            </a:endParaRPr>
          </a:p>
          <a:p>
            <a:pPr algn="l">
              <a:buFont typeface="+mj-lt"/>
              <a:buAutoNum type="arabicPeriod"/>
            </a:pPr>
            <a:r>
              <a:rPr lang="zh-TW" altLang="en-US" sz="1600" b="1" i="0" dirty="0">
                <a:effectLst/>
                <a:latin typeface="微軟正黑體" panose="020B0604030504040204" pitchFamily="34" charset="-120"/>
                <a:ea typeface="微軟正黑體" panose="020B0604030504040204" pitchFamily="34" charset="-120"/>
              </a:rPr>
              <a:t>盡量不要使用無意義的單字，強調可搜索性</a:t>
            </a:r>
            <a:endParaRPr lang="en-US" altLang="zh-TW" sz="1600" b="1" i="0" dirty="0">
              <a:effectLst/>
              <a:latin typeface="微軟正黑體" panose="020B0604030504040204" pitchFamily="34" charset="-120"/>
              <a:ea typeface="微軟正黑體" panose="020B0604030504040204" pitchFamily="34" charset="-120"/>
            </a:endParaRPr>
          </a:p>
          <a:p>
            <a:pPr algn="l">
              <a:buFont typeface="+mj-lt"/>
              <a:buAutoNum type="arabicPeriod"/>
            </a:pPr>
            <a:r>
              <a:rPr lang="zh-TW" altLang="en-US" sz="1600" b="1" i="0" dirty="0">
                <a:effectLst/>
                <a:latin typeface="微軟正黑體" panose="020B0604030504040204" pitchFamily="34" charset="-120"/>
                <a:ea typeface="微軟正黑體" panose="020B0604030504040204" pitchFamily="34" charset="-120"/>
              </a:rPr>
              <a:t>使用有意義或公認的縮寫而不是只有少部分人才懂得縮寫</a:t>
            </a:r>
            <a:endParaRPr lang="en-US" altLang="zh-TW" sz="1600" b="1" i="0" dirty="0">
              <a:effectLst/>
              <a:latin typeface="微軟正黑體" panose="020B0604030504040204" pitchFamily="34" charset="-120"/>
              <a:ea typeface="微軟正黑體" panose="020B0604030504040204" pitchFamily="34" charset="-120"/>
            </a:endParaRPr>
          </a:p>
          <a:p>
            <a:pPr algn="l">
              <a:buFont typeface="+mj-lt"/>
              <a:buAutoNum type="arabicPeriod"/>
            </a:pPr>
            <a:r>
              <a:rPr lang="zh-TW" altLang="en-US" sz="1600" b="1" i="0" dirty="0">
                <a:effectLst/>
                <a:latin typeface="微軟正黑體" panose="020B0604030504040204" pitchFamily="34" charset="-120"/>
                <a:ea typeface="微軟正黑體" panose="020B0604030504040204" pitchFamily="34" charset="-120"/>
              </a:rPr>
              <a:t>標示變數的相關訊息可幫助了解變數的狀態</a:t>
            </a:r>
            <a:endParaRPr lang="zh-TW" altLang="en-US" sz="1600" b="1" i="0" dirty="0">
              <a:solidFill>
                <a:srgbClr val="242424"/>
              </a:solidFill>
              <a:effectLst/>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32D65FC0-1285-47DE-AAF7-A7013B6E5153}"/>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規則</a:t>
            </a:r>
          </a:p>
        </p:txBody>
      </p:sp>
      <p:graphicFrame>
        <p:nvGraphicFramePr>
          <p:cNvPr id="2" name="表格 1">
            <a:extLst>
              <a:ext uri="{FF2B5EF4-FFF2-40B4-BE49-F238E27FC236}">
                <a16:creationId xmlns:a16="http://schemas.microsoft.com/office/drawing/2014/main" id="{A2BC86CD-E6E5-4531-8E86-051F8278B69E}"/>
              </a:ext>
            </a:extLst>
          </p:cNvPr>
          <p:cNvGraphicFramePr>
            <a:graphicFrameLocks noGrp="1"/>
          </p:cNvGraphicFramePr>
          <p:nvPr/>
        </p:nvGraphicFramePr>
        <p:xfrm>
          <a:off x="807027" y="3879917"/>
          <a:ext cx="10248900" cy="2721122"/>
        </p:xfrm>
        <a:graphic>
          <a:graphicData uri="http://schemas.openxmlformats.org/drawingml/2006/table">
            <a:tbl>
              <a:tblPr/>
              <a:tblGrid>
                <a:gridCol w="1993900">
                  <a:extLst>
                    <a:ext uri="{9D8B030D-6E8A-4147-A177-3AD203B41FA5}">
                      <a16:colId xmlns:a16="http://schemas.microsoft.com/office/drawing/2014/main" val="3709652976"/>
                    </a:ext>
                  </a:extLst>
                </a:gridCol>
                <a:gridCol w="4787900">
                  <a:extLst>
                    <a:ext uri="{9D8B030D-6E8A-4147-A177-3AD203B41FA5}">
                      <a16:colId xmlns:a16="http://schemas.microsoft.com/office/drawing/2014/main" val="3302344208"/>
                    </a:ext>
                  </a:extLst>
                </a:gridCol>
                <a:gridCol w="3467100">
                  <a:extLst>
                    <a:ext uri="{9D8B030D-6E8A-4147-A177-3AD203B41FA5}">
                      <a16:colId xmlns:a16="http://schemas.microsoft.com/office/drawing/2014/main" val="1350082615"/>
                    </a:ext>
                  </a:extLst>
                </a:gridCol>
              </a:tblGrid>
              <a:tr h="426792">
                <a:tc>
                  <a:txBody>
                    <a:bodyPr/>
                    <a:lstStyle/>
                    <a:p>
                      <a:pPr algn="ctr" fontAlgn="ct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命名法</a:t>
                      </a:r>
                    </a:p>
                  </a:txBody>
                  <a:tcPr marL="9525" marR="9525" marT="9525" marB="0" anchor="ctr">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說明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範例</a:t>
                      </a:r>
                    </a:p>
                  </a:txBody>
                  <a:tcPr marL="9525" marR="9525" marT="9525"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6253949"/>
                  </a:ext>
                </a:extLst>
              </a:tr>
              <a:tr h="297461">
                <a:tc>
                  <a:txBody>
                    <a:bodyPr/>
                    <a:lstStyle/>
                    <a:p>
                      <a:pPr algn="l" fontAlgn="ctr"/>
                      <a:r>
                        <a:rPr lang="zh-TW" altLang="en-US" sz="1200" b="1" i="0" u="none" strike="noStrike" dirty="0">
                          <a:solidFill>
                            <a:srgbClr val="BF9000"/>
                          </a:solidFill>
                          <a:effectLst/>
                          <a:latin typeface="微軟正黑體" panose="020B0604030504040204" pitchFamily="34" charset="-120"/>
                          <a:ea typeface="微軟正黑體" panose="020B0604030504040204" pitchFamily="34" charset="-120"/>
                        </a:rPr>
                        <a:t>駝峰式命名法 </a:t>
                      </a:r>
                      <a:r>
                        <a:rPr lang="en-US" altLang="zh-TW" sz="1200" b="1" i="0" u="none" strike="noStrike" dirty="0">
                          <a:solidFill>
                            <a:srgbClr val="BF9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BF9000"/>
                          </a:solidFill>
                          <a:effectLst/>
                          <a:latin typeface="微軟正黑體" panose="020B0604030504040204" pitchFamily="34" charset="-120"/>
                          <a:ea typeface="微軟正黑體" panose="020B0604030504040204" pitchFamily="34" charset="-120"/>
                        </a:rPr>
                        <a:t>Camel Case)</a:t>
                      </a:r>
                    </a:p>
                  </a:txBody>
                  <a:tcPr marL="9525" marR="9525" marT="9525"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常見於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中的函數名稱和方法名稱。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`calculateTotalAmount()`, `getUserInfo()`</a:t>
                      </a:r>
                    </a:p>
                  </a:txBody>
                  <a:tcPr marL="9525" marR="9525" marT="952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51578867"/>
                  </a:ext>
                </a:extLst>
              </a:tr>
              <a:tr h="509564">
                <a:tc>
                  <a:txBody>
                    <a:bodyPr/>
                    <a:lstStyle/>
                    <a:p>
                      <a:pPr algn="l" fontAlgn="ctr"/>
                      <a:r>
                        <a:rPr lang="en-US" sz="1200" b="1" i="0" u="none" strike="noStrike" dirty="0">
                          <a:solidFill>
                            <a:srgbClr val="BF9000"/>
                          </a:solidFill>
                          <a:effectLst/>
                          <a:latin typeface="微軟正黑體" panose="020B0604030504040204" pitchFamily="34" charset="-120"/>
                          <a:ea typeface="微軟正黑體" panose="020B0604030504040204" pitchFamily="34" charset="-120"/>
                        </a:rPr>
                        <a:t>Snake Case </a:t>
                      </a:r>
                      <a:r>
                        <a:rPr lang="zh-TW" altLang="en-US" sz="1200" b="1" i="0" u="none" strike="noStrike" dirty="0">
                          <a:solidFill>
                            <a:srgbClr val="BF9000"/>
                          </a:solidFill>
                          <a:effectLst/>
                          <a:latin typeface="微軟正黑體" panose="020B0604030504040204" pitchFamily="34" charset="-120"/>
                          <a:ea typeface="微軟正黑體" panose="020B0604030504040204" pitchFamily="34" charset="-120"/>
                        </a:rPr>
                        <a:t>命名法</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常見於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中的變數名稱、函數名稱和檔案名稱。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user_name</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file_path</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calculate_total_amount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10585823"/>
                  </a:ext>
                </a:extLst>
              </a:tr>
              <a:tr h="297461">
                <a:tc>
                  <a:txBody>
                    <a:bodyPr/>
                    <a:lstStyle/>
                    <a:p>
                      <a:pPr algn="l"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Pascal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命名法 </a:t>
                      </a: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a:solidFill>
                            <a:srgbClr val="000000"/>
                          </a:solidFill>
                          <a:effectLst/>
                          <a:latin typeface="微軟正黑體" panose="020B0604030504040204" pitchFamily="34" charset="-120"/>
                          <a:ea typeface="微軟正黑體" panose="020B0604030504040204" pitchFamily="34" charset="-120"/>
                        </a:rPr>
                        <a:t>Pascal Case)</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常見於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中的類別名稱和類別的方法名稱。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UserProfile</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FileParser</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getFileInfo</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6477146"/>
                  </a:ext>
                </a:extLst>
              </a:tr>
              <a:tr h="297461">
                <a:tc>
                  <a:txBody>
                    <a:bodyPr/>
                    <a:lstStyle/>
                    <a:p>
                      <a:pPr algn="l"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Kebab Case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命名法</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較少見於 </a:t>
                      </a: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中，主要用於 </a:t>
                      </a: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URL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中的路徑和一些配置檔案。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`user-profile`, `file-config`</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74127310"/>
                  </a:ext>
                </a:extLst>
              </a:tr>
              <a:tr h="297461">
                <a:tc>
                  <a:txBody>
                    <a:bodyPr/>
                    <a:lstStyle/>
                    <a:p>
                      <a:pPr algn="l"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Screaming Case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命名法</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常見於 </a:t>
                      </a: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中的常數和枚舉名稱。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`MAX_VALUE`,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ColorEnum</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08377477"/>
                  </a:ext>
                </a:extLst>
              </a:tr>
              <a:tr h="594922">
                <a:tc>
                  <a:txBody>
                    <a:bodyPr/>
                    <a:lstStyle/>
                    <a:p>
                      <a:pPr algn="l" fontAlgn="ctr"/>
                      <a:r>
                        <a:rPr lang="sv-SE" sz="1200" b="1" i="0" u="none" strike="noStrike">
                          <a:solidFill>
                            <a:srgbClr val="000000"/>
                          </a:solidFill>
                          <a:effectLst/>
                          <a:latin typeface="微軟正黑體" panose="020B0604030504040204" pitchFamily="34" charset="-120"/>
                          <a:ea typeface="微軟正黑體" panose="020B0604030504040204" pitchFamily="34" charset="-120"/>
                        </a:rPr>
                        <a:t>匈牙利命名法 (Hungarian Notation)</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在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中不太常見，</a:t>
                      </a:r>
                      <a:b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b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因為 </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是一種動態型別語言，不需要強調變數的型態。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200" b="1" i="0" u="none" strike="noStrike" dirty="0" err="1">
                          <a:solidFill>
                            <a:srgbClr val="000000"/>
                          </a:solidFill>
                          <a:effectLst/>
                          <a:latin typeface="微軟正黑體" panose="020B0604030504040204" pitchFamily="34" charset="-120"/>
                          <a:ea typeface="微軟正黑體" panose="020B0604030504040204" pitchFamily="34" charset="-120"/>
                        </a:rPr>
                        <a:t>i</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Size</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整數大小</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200" b="1" i="0" u="none" strike="noStrike" dirty="0" err="1">
                          <a:solidFill>
                            <a:srgbClr val="000000"/>
                          </a:solidFill>
                          <a:effectLst/>
                          <a:latin typeface="微軟正黑體" panose="020B0604030504040204" pitchFamily="34" charset="-120"/>
                          <a:ea typeface="微軟正黑體" panose="020B0604030504040204" pitchFamily="34" charset="-120"/>
                        </a:rPr>
                        <a:t>bCheck</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布林檢查</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84669228"/>
                  </a:ext>
                </a:extLst>
              </a:tr>
            </a:tbl>
          </a:graphicData>
        </a:graphic>
      </p:graphicFrame>
      <p:pic>
        <p:nvPicPr>
          <p:cNvPr id="5" name="圖片 4">
            <a:extLst>
              <a:ext uri="{FF2B5EF4-FFF2-40B4-BE49-F238E27FC236}">
                <a16:creationId xmlns:a16="http://schemas.microsoft.com/office/drawing/2014/main" id="{ADA27B44-29C7-4579-85E8-577AD9D83A38}"/>
              </a:ext>
            </a:extLst>
          </p:cNvPr>
          <p:cNvPicPr>
            <a:picLocks noChangeAspect="1"/>
          </p:cNvPicPr>
          <p:nvPr/>
        </p:nvPicPr>
        <p:blipFill>
          <a:blip r:embed="rId3"/>
          <a:stretch>
            <a:fillRect/>
          </a:stretch>
        </p:blipFill>
        <p:spPr>
          <a:xfrm>
            <a:off x="6770603" y="641618"/>
            <a:ext cx="4557606" cy="3238299"/>
          </a:xfrm>
          <a:prstGeom prst="rect">
            <a:avLst/>
          </a:prstGeom>
          <a:ln>
            <a:noFill/>
          </a:ln>
          <a:effectLst>
            <a:softEdge rad="112500"/>
          </a:effectLst>
        </p:spPr>
      </p:pic>
    </p:spTree>
    <p:extLst>
      <p:ext uri="{BB962C8B-B14F-4D97-AF65-F5344CB8AC3E}">
        <p14:creationId xmlns:p14="http://schemas.microsoft.com/office/powerpoint/2010/main" val="3972718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物件導向設計</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用結構化思維開發程式</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0CAA3553-E97A-47A1-AE2B-BB684F5B0FB6}"/>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目的</a:t>
            </a:r>
          </a:p>
        </p:txBody>
      </p:sp>
      <p:pic>
        <p:nvPicPr>
          <p:cNvPr id="2" name="圖片 1">
            <a:extLst>
              <a:ext uri="{FF2B5EF4-FFF2-40B4-BE49-F238E27FC236}">
                <a16:creationId xmlns:a16="http://schemas.microsoft.com/office/drawing/2014/main" id="{AD0EDDF5-6F24-4FFC-90F5-627CDE2B2AD9}"/>
              </a:ext>
            </a:extLst>
          </p:cNvPr>
          <p:cNvPicPr>
            <a:picLocks noChangeAspect="1"/>
          </p:cNvPicPr>
          <p:nvPr/>
        </p:nvPicPr>
        <p:blipFill>
          <a:blip r:embed="rId3"/>
          <a:stretch>
            <a:fillRect/>
          </a:stretch>
        </p:blipFill>
        <p:spPr>
          <a:xfrm>
            <a:off x="801396" y="2787669"/>
            <a:ext cx="4454096" cy="3879959"/>
          </a:xfrm>
          <a:prstGeom prst="rect">
            <a:avLst/>
          </a:prstGeom>
        </p:spPr>
      </p:pic>
      <p:pic>
        <p:nvPicPr>
          <p:cNvPr id="4" name="圖片 3">
            <a:extLst>
              <a:ext uri="{FF2B5EF4-FFF2-40B4-BE49-F238E27FC236}">
                <a16:creationId xmlns:a16="http://schemas.microsoft.com/office/drawing/2014/main" id="{312EDDF8-1865-48D4-A724-A4B47B21C2CA}"/>
              </a:ext>
            </a:extLst>
          </p:cNvPr>
          <p:cNvPicPr>
            <a:picLocks noChangeAspect="1"/>
          </p:cNvPicPr>
          <p:nvPr/>
        </p:nvPicPr>
        <p:blipFill>
          <a:blip r:embed="rId4"/>
          <a:stretch>
            <a:fillRect/>
          </a:stretch>
        </p:blipFill>
        <p:spPr>
          <a:xfrm>
            <a:off x="5450232" y="1485966"/>
            <a:ext cx="5116177" cy="4978367"/>
          </a:xfrm>
          <a:prstGeom prst="rect">
            <a:avLst/>
          </a:prstGeom>
          <a:ln>
            <a:noFill/>
          </a:ln>
          <a:effectLst>
            <a:softEdge rad="112500"/>
          </a:effectLst>
        </p:spPr>
      </p:pic>
      <p:sp>
        <p:nvSpPr>
          <p:cNvPr id="26" name="文字方塊 25">
            <a:extLst>
              <a:ext uri="{FF2B5EF4-FFF2-40B4-BE49-F238E27FC236}">
                <a16:creationId xmlns:a16="http://schemas.microsoft.com/office/drawing/2014/main" id="{A783B3CF-8AB3-4D4C-A53C-F1ED905F223B}"/>
              </a:ext>
            </a:extLst>
          </p:cNvPr>
          <p:cNvSpPr txBox="1"/>
          <p:nvPr/>
        </p:nvSpPr>
        <p:spPr>
          <a:xfrm>
            <a:off x="5532582" y="627085"/>
            <a:ext cx="8707383" cy="830997"/>
          </a:xfrm>
          <a:prstGeom prst="rect">
            <a:avLst/>
          </a:prstGeom>
          <a:noFill/>
        </p:spPr>
        <p:txBody>
          <a:bodyPr wrap="square">
            <a:spAutoFit/>
          </a:bodyPr>
          <a:lstStyle/>
          <a:p>
            <a:pPr algn="l"/>
            <a:r>
              <a:rPr lang="zh-TW" altLang="en-US" sz="1600" b="1" i="0" dirty="0">
                <a:solidFill>
                  <a:srgbClr val="242424"/>
                </a:solidFill>
                <a:effectLst/>
                <a:latin typeface="微軟正黑體" panose="020B0604030504040204" pitchFamily="34" charset="-120"/>
                <a:ea typeface="微軟正黑體" panose="020B0604030504040204" pitchFamily="34" charset="-120"/>
              </a:rPr>
              <a:t>設計汽車製造藍圖</a:t>
            </a:r>
            <a:r>
              <a:rPr lang="en-US" altLang="zh-TW" sz="1600" b="1" i="0" dirty="0">
                <a:solidFill>
                  <a:srgbClr val="242424"/>
                </a:solidFill>
                <a:effectLst/>
                <a:latin typeface="微軟正黑體" panose="020B0604030504040204" pitchFamily="34" charset="-120"/>
                <a:ea typeface="微軟正黑體" panose="020B0604030504040204" pitchFamily="34" charset="-120"/>
              </a:rPr>
              <a:t>(</a:t>
            </a:r>
            <a:r>
              <a:rPr lang="zh-TW" altLang="en-US" sz="1600" b="1" i="0" dirty="0">
                <a:solidFill>
                  <a:srgbClr val="242424"/>
                </a:solidFill>
                <a:effectLst/>
                <a:latin typeface="微軟正黑體" panose="020B0604030504040204" pitchFamily="34" charset="-120"/>
                <a:ea typeface="微軟正黑體" panose="020B0604030504040204" pitchFamily="34" charset="-120"/>
              </a:rPr>
              <a:t>類別</a:t>
            </a:r>
            <a:r>
              <a:rPr lang="en-US" altLang="zh-TW" sz="1600" b="1" i="0" dirty="0">
                <a:solidFill>
                  <a:srgbClr val="242424"/>
                </a:solidFill>
                <a:effectLst/>
                <a:latin typeface="微軟正黑體" panose="020B0604030504040204" pitchFamily="34" charset="-120"/>
                <a:ea typeface="微軟正黑體" panose="020B0604030504040204" pitchFamily="34" charset="-120"/>
              </a:rPr>
              <a:t>)</a:t>
            </a:r>
            <a:r>
              <a:rPr lang="zh-TW" altLang="en-US" sz="1600" b="1" i="0" dirty="0">
                <a:solidFill>
                  <a:srgbClr val="242424"/>
                </a:solidFill>
                <a:effectLst/>
                <a:latin typeface="微軟正黑體" panose="020B0604030504040204" pitchFamily="34" charset="-120"/>
                <a:ea typeface="微軟正黑體" panose="020B0604030504040204" pitchFamily="34" charset="-120"/>
              </a:rPr>
              <a:t>，</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algn="l"/>
            <a:r>
              <a:rPr lang="zh-TW" altLang="en-US" sz="1600" b="1" i="0" dirty="0">
                <a:solidFill>
                  <a:srgbClr val="242424"/>
                </a:solidFill>
                <a:effectLst/>
                <a:latin typeface="微軟正黑體" panose="020B0604030504040204" pitchFamily="34" charset="-120"/>
                <a:ea typeface="微軟正黑體" panose="020B0604030504040204" pitchFamily="34" charset="-120"/>
              </a:rPr>
              <a:t>包含品牌，車種，製造年份三種屬性，</a:t>
            </a:r>
            <a:endParaRPr lang="en-US" altLang="zh-TW" sz="1600" b="1" i="0" dirty="0">
              <a:solidFill>
                <a:srgbClr val="242424"/>
              </a:solidFill>
              <a:effectLst/>
              <a:latin typeface="微軟正黑體" panose="020B0604030504040204" pitchFamily="34" charset="-120"/>
              <a:ea typeface="微軟正黑體" panose="020B0604030504040204" pitchFamily="34" charset="-120"/>
            </a:endParaRPr>
          </a:p>
          <a:p>
            <a:pPr algn="l"/>
            <a:r>
              <a:rPr lang="zh-TW" altLang="en-US" sz="1600" b="1" i="0" dirty="0">
                <a:solidFill>
                  <a:srgbClr val="242424"/>
                </a:solidFill>
                <a:effectLst/>
                <a:latin typeface="微軟正黑體" panose="020B0604030504040204" pitchFamily="34" charset="-120"/>
                <a:ea typeface="微軟正黑體" panose="020B0604030504040204" pitchFamily="34" charset="-120"/>
              </a:rPr>
              <a:t>以及四種動作</a:t>
            </a:r>
            <a:r>
              <a:rPr lang="en-US" altLang="zh-TW" sz="1600" b="1" i="0" dirty="0">
                <a:solidFill>
                  <a:srgbClr val="242424"/>
                </a:solidFill>
                <a:effectLst/>
                <a:latin typeface="微軟正黑體" panose="020B0604030504040204" pitchFamily="34" charset="-120"/>
                <a:ea typeface="微軟正黑體" panose="020B0604030504040204" pitchFamily="34" charset="-120"/>
              </a:rPr>
              <a:t>(</a:t>
            </a:r>
            <a:r>
              <a:rPr lang="zh-TW" altLang="en-US" sz="1600" b="1" i="0" dirty="0">
                <a:solidFill>
                  <a:srgbClr val="242424"/>
                </a:solidFill>
                <a:effectLst/>
                <a:latin typeface="微軟正黑體" panose="020B0604030504040204" pitchFamily="34" charset="-120"/>
                <a:ea typeface="微軟正黑體" panose="020B0604030504040204" pitchFamily="34" charset="-120"/>
              </a:rPr>
              <a:t>方法</a:t>
            </a:r>
            <a:r>
              <a:rPr lang="en-US" altLang="zh-TW" sz="1600" b="1" i="0" dirty="0">
                <a:solidFill>
                  <a:srgbClr val="242424"/>
                </a:solidFill>
                <a:effectLst/>
                <a:latin typeface="微軟正黑體" panose="020B0604030504040204" pitchFamily="34" charset="-120"/>
                <a:ea typeface="微軟正黑體" panose="020B0604030504040204" pitchFamily="34" charset="-120"/>
              </a:rPr>
              <a:t>)</a:t>
            </a:r>
            <a:r>
              <a:rPr lang="zh-TW" altLang="en-US" sz="1600" b="1" i="0" dirty="0">
                <a:solidFill>
                  <a:srgbClr val="242424"/>
                </a:solidFill>
                <a:effectLst/>
                <a:latin typeface="微軟正黑體" panose="020B0604030504040204" pitchFamily="34" charset="-120"/>
                <a:ea typeface="微軟正黑體" panose="020B0604030504040204" pitchFamily="34" charset="-120"/>
              </a:rPr>
              <a:t>包含啟動，加速，減速，停止。</a:t>
            </a:r>
          </a:p>
        </p:txBody>
      </p:sp>
      <p:pic>
        <p:nvPicPr>
          <p:cNvPr id="7" name="圖片 6">
            <a:extLst>
              <a:ext uri="{FF2B5EF4-FFF2-40B4-BE49-F238E27FC236}">
                <a16:creationId xmlns:a16="http://schemas.microsoft.com/office/drawing/2014/main" id="{6C31A771-7937-408B-B087-82D6C676CB53}"/>
              </a:ext>
            </a:extLst>
          </p:cNvPr>
          <p:cNvPicPr>
            <a:picLocks noChangeAspect="1"/>
          </p:cNvPicPr>
          <p:nvPr/>
        </p:nvPicPr>
        <p:blipFill>
          <a:blip r:embed="rId5"/>
          <a:stretch>
            <a:fillRect/>
          </a:stretch>
        </p:blipFill>
        <p:spPr>
          <a:xfrm>
            <a:off x="8561879" y="2827510"/>
            <a:ext cx="3474482" cy="3866151"/>
          </a:xfrm>
          <a:prstGeom prst="rect">
            <a:avLst/>
          </a:prstGeom>
          <a:ln w="38100" cap="sq">
            <a:solidFill>
              <a:srgbClr val="BF9000"/>
            </a:solidFill>
            <a:prstDash val="solid"/>
            <a:miter lim="800000"/>
          </a:ln>
          <a:effectLst>
            <a:outerShdw blurRad="50800" dist="38100" dir="2700000" algn="tl" rotWithShape="0">
              <a:srgbClr val="000000">
                <a:alpha val="43000"/>
              </a:srgbClr>
            </a:outerShdw>
          </a:effectLst>
        </p:spPr>
      </p:pic>
      <p:sp>
        <p:nvSpPr>
          <p:cNvPr id="21" name="文字方塊 20">
            <a:extLst>
              <a:ext uri="{FF2B5EF4-FFF2-40B4-BE49-F238E27FC236}">
                <a16:creationId xmlns:a16="http://schemas.microsoft.com/office/drawing/2014/main" id="{2DF53891-422F-4E2F-B283-CD688872A670}"/>
              </a:ext>
            </a:extLst>
          </p:cNvPr>
          <p:cNvSpPr txBox="1"/>
          <p:nvPr/>
        </p:nvSpPr>
        <p:spPr>
          <a:xfrm>
            <a:off x="342024" y="1750292"/>
            <a:ext cx="4617623" cy="1077218"/>
          </a:xfrm>
          <a:prstGeom prst="rect">
            <a:avLst/>
          </a:prstGeom>
          <a:noFill/>
        </p:spPr>
        <p:txBody>
          <a:bodyPr wrap="square">
            <a:spAutoFit/>
          </a:bodyPr>
          <a:lstStyle/>
          <a:p>
            <a:pPr marL="285750" indent="-285750">
              <a:buFont typeface="Wingdings" panose="05000000000000000000" pitchFamily="2" charset="2"/>
              <a:buChar char="l"/>
            </a:pPr>
            <a:r>
              <a:rPr lang="zh-TW" altLang="en-US" sz="1600" b="1" dirty="0">
                <a:latin typeface="微軟正黑體" panose="020B0604030504040204" pitchFamily="34" charset="-120"/>
                <a:ea typeface="微軟正黑體" panose="020B0604030504040204" pitchFamily="34" charset="-120"/>
              </a:rPr>
              <a:t>使程式碼的維護和擴充更容易並易於理解</a:t>
            </a:r>
            <a:endParaRPr lang="en-US" altLang="zh-TW" sz="1600" b="1"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l"/>
            </a:pPr>
            <a:r>
              <a:rPr lang="zh-TW" altLang="en-US" sz="1600" b="1" dirty="0">
                <a:latin typeface="微軟正黑體" panose="020B0604030504040204" pitchFamily="34" charset="-120"/>
                <a:ea typeface="微軟正黑體" panose="020B0604030504040204" pitchFamily="34" charset="-120"/>
              </a:rPr>
              <a:t>在物件導向中，類別是所有共同物件成員的抽象描述，它定義該類別物件共同具有的屬性，及實現該物件的方法。</a:t>
            </a:r>
          </a:p>
        </p:txBody>
      </p:sp>
      <p:sp>
        <p:nvSpPr>
          <p:cNvPr id="28" name="矩形: 圓角 27">
            <a:extLst>
              <a:ext uri="{FF2B5EF4-FFF2-40B4-BE49-F238E27FC236}">
                <a16:creationId xmlns:a16="http://schemas.microsoft.com/office/drawing/2014/main" id="{D10AEFA0-017E-400C-8685-968B52F1A7B0}"/>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239359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物件導向設計</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OOP</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特性</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DF53891-422F-4E2F-B283-CD688872A670}"/>
              </a:ext>
            </a:extLst>
          </p:cNvPr>
          <p:cNvSpPr txBox="1"/>
          <p:nvPr/>
        </p:nvSpPr>
        <p:spPr>
          <a:xfrm>
            <a:off x="342024" y="1750292"/>
            <a:ext cx="4617623" cy="830997"/>
          </a:xfrm>
          <a:prstGeom prst="rect">
            <a:avLst/>
          </a:prstGeom>
          <a:noFill/>
        </p:spPr>
        <p:txBody>
          <a:bodyPr wrap="square">
            <a:spAutoFit/>
          </a:bodyPr>
          <a:lstStyle/>
          <a:p>
            <a:pPr indent="-342900">
              <a:buFont typeface="+mj-lt"/>
              <a:buAutoNum type="arabicPeriod"/>
            </a:pPr>
            <a:r>
              <a:rPr lang="en-US" altLang="zh-TW" sz="1600" b="1" dirty="0">
                <a:latin typeface="微軟正黑體" panose="020B0604030504040204" pitchFamily="34" charset="-120"/>
                <a:ea typeface="微軟正黑體" panose="020B0604030504040204" pitchFamily="34" charset="-120"/>
              </a:rPr>
              <a:t>OOP </a:t>
            </a:r>
            <a:r>
              <a:rPr lang="zh-TW" altLang="en-US" sz="1600" b="1" dirty="0">
                <a:latin typeface="微軟正黑體" panose="020B0604030504040204" pitchFamily="34" charset="-120"/>
                <a:ea typeface="微軟正黑體" panose="020B0604030504040204" pitchFamily="34" charset="-120"/>
              </a:rPr>
              <a:t>特性一</a:t>
            </a:r>
            <a:r>
              <a:rPr lang="en-US" altLang="zh-TW" sz="1600" b="1"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繼承 </a:t>
            </a:r>
            <a:r>
              <a:rPr lang="en-US" altLang="zh-TW" sz="1600" b="1" dirty="0">
                <a:latin typeface="微軟正黑體" panose="020B0604030504040204" pitchFamily="34" charset="-120"/>
                <a:ea typeface="微軟正黑體" panose="020B0604030504040204" pitchFamily="34" charset="-120"/>
              </a:rPr>
              <a:t>(inheritance)</a:t>
            </a:r>
          </a:p>
          <a:p>
            <a:pPr indent="-342900">
              <a:buFont typeface="+mj-lt"/>
              <a:buAutoNum type="arabicPeriod"/>
            </a:pPr>
            <a:r>
              <a:rPr lang="en-US" altLang="zh-TW" sz="1600" b="1" dirty="0">
                <a:latin typeface="微軟正黑體" panose="020B0604030504040204" pitchFamily="34" charset="-120"/>
                <a:ea typeface="微軟正黑體" panose="020B0604030504040204" pitchFamily="34" charset="-120"/>
              </a:rPr>
              <a:t>OOP </a:t>
            </a:r>
            <a:r>
              <a:rPr lang="zh-TW" altLang="en-US" sz="1600" b="1" dirty="0">
                <a:latin typeface="微軟正黑體" panose="020B0604030504040204" pitchFamily="34" charset="-120"/>
                <a:ea typeface="微軟正黑體" panose="020B0604030504040204" pitchFamily="34" charset="-120"/>
              </a:rPr>
              <a:t>特性二</a:t>
            </a:r>
            <a:r>
              <a:rPr lang="en-US" altLang="zh-TW" sz="1600" b="1"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封裝 </a:t>
            </a:r>
            <a:r>
              <a:rPr lang="en-US" altLang="zh-TW" sz="1600" b="1" dirty="0">
                <a:latin typeface="微軟正黑體" panose="020B0604030504040204" pitchFamily="34" charset="-120"/>
                <a:ea typeface="微軟正黑體" panose="020B0604030504040204" pitchFamily="34" charset="-120"/>
              </a:rPr>
              <a:t>(encapsulation)</a:t>
            </a:r>
          </a:p>
          <a:p>
            <a:pPr indent="-342900">
              <a:buFont typeface="+mj-lt"/>
              <a:buAutoNum type="arabicPeriod"/>
            </a:pPr>
            <a:r>
              <a:rPr lang="en-US" altLang="zh-TW" sz="1600" b="1" dirty="0">
                <a:latin typeface="微軟正黑體" panose="020B0604030504040204" pitchFamily="34" charset="-120"/>
                <a:ea typeface="微軟正黑體" panose="020B0604030504040204" pitchFamily="34" charset="-120"/>
              </a:rPr>
              <a:t>OOP </a:t>
            </a:r>
            <a:r>
              <a:rPr lang="zh-TW" altLang="en-US" sz="1600" b="1" dirty="0">
                <a:latin typeface="微軟正黑體" panose="020B0604030504040204" pitchFamily="34" charset="-120"/>
                <a:ea typeface="微軟正黑體" panose="020B0604030504040204" pitchFamily="34" charset="-120"/>
              </a:rPr>
              <a:t>特性三</a:t>
            </a:r>
            <a:r>
              <a:rPr lang="en-US" altLang="zh-TW" sz="1600" b="1"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多型 </a:t>
            </a:r>
            <a:r>
              <a:rPr lang="en-US" altLang="zh-TW" sz="1600" b="1" dirty="0">
                <a:latin typeface="微軟正黑體" panose="020B0604030504040204" pitchFamily="34" charset="-120"/>
                <a:ea typeface="微軟正黑體" panose="020B0604030504040204" pitchFamily="34" charset="-120"/>
              </a:rPr>
              <a:t>(polymorphism)</a:t>
            </a:r>
          </a:p>
        </p:txBody>
      </p:sp>
      <p:sp>
        <p:nvSpPr>
          <p:cNvPr id="25" name="矩形 24">
            <a:extLst>
              <a:ext uri="{FF2B5EF4-FFF2-40B4-BE49-F238E27FC236}">
                <a16:creationId xmlns:a16="http://schemas.microsoft.com/office/drawing/2014/main" id="{0CAA3553-E97A-47A1-AE2B-BB684F5B0FB6}"/>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特性</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A783B3CF-8AB3-4D4C-A53C-F1ED905F223B}"/>
              </a:ext>
            </a:extLst>
          </p:cNvPr>
          <p:cNvSpPr txBox="1"/>
          <p:nvPr/>
        </p:nvSpPr>
        <p:spPr>
          <a:xfrm>
            <a:off x="7136312" y="1159834"/>
            <a:ext cx="2704150" cy="400110"/>
          </a:xfrm>
          <a:prstGeom prst="rect">
            <a:avLst/>
          </a:prstGeom>
          <a:noFill/>
        </p:spPr>
        <p:txBody>
          <a:bodyPr wrap="square">
            <a:spAutoFit/>
          </a:bodyPr>
          <a:lstStyle/>
          <a:p>
            <a:pPr algn="ctr"/>
            <a:r>
              <a:rPr lang="zh-TW" altLang="en-US" sz="2000" b="1" dirty="0">
                <a:solidFill>
                  <a:srgbClr val="242424"/>
                </a:solidFill>
                <a:latin typeface="微軟正黑體" panose="020B0604030504040204" pitchFamily="34" charset="-120"/>
                <a:ea typeface="微軟正黑體" panose="020B0604030504040204" pitchFamily="34" charset="-120"/>
              </a:rPr>
              <a:t>繼承類型</a:t>
            </a:r>
            <a:endParaRPr lang="zh-TW" altLang="en-US" sz="2000" b="1" i="0" dirty="0">
              <a:solidFill>
                <a:srgbClr val="242424"/>
              </a:solidFill>
              <a:effectLst/>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43CCDE29-860D-45A9-A4C8-E4329AC44FBF}"/>
              </a:ext>
            </a:extLst>
          </p:cNvPr>
          <p:cNvPicPr>
            <a:picLocks noChangeAspect="1"/>
          </p:cNvPicPr>
          <p:nvPr/>
        </p:nvPicPr>
        <p:blipFill>
          <a:blip r:embed="rId3"/>
          <a:stretch>
            <a:fillRect/>
          </a:stretch>
        </p:blipFill>
        <p:spPr>
          <a:xfrm>
            <a:off x="5352812" y="1673431"/>
            <a:ext cx="6271151" cy="2308157"/>
          </a:xfrm>
          <a:prstGeom prst="rect">
            <a:avLst/>
          </a:prstGeom>
        </p:spPr>
      </p:pic>
      <p:pic>
        <p:nvPicPr>
          <p:cNvPr id="3074" name="Picture 2" descr="Polymorphism Example - Object oriented programming python - Edureka">
            <a:extLst>
              <a:ext uri="{FF2B5EF4-FFF2-40B4-BE49-F238E27FC236}">
                <a16:creationId xmlns:a16="http://schemas.microsoft.com/office/drawing/2014/main" id="{451D820B-9C94-4B5D-8F80-5C423C215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002841"/>
            <a:ext cx="502920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017C3A7A-FCEA-4FD9-819D-4AAB08CC4C99}"/>
              </a:ext>
            </a:extLst>
          </p:cNvPr>
          <p:cNvSpPr txBox="1"/>
          <p:nvPr/>
        </p:nvSpPr>
        <p:spPr>
          <a:xfrm>
            <a:off x="7258525" y="4456028"/>
            <a:ext cx="2704150" cy="400110"/>
          </a:xfrm>
          <a:prstGeom prst="rect">
            <a:avLst/>
          </a:prstGeom>
          <a:noFill/>
        </p:spPr>
        <p:txBody>
          <a:bodyPr wrap="square">
            <a:spAutoFit/>
          </a:bodyPr>
          <a:lstStyle/>
          <a:p>
            <a:pPr algn="ctr"/>
            <a:r>
              <a:rPr lang="zh-TW" altLang="en-US" sz="2000" b="1" i="0" dirty="0">
                <a:solidFill>
                  <a:srgbClr val="242424"/>
                </a:solidFill>
                <a:effectLst/>
                <a:latin typeface="微軟正黑體" panose="020B0604030504040204" pitchFamily="34" charset="-120"/>
                <a:ea typeface="微軟正黑體" panose="020B0604030504040204" pitchFamily="34" charset="-120"/>
              </a:rPr>
              <a:t>多型特性</a:t>
            </a:r>
          </a:p>
        </p:txBody>
      </p:sp>
      <p:cxnSp>
        <p:nvCxnSpPr>
          <p:cNvPr id="8" name="直線接點 7">
            <a:extLst>
              <a:ext uri="{FF2B5EF4-FFF2-40B4-BE49-F238E27FC236}">
                <a16:creationId xmlns:a16="http://schemas.microsoft.com/office/drawing/2014/main" id="{44755DD2-CA75-4BB0-9F06-8F1879D745B9}"/>
              </a:ext>
            </a:extLst>
          </p:cNvPr>
          <p:cNvCxnSpPr/>
          <p:nvPr/>
        </p:nvCxnSpPr>
        <p:spPr>
          <a:xfrm>
            <a:off x="6802821" y="4204138"/>
            <a:ext cx="361555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AA7C9C04-7854-48C7-813E-5BADCD947DDF}"/>
              </a:ext>
            </a:extLst>
          </p:cNvPr>
          <p:cNvSpPr txBox="1"/>
          <p:nvPr/>
        </p:nvSpPr>
        <p:spPr>
          <a:xfrm>
            <a:off x="1193403" y="3387563"/>
            <a:ext cx="3336131" cy="2308324"/>
          </a:xfrm>
          <a:prstGeom prst="rect">
            <a:avLst/>
          </a:prstGeom>
          <a:noFill/>
        </p:spPr>
        <p:txBody>
          <a:bodyPr wrap="square">
            <a:spAutoFit/>
          </a:bodyPr>
          <a:lstStyle/>
          <a:p>
            <a:r>
              <a:rPr lang="zh-TW" altLang="en-US" sz="1600" b="1" i="0" dirty="0">
                <a:solidFill>
                  <a:srgbClr val="4A4A4A"/>
                </a:solidFill>
                <a:effectLst/>
                <a:latin typeface="微軟正黑體" panose="020B0604030504040204" pitchFamily="34" charset="-120"/>
                <a:ea typeface="微軟正黑體" panose="020B0604030504040204" pitchFamily="34" charset="-120"/>
              </a:rPr>
              <a:t>物件導向程式設計是一種使用「物件」思想來表示資料和方法的電腦程式設計方式。它也是一種用於創建整潔且可重用的程式碼而不是冗餘程式碼的方法。程式被分為獨立的物件或幾個小程式。每個個體物件代表應用程式的不同部分，具有自己的邏輯和數據以在其內部進行溝通。</a:t>
            </a:r>
            <a:endParaRPr lang="zh-TW" altLang="en-US" sz="1600" b="1" dirty="0">
              <a:latin typeface="微軟正黑體" panose="020B0604030504040204" pitchFamily="34" charset="-120"/>
              <a:ea typeface="微軟正黑體" panose="020B0604030504040204" pitchFamily="34" charset="-120"/>
            </a:endParaRPr>
          </a:p>
        </p:txBody>
      </p:sp>
      <p:pic>
        <p:nvPicPr>
          <p:cNvPr id="29" name="圖片 28">
            <a:extLst>
              <a:ext uri="{FF2B5EF4-FFF2-40B4-BE49-F238E27FC236}">
                <a16:creationId xmlns:a16="http://schemas.microsoft.com/office/drawing/2014/main" id="{F9341AC9-1FAD-4595-8E01-5C09BF694F7F}"/>
              </a:ext>
            </a:extLst>
          </p:cNvPr>
          <p:cNvPicPr>
            <a:picLocks noChangeAspect="1"/>
          </p:cNvPicPr>
          <p:nvPr/>
        </p:nvPicPr>
        <p:blipFill>
          <a:blip r:embed="rId5"/>
          <a:stretch>
            <a:fillRect/>
          </a:stretch>
        </p:blipFill>
        <p:spPr>
          <a:xfrm>
            <a:off x="520105" y="3458811"/>
            <a:ext cx="673298" cy="642694"/>
          </a:xfrm>
          <a:prstGeom prst="rect">
            <a:avLst/>
          </a:prstGeom>
        </p:spPr>
      </p:pic>
      <p:sp>
        <p:nvSpPr>
          <p:cNvPr id="30" name="矩形 29">
            <a:extLst>
              <a:ext uri="{FF2B5EF4-FFF2-40B4-BE49-F238E27FC236}">
                <a16:creationId xmlns:a16="http://schemas.microsoft.com/office/drawing/2014/main" id="{EA9037FD-041F-4F4F-8340-6E54AE03866A}"/>
              </a:ext>
            </a:extLst>
          </p:cNvPr>
          <p:cNvSpPr/>
          <p:nvPr/>
        </p:nvSpPr>
        <p:spPr>
          <a:xfrm>
            <a:off x="436456" y="3231095"/>
            <a:ext cx="4376858" cy="2849976"/>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ED3B7FDB-0B65-42FF-A2FE-A0E46F1F408D}"/>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2092304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78C7B44D-43C0-424B-A88A-4C8E66482A5E}"/>
              </a:ext>
            </a:extLst>
          </p:cNvPr>
          <p:cNvPicPr>
            <a:picLocks noChangeAspect="1"/>
          </p:cNvPicPr>
          <p:nvPr/>
        </p:nvPicPr>
        <p:blipFill>
          <a:blip r:embed="rId2"/>
          <a:stretch>
            <a:fillRect/>
          </a:stretch>
        </p:blipFill>
        <p:spPr>
          <a:xfrm>
            <a:off x="6234980" y="137525"/>
            <a:ext cx="5899376" cy="3695154"/>
          </a:xfrm>
          <a:prstGeom prst="rect">
            <a:avLst/>
          </a:prstGeom>
        </p:spPr>
      </p:pic>
      <p:sp>
        <p:nvSpPr>
          <p:cNvPr id="19" name="箭號: 向右 18">
            <a:extLst>
              <a:ext uri="{FF2B5EF4-FFF2-40B4-BE49-F238E27FC236}">
                <a16:creationId xmlns:a16="http://schemas.microsoft.com/office/drawing/2014/main" id="{F2F20F67-6165-40DB-8488-B1F2FA66B8EB}"/>
              </a:ext>
            </a:extLst>
          </p:cNvPr>
          <p:cNvSpPr/>
          <p:nvPr/>
        </p:nvSpPr>
        <p:spPr>
          <a:xfrm>
            <a:off x="6014060" y="2011950"/>
            <a:ext cx="889933" cy="819150"/>
          </a:xfrm>
          <a:prstGeom prst="rightArrow">
            <a:avLst/>
          </a:prstGeom>
          <a:gradFill flip="none" rotWithShape="1">
            <a:gsLst>
              <a:gs pos="0">
                <a:srgbClr val="D9D9D9"/>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模組封裝性</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Module/</a:t>
            </a:r>
            <a:r>
              <a:rPr kumimoji="0" lang="en-US" altLang="zh-TW" sz="2000" b="1" i="0" u="none" strike="noStrike" kern="1200" cap="none" spc="0" normalizeH="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Package/ Library</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EB407411-CD99-4DD7-9C6F-7F82684697BD}"/>
              </a:ext>
            </a:extLst>
          </p:cNvPr>
          <p:cNvPicPr>
            <a:picLocks noChangeAspect="1"/>
          </p:cNvPicPr>
          <p:nvPr/>
        </p:nvPicPr>
        <p:blipFill>
          <a:blip r:embed="rId4"/>
          <a:stretch>
            <a:fillRect/>
          </a:stretch>
        </p:blipFill>
        <p:spPr>
          <a:xfrm>
            <a:off x="748765" y="1443948"/>
            <a:ext cx="5081972" cy="3259937"/>
          </a:xfrm>
          <a:prstGeom prst="rect">
            <a:avLst/>
          </a:prstGeom>
        </p:spPr>
      </p:pic>
      <p:pic>
        <p:nvPicPr>
          <p:cNvPr id="33" name="圖片 32">
            <a:extLst>
              <a:ext uri="{FF2B5EF4-FFF2-40B4-BE49-F238E27FC236}">
                <a16:creationId xmlns:a16="http://schemas.microsoft.com/office/drawing/2014/main" id="{8463DF3B-8943-405A-BF99-6E236615AACC}"/>
              </a:ext>
            </a:extLst>
          </p:cNvPr>
          <p:cNvPicPr>
            <a:picLocks noChangeAspect="1"/>
          </p:cNvPicPr>
          <p:nvPr/>
        </p:nvPicPr>
        <p:blipFill>
          <a:blip r:embed="rId4"/>
          <a:stretch>
            <a:fillRect/>
          </a:stretch>
        </p:blipFill>
        <p:spPr>
          <a:xfrm>
            <a:off x="640636" y="4823723"/>
            <a:ext cx="1460714" cy="937005"/>
          </a:xfrm>
          <a:prstGeom prst="rect">
            <a:avLst/>
          </a:prstGeom>
        </p:spPr>
      </p:pic>
      <p:pic>
        <p:nvPicPr>
          <p:cNvPr id="34" name="圖片 33">
            <a:extLst>
              <a:ext uri="{FF2B5EF4-FFF2-40B4-BE49-F238E27FC236}">
                <a16:creationId xmlns:a16="http://schemas.microsoft.com/office/drawing/2014/main" id="{E758F52D-3AF1-42BA-AB6B-834D5515A30A}"/>
              </a:ext>
            </a:extLst>
          </p:cNvPr>
          <p:cNvPicPr>
            <a:picLocks noChangeAspect="1"/>
          </p:cNvPicPr>
          <p:nvPr/>
        </p:nvPicPr>
        <p:blipFill>
          <a:blip r:embed="rId4"/>
          <a:stretch>
            <a:fillRect/>
          </a:stretch>
        </p:blipFill>
        <p:spPr>
          <a:xfrm>
            <a:off x="2415489" y="4823723"/>
            <a:ext cx="1591987" cy="1021213"/>
          </a:xfrm>
          <a:prstGeom prst="rect">
            <a:avLst/>
          </a:prstGeom>
        </p:spPr>
      </p:pic>
      <p:pic>
        <p:nvPicPr>
          <p:cNvPr id="35" name="圖片 34">
            <a:extLst>
              <a:ext uri="{FF2B5EF4-FFF2-40B4-BE49-F238E27FC236}">
                <a16:creationId xmlns:a16="http://schemas.microsoft.com/office/drawing/2014/main" id="{5F61F0CD-3789-44B7-AE0A-44D71214CBCE}"/>
              </a:ext>
            </a:extLst>
          </p:cNvPr>
          <p:cNvPicPr>
            <a:picLocks noChangeAspect="1"/>
          </p:cNvPicPr>
          <p:nvPr/>
        </p:nvPicPr>
        <p:blipFill>
          <a:blip r:embed="rId4"/>
          <a:stretch>
            <a:fillRect/>
          </a:stretch>
        </p:blipFill>
        <p:spPr>
          <a:xfrm>
            <a:off x="4321615" y="4772675"/>
            <a:ext cx="1591987" cy="1021213"/>
          </a:xfrm>
          <a:prstGeom prst="rect">
            <a:avLst/>
          </a:prstGeom>
        </p:spPr>
      </p:pic>
      <p:pic>
        <p:nvPicPr>
          <p:cNvPr id="10" name="圖片 9">
            <a:extLst>
              <a:ext uri="{FF2B5EF4-FFF2-40B4-BE49-F238E27FC236}">
                <a16:creationId xmlns:a16="http://schemas.microsoft.com/office/drawing/2014/main" id="{B40FE0B7-A2D2-4EC1-B3CF-00AC22511B51}"/>
              </a:ext>
            </a:extLst>
          </p:cNvPr>
          <p:cNvPicPr>
            <a:picLocks noChangeAspect="1"/>
          </p:cNvPicPr>
          <p:nvPr/>
        </p:nvPicPr>
        <p:blipFill>
          <a:blip r:embed="rId5"/>
          <a:stretch>
            <a:fillRect/>
          </a:stretch>
        </p:blipFill>
        <p:spPr>
          <a:xfrm>
            <a:off x="6144876" y="4118670"/>
            <a:ext cx="1887643" cy="1939360"/>
          </a:xfrm>
          <a:prstGeom prst="rect">
            <a:avLst/>
          </a:prstGeom>
        </p:spPr>
      </p:pic>
      <p:pic>
        <p:nvPicPr>
          <p:cNvPr id="17" name="圖片 16">
            <a:extLst>
              <a:ext uri="{FF2B5EF4-FFF2-40B4-BE49-F238E27FC236}">
                <a16:creationId xmlns:a16="http://schemas.microsoft.com/office/drawing/2014/main" id="{3B83F69A-5BA9-4965-BA9C-6CD5F7BB12A6}"/>
              </a:ext>
            </a:extLst>
          </p:cNvPr>
          <p:cNvPicPr>
            <a:picLocks noChangeAspect="1"/>
          </p:cNvPicPr>
          <p:nvPr/>
        </p:nvPicPr>
        <p:blipFill>
          <a:blip r:embed="rId6"/>
          <a:stretch>
            <a:fillRect/>
          </a:stretch>
        </p:blipFill>
        <p:spPr>
          <a:xfrm>
            <a:off x="8116811" y="4118670"/>
            <a:ext cx="3879851" cy="1939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矩形 36">
            <a:extLst>
              <a:ext uri="{FF2B5EF4-FFF2-40B4-BE49-F238E27FC236}">
                <a16:creationId xmlns:a16="http://schemas.microsoft.com/office/drawing/2014/main" id="{93DDCBEA-BABD-47F9-8984-1CCDED07F9CE}"/>
              </a:ext>
            </a:extLst>
          </p:cNvPr>
          <p:cNvSpPr/>
          <p:nvPr/>
        </p:nvSpPr>
        <p:spPr>
          <a:xfrm>
            <a:off x="6144876" y="6099985"/>
            <a:ext cx="1887643"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Package</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7784BE0C-B84D-447C-9AB8-AF72CA118521}"/>
              </a:ext>
            </a:extLst>
          </p:cNvPr>
          <p:cNvSpPr/>
          <p:nvPr/>
        </p:nvSpPr>
        <p:spPr>
          <a:xfrm>
            <a:off x="8116811" y="6109726"/>
            <a:ext cx="3879851"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Module</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9" name="矩形 38">
            <a:extLst>
              <a:ext uri="{FF2B5EF4-FFF2-40B4-BE49-F238E27FC236}">
                <a16:creationId xmlns:a16="http://schemas.microsoft.com/office/drawing/2014/main" id="{FEC8AAD6-AE5A-415A-8DCC-B65FB536D924}"/>
              </a:ext>
            </a:extLst>
          </p:cNvPr>
          <p:cNvSpPr/>
          <p:nvPr/>
        </p:nvSpPr>
        <p:spPr>
          <a:xfrm>
            <a:off x="6144876" y="3706977"/>
            <a:ext cx="5851786"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Library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 name="直線單箭頭接點 2">
            <a:extLst>
              <a:ext uri="{FF2B5EF4-FFF2-40B4-BE49-F238E27FC236}">
                <a16:creationId xmlns:a16="http://schemas.microsoft.com/office/drawing/2014/main" id="{7D23E01C-7137-4CE6-B1AB-EA8A57D7D9E3}"/>
              </a:ext>
            </a:extLst>
          </p:cNvPr>
          <p:cNvCxnSpPr/>
          <p:nvPr/>
        </p:nvCxnSpPr>
        <p:spPr>
          <a:xfrm>
            <a:off x="7556937" y="4772675"/>
            <a:ext cx="725214" cy="0"/>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861C2256-579E-4323-8317-D83E6AB57310}"/>
              </a:ext>
            </a:extLst>
          </p:cNvPr>
          <p:cNvSpPr/>
          <p:nvPr/>
        </p:nvSpPr>
        <p:spPr>
          <a:xfrm>
            <a:off x="404256" y="1296612"/>
            <a:ext cx="5609804" cy="5158627"/>
          </a:xfrm>
          <a:prstGeom prst="rect">
            <a:avLst/>
          </a:prstGeom>
          <a:solidFill>
            <a:schemeClr val="bg1">
              <a:lumMod val="8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264E1253-DC80-4622-92CC-C67DD60A7C9C}"/>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217724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9" grpId="0" animBg="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2656310" y="1962022"/>
            <a:ext cx="8324956"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2400" b="0" i="0" u="none" strike="noStrike" kern="1200" cap="none" spc="150" normalizeH="0" baseline="0" noProof="0" dirty="0">
                <a:ln>
                  <a:noFill/>
                </a:ln>
                <a:solidFill>
                  <a:srgbClr val="002060"/>
                </a:solidFill>
                <a:effectLst/>
                <a:uLnTx/>
                <a:uFillTx/>
                <a:latin typeface="微軟正黑體"/>
                <a:ea typeface="微軟正黑體"/>
                <a:cs typeface="Arial"/>
              </a:rPr>
              <a:t>本次課程主要會用到以下概念，包含</a:t>
            </a:r>
            <a:r>
              <a:rPr lang="zh-TW" altLang="en-US" sz="2400" dirty="0">
                <a:solidFill>
                  <a:srgbClr val="002060"/>
                </a:solidFill>
                <a:latin typeface="微軟正黑體"/>
                <a:ea typeface="微軟正黑體"/>
                <a:cs typeface="Arial"/>
              </a:rPr>
              <a:t>程式底層概念，撰寫技巧，程式開發觀，系統設計原則</a:t>
            </a:r>
            <a:endParaRPr kumimoji="0" lang="en-US" altLang="zh-TW" sz="2400" b="0" i="0" u="none" strike="noStrike" kern="1200" cap="none" spc="150" normalizeH="0" baseline="0" noProof="0" dirty="0">
              <a:ln>
                <a:noFill/>
              </a:ln>
              <a:solidFill>
                <a:srgbClr val="002060"/>
              </a:solidFill>
              <a:effectLst/>
              <a:uLnTx/>
              <a:uFillTx/>
              <a:latin typeface="微軟正黑體"/>
              <a:ea typeface="微軟正黑體"/>
              <a:cs typeface="Arial"/>
            </a:endParaRPr>
          </a:p>
        </p:txBody>
      </p:sp>
      <p:cxnSp>
        <p:nvCxnSpPr>
          <p:cNvPr id="9" name="直線接點 8">
            <a:extLst>
              <a:ext uri="{FF2B5EF4-FFF2-40B4-BE49-F238E27FC236}">
                <a16:creationId xmlns:a16="http://schemas.microsoft.com/office/drawing/2014/main" id="{93656606-14A1-4EE2-A7E2-BFD298BC10AF}"/>
              </a:ext>
            </a:extLst>
          </p:cNvPr>
          <p:cNvCxnSpPr>
            <a:cxnSpLocks/>
          </p:cNvCxnSpPr>
          <p:nvPr/>
        </p:nvCxnSpPr>
        <p:spPr>
          <a:xfrm>
            <a:off x="4299945" y="3622626"/>
            <a:ext cx="3932767" cy="0"/>
          </a:xfrm>
          <a:prstGeom prst="line">
            <a:avLst/>
          </a:prstGeom>
          <a:ln w="28575">
            <a:solidFill>
              <a:schemeClr val="bg2">
                <a:lumMod val="9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332E3D5-A0ED-4F19-83B1-2E8C30DA5115}"/>
              </a:ext>
            </a:extLst>
          </p:cNvPr>
          <p:cNvSpPr/>
          <p:nvPr/>
        </p:nvSpPr>
        <p:spPr>
          <a:xfrm>
            <a:off x="2253129" y="4083880"/>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程式區別</a:t>
            </a:r>
          </a:p>
        </p:txBody>
      </p:sp>
      <p:sp>
        <p:nvSpPr>
          <p:cNvPr id="12" name="矩形 11">
            <a:extLst>
              <a:ext uri="{FF2B5EF4-FFF2-40B4-BE49-F238E27FC236}">
                <a16:creationId xmlns:a16="http://schemas.microsoft.com/office/drawing/2014/main" id="{B0A3D4BB-E204-4C81-B522-5FDA0AC7A193}"/>
              </a:ext>
            </a:extLst>
          </p:cNvPr>
          <p:cNvSpPr/>
          <p:nvPr/>
        </p:nvSpPr>
        <p:spPr>
          <a:xfrm>
            <a:off x="4223745" y="4083880"/>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命名規則</a:t>
            </a:r>
          </a:p>
        </p:txBody>
      </p:sp>
      <p:sp>
        <p:nvSpPr>
          <p:cNvPr id="13" name="矩形 12">
            <a:extLst>
              <a:ext uri="{FF2B5EF4-FFF2-40B4-BE49-F238E27FC236}">
                <a16:creationId xmlns:a16="http://schemas.microsoft.com/office/drawing/2014/main" id="{4F2B8278-9EB7-4028-8C6A-C52FC36A0A19}"/>
              </a:ext>
            </a:extLst>
          </p:cNvPr>
          <p:cNvSpPr/>
          <p:nvPr/>
        </p:nvSpPr>
        <p:spPr>
          <a:xfrm>
            <a:off x="6190128" y="4083880"/>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rgbClr val="FFFFFF"/>
                </a:solidFill>
                <a:latin typeface="微軟正黑體" panose="020B0604030504040204" pitchFamily="34" charset="-120"/>
                <a:ea typeface="微軟正黑體" panose="020B0604030504040204" pitchFamily="34" charset="-120"/>
              </a:rPr>
              <a:t>物件導向</a:t>
            </a: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3DAD0E33-3151-4485-B735-DD5B72C5049A}"/>
              </a:ext>
            </a:extLst>
          </p:cNvPr>
          <p:cNvSpPr/>
          <p:nvPr/>
        </p:nvSpPr>
        <p:spPr>
          <a:xfrm>
            <a:off x="8156512" y="4083879"/>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設計原則</a:t>
            </a:r>
          </a:p>
        </p:txBody>
      </p:sp>
      <p:sp>
        <p:nvSpPr>
          <p:cNvPr id="15" name="標題 1">
            <a:extLst>
              <a:ext uri="{FF2B5EF4-FFF2-40B4-BE49-F238E27FC236}">
                <a16:creationId xmlns:a16="http://schemas.microsoft.com/office/drawing/2014/main" id="{B5B922EE-77F6-4CE3-A626-FB158D062FFE}"/>
              </a:ext>
            </a:extLst>
          </p:cNvPr>
          <p:cNvSpPr>
            <a:spLocks noGrp="1"/>
          </p:cNvSpPr>
          <p:nvPr>
            <p:ph type="title"/>
          </p:nvPr>
        </p:nvSpPr>
        <p:spPr>
          <a:xfrm>
            <a:off x="3673940" y="63633"/>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觀念回顧</a:t>
            </a:r>
          </a:p>
        </p:txBody>
      </p:sp>
      <p:pic>
        <p:nvPicPr>
          <p:cNvPr id="4" name="圖片 3">
            <a:extLst>
              <a:ext uri="{FF2B5EF4-FFF2-40B4-BE49-F238E27FC236}">
                <a16:creationId xmlns:a16="http://schemas.microsoft.com/office/drawing/2014/main" id="{1CEC64CD-B7BC-4F5A-9D2F-0E435C3400EF}"/>
              </a:ext>
            </a:extLst>
          </p:cNvPr>
          <p:cNvPicPr>
            <a:picLocks noChangeAspect="1"/>
          </p:cNvPicPr>
          <p:nvPr/>
        </p:nvPicPr>
        <p:blipFill>
          <a:blip r:embed="rId2"/>
          <a:stretch>
            <a:fillRect/>
          </a:stretch>
        </p:blipFill>
        <p:spPr>
          <a:xfrm>
            <a:off x="1006571" y="1967914"/>
            <a:ext cx="1163792" cy="1161974"/>
          </a:xfrm>
          <a:prstGeom prst="rect">
            <a:avLst/>
          </a:prstGeom>
        </p:spPr>
      </p:pic>
      <p:pic>
        <p:nvPicPr>
          <p:cNvPr id="17" name="圖片 16" descr="一張含有 符號, 字型, 標誌, 圖形 的圖片&#10;&#10;自動產生的描述">
            <a:extLst>
              <a:ext uri="{FF2B5EF4-FFF2-40B4-BE49-F238E27FC236}">
                <a16:creationId xmlns:a16="http://schemas.microsoft.com/office/drawing/2014/main" id="{60A22C87-B2FC-4054-8651-55F4C582019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Tree>
    <p:extLst>
      <p:ext uri="{BB962C8B-B14F-4D97-AF65-F5344CB8AC3E}">
        <p14:creationId xmlns:p14="http://schemas.microsoft.com/office/powerpoint/2010/main" val="3041608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開發</a:t>
            </a:r>
            <a:r>
              <a:rPr lang="en-US" altLang="zh-TW"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SOLID</a:t>
            </a: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原則</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SRP</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OCP</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LSP</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ISP</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DIP</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CF2A02AC-178D-45BF-8187-690FEA8AC260}"/>
              </a:ext>
            </a:extLst>
          </p:cNvPr>
          <p:cNvSpPr txBox="1"/>
          <p:nvPr/>
        </p:nvSpPr>
        <p:spPr>
          <a:xfrm>
            <a:off x="342024" y="1750292"/>
            <a:ext cx="4617623" cy="1631216"/>
          </a:xfrm>
          <a:prstGeom prst="rect">
            <a:avLst/>
          </a:prstGeom>
          <a:noFill/>
        </p:spPr>
        <p:txBody>
          <a:bodyPr wrap="square">
            <a:spAutoFit/>
          </a:bodyPr>
          <a:lstStyle/>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SRP : </a:t>
            </a:r>
            <a:r>
              <a:rPr lang="zh-TW" altLang="en-US" sz="2000" b="1" dirty="0">
                <a:latin typeface="微軟正黑體" panose="020B0604030504040204" pitchFamily="34" charset="-120"/>
                <a:ea typeface="微軟正黑體" panose="020B0604030504040204" pitchFamily="34" charset="-120"/>
              </a:rPr>
              <a:t>單一職責原則</a:t>
            </a:r>
          </a:p>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OCP : </a:t>
            </a:r>
            <a:r>
              <a:rPr lang="zh-TW" altLang="en-US" sz="2000" b="1" dirty="0">
                <a:latin typeface="微軟正黑體" panose="020B0604030504040204" pitchFamily="34" charset="-120"/>
                <a:ea typeface="微軟正黑體" panose="020B0604030504040204" pitchFamily="34" charset="-120"/>
              </a:rPr>
              <a:t>開放 </a:t>
            </a:r>
            <a:r>
              <a:rPr lang="en-US" altLang="zh-TW" sz="2000"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封閉原則</a:t>
            </a:r>
          </a:p>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LSP : </a:t>
            </a:r>
            <a:r>
              <a:rPr lang="zh-TW" altLang="en-US" sz="2000" b="1" dirty="0">
                <a:latin typeface="微軟正黑體" panose="020B0604030504040204" pitchFamily="34" charset="-120"/>
                <a:ea typeface="微軟正黑體" panose="020B0604030504040204" pitchFamily="34" charset="-120"/>
              </a:rPr>
              <a:t>里氏替換原則</a:t>
            </a:r>
          </a:p>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ISP : </a:t>
            </a:r>
            <a:r>
              <a:rPr lang="zh-TW" altLang="en-US" sz="2000" b="1" dirty="0">
                <a:latin typeface="微軟正黑體" panose="020B0604030504040204" pitchFamily="34" charset="-120"/>
                <a:ea typeface="微軟正黑體" panose="020B0604030504040204" pitchFamily="34" charset="-120"/>
              </a:rPr>
              <a:t>介面隔離原則</a:t>
            </a:r>
          </a:p>
          <a:p>
            <a:pPr algn="l">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rPr>
              <a:t>DIP : </a:t>
            </a:r>
            <a:r>
              <a:rPr lang="zh-TW" altLang="en-US" sz="2000" b="1" dirty="0">
                <a:latin typeface="微軟正黑體" panose="020B0604030504040204" pitchFamily="34" charset="-120"/>
                <a:ea typeface="微軟正黑體" panose="020B0604030504040204" pitchFamily="34" charset="-120"/>
              </a:rPr>
              <a:t>依賴反向原則</a:t>
            </a:r>
          </a:p>
        </p:txBody>
      </p:sp>
      <p:sp>
        <p:nvSpPr>
          <p:cNvPr id="25" name="矩形 24">
            <a:extLst>
              <a:ext uri="{FF2B5EF4-FFF2-40B4-BE49-F238E27FC236}">
                <a16:creationId xmlns:a16="http://schemas.microsoft.com/office/drawing/2014/main" id="{D77EA164-E222-4F1A-BD0D-E91D56618BC0}"/>
              </a:ext>
            </a:extLst>
          </p:cNvPr>
          <p:cNvSpPr/>
          <p:nvPr/>
        </p:nvSpPr>
        <p:spPr>
          <a:xfrm>
            <a:off x="436456" y="1412394"/>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特性</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484EC842-9259-4F35-A144-D9D5075A9C3E}"/>
              </a:ext>
            </a:extLst>
          </p:cNvPr>
          <p:cNvPicPr>
            <a:picLocks noChangeAspect="1"/>
          </p:cNvPicPr>
          <p:nvPr/>
        </p:nvPicPr>
        <p:blipFill>
          <a:blip r:embed="rId3"/>
          <a:stretch>
            <a:fillRect/>
          </a:stretch>
        </p:blipFill>
        <p:spPr>
          <a:xfrm>
            <a:off x="4582777" y="2015779"/>
            <a:ext cx="5677281" cy="3193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文字方塊 25">
            <a:extLst>
              <a:ext uri="{FF2B5EF4-FFF2-40B4-BE49-F238E27FC236}">
                <a16:creationId xmlns:a16="http://schemas.microsoft.com/office/drawing/2014/main" id="{76BA192E-F439-40E7-A1EF-A10F992FDC90}"/>
              </a:ext>
            </a:extLst>
          </p:cNvPr>
          <p:cNvSpPr txBox="1"/>
          <p:nvPr/>
        </p:nvSpPr>
        <p:spPr>
          <a:xfrm>
            <a:off x="6240780" y="5644189"/>
            <a:ext cx="2846070" cy="369332"/>
          </a:xfrm>
          <a:prstGeom prst="rect">
            <a:avLst/>
          </a:prstGeom>
          <a:noFill/>
        </p:spPr>
        <p:txBody>
          <a:bodyPr wrap="square">
            <a:spAutoFit/>
          </a:bodyPr>
          <a:lstStyle/>
          <a:p>
            <a:r>
              <a:rPr lang="zh-TW" altLang="en-US" dirty="0">
                <a:hlinkClick r:id="rId4"/>
              </a:rPr>
              <a:t>https://devs.tw/post/439</a:t>
            </a:r>
            <a:endParaRPr lang="zh-TW" altLang="en-US" dirty="0"/>
          </a:p>
        </p:txBody>
      </p:sp>
      <p:sp>
        <p:nvSpPr>
          <p:cNvPr id="27" name="矩形: 圓角 26">
            <a:extLst>
              <a:ext uri="{FF2B5EF4-FFF2-40B4-BE49-F238E27FC236}">
                <a16:creationId xmlns:a16="http://schemas.microsoft.com/office/drawing/2014/main" id="{7D35DB0D-567B-4D4B-835C-000CC427D932}"/>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1943027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B59935FA-95EF-404B-93F0-2EB1DD8435BC}"/>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EA29218-DC2C-4DB5-A4DF-715AEA8D224F}"/>
              </a:ext>
            </a:extLst>
          </p:cNvPr>
          <p:cNvSpPr txBox="1"/>
          <p:nvPr/>
        </p:nvSpPr>
        <p:spPr>
          <a:xfrm>
            <a:off x="745149" y="1924938"/>
            <a:ext cx="3220183"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a:t>
            </a:r>
            <a:r>
              <a:rPr lang="en-US" altLang="zh-TW" sz="1600" dirty="0">
                <a:solidFill>
                  <a:srgbClr val="404040"/>
                </a:solidFill>
                <a:latin typeface="微軟正黑體" panose="020B0604030504040204" pitchFamily="34" charset="-120"/>
                <a:ea typeface="微軟正黑體" panose="020B0604030504040204" pitchFamily="34" charset="-120"/>
              </a:rPr>
              <a:t>NumPy </a:t>
            </a:r>
            <a:r>
              <a:rPr lang="zh-TW" altLang="en-US" sz="1600" dirty="0">
                <a:solidFill>
                  <a:srgbClr val="404040"/>
                </a:solidFill>
                <a:latin typeface="微軟正黑體" panose="020B0604030504040204" pitchFamily="34" charset="-120"/>
                <a:ea typeface="微軟正黑體" panose="020B0604030504040204" pitchFamily="34" charset="-120"/>
              </a:rPr>
              <a:t>數據結構</a:t>
            </a:r>
            <a:r>
              <a:rPr lang="en-US" altLang="zh-TW" sz="1600" dirty="0">
                <a:solidFill>
                  <a:srgbClr val="404040"/>
                </a:solidFill>
                <a:latin typeface="微軟正黑體" panose="020B0604030504040204" pitchFamily="34" charset="-120"/>
                <a:ea typeface="微軟正黑體" panose="020B0604030504040204" pitchFamily="34" charset="-120"/>
              </a:rPr>
              <a:t>/ </a:t>
            </a:r>
            <a:r>
              <a:rPr lang="zh-TW" altLang="en-US" sz="1600" dirty="0">
                <a:solidFill>
                  <a:srgbClr val="404040"/>
                </a:solidFill>
                <a:latin typeface="微軟正黑體" panose="020B0604030504040204" pitchFamily="34" charset="-120"/>
                <a:ea typeface="微軟正黑體" panose="020B0604030504040204" pitchFamily="34" charset="-120"/>
              </a:rPr>
              <a:t>屬性</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a:t>
            </a:r>
            <a:r>
              <a:rPr lang="en-US" altLang="zh-TW" sz="1600" dirty="0">
                <a:solidFill>
                  <a:srgbClr val="404040"/>
                </a:solidFill>
                <a:latin typeface="微軟正黑體" panose="020B0604030504040204" pitchFamily="34" charset="-120"/>
                <a:ea typeface="微軟正黑體" panose="020B0604030504040204" pitchFamily="34" charset="-120"/>
              </a:rPr>
              <a:t>NumPy</a:t>
            </a:r>
            <a:r>
              <a:rPr lang="zh-TW" altLang="en-US" sz="1600" dirty="0">
                <a:solidFill>
                  <a:srgbClr val="404040"/>
                </a:solidFill>
                <a:latin typeface="微軟正黑體" panose="020B0604030504040204" pitchFamily="34" charset="-120"/>
                <a:ea typeface="微軟正黑體" panose="020B0604030504040204" pitchFamily="34" charset="-120"/>
              </a:rPr>
              <a:t> 創建陣列</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a:t>
            </a:r>
            <a:r>
              <a:rPr lang="en-US" altLang="zh-TW" sz="1600" dirty="0">
                <a:solidFill>
                  <a:srgbClr val="404040"/>
                </a:solidFill>
                <a:latin typeface="微軟正黑體" panose="020B0604030504040204" pitchFamily="34" charset="-120"/>
                <a:ea typeface="微軟正黑體" panose="020B0604030504040204" pitchFamily="34" charset="-120"/>
              </a:rPr>
              <a:t>NumPy</a:t>
            </a:r>
            <a:r>
              <a:rPr lang="zh-TW" altLang="en-US" sz="1600" dirty="0">
                <a:solidFill>
                  <a:srgbClr val="404040"/>
                </a:solidFill>
                <a:latin typeface="微軟正黑體" panose="020B0604030504040204" pitchFamily="34" charset="-120"/>
                <a:ea typeface="微軟正黑體" panose="020B0604030504040204" pitchFamily="34" charset="-120"/>
              </a:rPr>
              <a:t> 查詢陣列</a:t>
            </a:r>
            <a:r>
              <a:rPr lang="en-US" altLang="zh-TW" sz="1600" dirty="0">
                <a:solidFill>
                  <a:srgbClr val="404040"/>
                </a:solidFill>
                <a:latin typeface="微軟正黑體" panose="020B0604030504040204" pitchFamily="34" charset="-120"/>
                <a:ea typeface="微軟正黑體" panose="020B0604030504040204" pitchFamily="34" charset="-120"/>
              </a:rPr>
              <a:t>/ </a:t>
            </a:r>
            <a:r>
              <a:rPr lang="zh-TW" altLang="en-US" sz="1600" dirty="0">
                <a:solidFill>
                  <a:srgbClr val="404040"/>
                </a:solidFill>
                <a:latin typeface="微軟正黑體" panose="020B0604030504040204" pitchFamily="34" charset="-120"/>
                <a:ea typeface="微軟正黑體" panose="020B0604030504040204" pitchFamily="34" charset="-120"/>
              </a:rPr>
              <a:t>矩陣</a:t>
            </a:r>
            <a:r>
              <a:rPr lang="en-US" altLang="zh-TW" sz="1600" dirty="0">
                <a:solidFill>
                  <a:srgbClr val="404040"/>
                </a:solidFill>
                <a:latin typeface="微軟正黑體" panose="020B0604030504040204" pitchFamily="34" charset="-120"/>
                <a:ea typeface="微軟正黑體" panose="020B0604030504040204" pitchFamily="34" charset="-120"/>
              </a:rPr>
              <a:t>/ </a:t>
            </a:r>
            <a:r>
              <a:rPr lang="zh-TW" altLang="en-US" sz="1600" dirty="0">
                <a:solidFill>
                  <a:srgbClr val="404040"/>
                </a:solidFill>
                <a:latin typeface="微軟正黑體" panose="020B0604030504040204" pitchFamily="34" charset="-120"/>
                <a:ea typeface="微軟正黑體" panose="020B0604030504040204" pitchFamily="34" charset="-120"/>
              </a:rPr>
              <a:t>張量</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dirty="0">
              <a:solidFill>
                <a:srgbClr val="404040"/>
              </a:solidFill>
              <a:latin typeface="微軟正黑體" panose="020B0604030504040204" pitchFamily="34" charset="-120"/>
              <a:ea typeface="微軟正黑體" panose="020B0604030504040204" pitchFamily="34" charset="-120"/>
            </a:endParaRPr>
          </a:p>
        </p:txBody>
      </p:sp>
      <p:sp>
        <p:nvSpPr>
          <p:cNvPr id="8" name="標題 1">
            <a:extLst>
              <a:ext uri="{FF2B5EF4-FFF2-40B4-BE49-F238E27FC236}">
                <a16:creationId xmlns:a16="http://schemas.microsoft.com/office/drawing/2014/main" id="{3FD0D28F-44A0-4E94-9563-AFB73A3C0421}"/>
              </a:ext>
            </a:extLst>
          </p:cNvPr>
          <p:cNvSpPr>
            <a:spLocks noGrp="1"/>
          </p:cNvSpPr>
          <p:nvPr>
            <p:ph type="title"/>
          </p:nvPr>
        </p:nvSpPr>
        <p:spPr>
          <a:xfrm>
            <a:off x="3673940" y="63633"/>
            <a:ext cx="4844119" cy="767639"/>
          </a:xfrm>
        </p:spPr>
        <p:txBody>
          <a:bodyPr>
            <a:normAutofit/>
          </a:bodyPr>
          <a:lstStyle/>
          <a:p>
            <a:pPr algn="ctr"/>
            <a:r>
              <a:rPr lang="en-US" altLang="zh-TW"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NumPy </a:t>
            </a: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學習導覽</a:t>
            </a:r>
          </a:p>
        </p:txBody>
      </p:sp>
      <p:sp>
        <p:nvSpPr>
          <p:cNvPr id="11" name="矩形 10">
            <a:extLst>
              <a:ext uri="{FF2B5EF4-FFF2-40B4-BE49-F238E27FC236}">
                <a16:creationId xmlns:a16="http://schemas.microsoft.com/office/drawing/2014/main" id="{E77776A7-A101-4EC2-9AC6-34948C88CA06}"/>
              </a:ext>
            </a:extLst>
          </p:cNvPr>
          <p:cNvSpPr/>
          <p:nvPr/>
        </p:nvSpPr>
        <p:spPr>
          <a:xfrm>
            <a:off x="801613" y="1496638"/>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Part I</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4" name="圖片 13" descr="一張含有 符號, 字型, 標誌, 圖形 的圖片&#10;&#10;自動產生的描述">
            <a:extLst>
              <a:ext uri="{FF2B5EF4-FFF2-40B4-BE49-F238E27FC236}">
                <a16:creationId xmlns:a16="http://schemas.microsoft.com/office/drawing/2014/main" id="{3523AB18-98B3-46C7-9E47-1A903F3523C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6" name="文字方塊 15">
            <a:extLst>
              <a:ext uri="{FF2B5EF4-FFF2-40B4-BE49-F238E27FC236}">
                <a16:creationId xmlns:a16="http://schemas.microsoft.com/office/drawing/2014/main" id="{7AC38E63-1F3E-4193-B93D-06FE843A9C8E}"/>
              </a:ext>
            </a:extLst>
          </p:cNvPr>
          <p:cNvSpPr txBox="1"/>
          <p:nvPr/>
        </p:nvSpPr>
        <p:spPr>
          <a:xfrm>
            <a:off x="4440849" y="1924938"/>
            <a:ext cx="322018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運算子介紹</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基礎數值運算</a:t>
            </a:r>
            <a:endParaRPr lang="en-US" altLang="zh-TW" sz="1600" dirty="0">
              <a:solidFill>
                <a:srgbClr val="40404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dirty="0">
              <a:solidFill>
                <a:srgbClr val="404040"/>
              </a:solidFill>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C1615046-51A1-46FC-932C-A98941BB24BF}"/>
              </a:ext>
            </a:extLst>
          </p:cNvPr>
          <p:cNvSpPr/>
          <p:nvPr/>
        </p:nvSpPr>
        <p:spPr>
          <a:xfrm>
            <a:off x="4497313" y="1496638"/>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Part II</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8379E9A6-BB51-4E4A-962F-A9BB67D49C7E}"/>
              </a:ext>
            </a:extLst>
          </p:cNvPr>
          <p:cNvSpPr txBox="1"/>
          <p:nvPr/>
        </p:nvSpPr>
        <p:spPr>
          <a:xfrm>
            <a:off x="8016299" y="1924938"/>
            <a:ext cx="32201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solidFill>
                  <a:srgbClr val="404040"/>
                </a:solidFill>
                <a:latin typeface="微軟正黑體" panose="020B0604030504040204" pitchFamily="34" charset="-120"/>
                <a:ea typeface="微軟正黑體" panose="020B0604030504040204" pitchFamily="34" charset="-120"/>
              </a:rPr>
              <a:t> 進階統計運算</a:t>
            </a:r>
            <a:endParaRPr lang="en-US" altLang="zh-TW" sz="1600" dirty="0">
              <a:solidFill>
                <a:srgbClr val="404040"/>
              </a:solidFill>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10FC9BDE-0F0B-426F-ABA7-A39E0F223C9E}"/>
              </a:ext>
            </a:extLst>
          </p:cNvPr>
          <p:cNvSpPr/>
          <p:nvPr/>
        </p:nvSpPr>
        <p:spPr>
          <a:xfrm>
            <a:off x="8072763" y="1496638"/>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Part III</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1A790879-9C8C-43A7-87D5-12CB87F23E2C}"/>
              </a:ext>
            </a:extLst>
          </p:cNvPr>
          <p:cNvPicPr>
            <a:picLocks noChangeAspect="1"/>
          </p:cNvPicPr>
          <p:nvPr/>
        </p:nvPicPr>
        <p:blipFill rotWithShape="1">
          <a:blip r:embed="rId3"/>
          <a:srcRect b="4179"/>
          <a:stretch/>
        </p:blipFill>
        <p:spPr>
          <a:xfrm>
            <a:off x="6440429" y="3148239"/>
            <a:ext cx="4504661" cy="3244369"/>
          </a:xfrm>
          <a:prstGeom prst="rect">
            <a:avLst/>
          </a:prstGeom>
        </p:spPr>
      </p:pic>
    </p:spTree>
    <p:extLst>
      <p:ext uri="{BB962C8B-B14F-4D97-AF65-F5344CB8AC3E}">
        <p14:creationId xmlns:p14="http://schemas.microsoft.com/office/powerpoint/2010/main" val="1885594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Python | Numpy套件基本使用- yayar - Medium">
            <a:extLst>
              <a:ext uri="{FF2B5EF4-FFF2-40B4-BE49-F238E27FC236}">
                <a16:creationId xmlns:a16="http://schemas.microsoft.com/office/drawing/2014/main" id="{070DCFEA-674D-4E53-9716-378945533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844119" cy="767639"/>
          </a:xfrm>
        </p:spPr>
        <p:txBody>
          <a:bodyPr>
            <a:normAutofit fontScale="90000"/>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數值運算函式庫 </a:t>
            </a:r>
            <a:r>
              <a:rPr lang="en-US" altLang="zh-TW"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NumPy</a:t>
            </a:r>
            <a:endPar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專為平行運算而生</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5A53015-D6EE-4167-BC1A-65FBDCC8058A}"/>
              </a:ext>
            </a:extLst>
          </p:cNvPr>
          <p:cNvSpPr txBox="1"/>
          <p:nvPr/>
        </p:nvSpPr>
        <p:spPr>
          <a:xfrm>
            <a:off x="141119" y="1380960"/>
            <a:ext cx="6307666" cy="369332"/>
          </a:xfrm>
          <a:prstGeom prst="rect">
            <a:avLst/>
          </a:prstGeom>
          <a:noFill/>
        </p:spPr>
        <p:txBody>
          <a:bodyPr wrap="square">
            <a:spAutoFit/>
          </a:bodyPr>
          <a:lstStyle/>
          <a:p>
            <a:pPr algn="l"/>
            <a:r>
              <a:rPr lang="en-US" altLang="zh-TW" b="1" i="0" dirty="0">
                <a:solidFill>
                  <a:srgbClr val="262626"/>
                </a:solidFill>
                <a:effectLst/>
                <a:latin typeface="微軟正黑體" panose="020B0604030504040204" pitchFamily="34" charset="-120"/>
                <a:ea typeface="微軟正黑體" panose="020B0604030504040204" pitchFamily="34" charset="-120"/>
                <a:hlinkClick r:id="rId4"/>
              </a:rPr>
              <a:t>NumPy documentation</a:t>
            </a:r>
            <a:endParaRPr lang="en-US" altLang="zh-TW" b="1" i="0" dirty="0">
              <a:solidFill>
                <a:srgbClr val="262626"/>
              </a:solidFill>
              <a:effectLst/>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86F938D9-88E2-4F03-9ADC-E699F0A78953}"/>
              </a:ext>
            </a:extLst>
          </p:cNvPr>
          <p:cNvSpPr/>
          <p:nvPr/>
        </p:nvSpPr>
        <p:spPr>
          <a:xfrm>
            <a:off x="590459" y="1827497"/>
            <a:ext cx="15536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功能</a:t>
            </a:r>
          </a:p>
        </p:txBody>
      </p:sp>
      <p:sp>
        <p:nvSpPr>
          <p:cNvPr id="16" name="文字方塊 15">
            <a:extLst>
              <a:ext uri="{FF2B5EF4-FFF2-40B4-BE49-F238E27FC236}">
                <a16:creationId xmlns:a16="http://schemas.microsoft.com/office/drawing/2014/main" id="{E405DDFF-1907-4F97-A7E9-808A100563FC}"/>
              </a:ext>
            </a:extLst>
          </p:cNvPr>
          <p:cNvSpPr txBox="1"/>
          <p:nvPr/>
        </p:nvSpPr>
        <p:spPr>
          <a:xfrm>
            <a:off x="521698" y="2271265"/>
            <a:ext cx="6307666" cy="1954381"/>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l"/>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NumPy(Numerical Python)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是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數值計算最重要的基礎套件</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a:p>
            <a:pPr marL="285750" indent="-285750" rtl="0" fontAlgn="base">
              <a:spcBef>
                <a:spcPts val="1476"/>
              </a:spcBef>
              <a:spcAft>
                <a:spcPts val="0"/>
              </a:spcAft>
              <a:buFont typeface="Wingdings" panose="05000000000000000000" pitchFamily="2" charset="2"/>
              <a:buChar char="l"/>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運行速度非常快，主要用於陣列計算 </a:t>
            </a:r>
            <a:r>
              <a:rPr lang="en-US" altLang="zh-TW" sz="1600" b="1" dirty="0">
                <a:solidFill>
                  <a:srgbClr val="000000"/>
                </a:solidFill>
                <a:latin typeface="微軟正黑體" panose="020B0604030504040204" pitchFamily="34" charset="-120"/>
                <a:ea typeface="微軟正黑體" panose="020B0604030504040204" pitchFamily="34" charset="-120"/>
              </a:rPr>
              <a:t>(</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使用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C &amp; Fortran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語言實現底層函數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285750" indent="-285750" rtl="0" fontAlgn="base">
              <a:spcBef>
                <a:spcPts val="1476"/>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對資料進行快速整理以及各式各樣的運算，</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將它稱為向量化運算</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(vectorization computation)</a:t>
            </a:r>
            <a:endParaRPr lang="en-US" altLang="zh-TW" sz="1600" b="1" i="0" u="none" strike="noStrike" dirty="0">
              <a:solidFill>
                <a:srgbClr val="E1CB1A"/>
              </a:solidFill>
              <a:effectLst/>
              <a:latin typeface="微軟正黑體" panose="020B0604030504040204" pitchFamily="34" charset="-120"/>
              <a:ea typeface="微軟正黑體" panose="020B0604030504040204" pitchFamily="34" charset="-120"/>
            </a:endParaRPr>
          </a:p>
        </p:txBody>
      </p:sp>
      <p:sp>
        <p:nvSpPr>
          <p:cNvPr id="26" name="矩形 25">
            <a:extLst>
              <a:ext uri="{FF2B5EF4-FFF2-40B4-BE49-F238E27FC236}">
                <a16:creationId xmlns:a16="http://schemas.microsoft.com/office/drawing/2014/main" id="{DF609A9F-E8B0-406B-BB98-8E47B8C226F4}"/>
              </a:ext>
            </a:extLst>
          </p:cNvPr>
          <p:cNvSpPr/>
          <p:nvPr/>
        </p:nvSpPr>
        <p:spPr>
          <a:xfrm>
            <a:off x="7651269" y="2271266"/>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記憶體儲存優化</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Efficient memory usage</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26">
            <a:extLst>
              <a:ext uri="{FF2B5EF4-FFF2-40B4-BE49-F238E27FC236}">
                <a16:creationId xmlns:a16="http://schemas.microsoft.com/office/drawing/2014/main" id="{3F52869F-6DDA-48F9-A5D8-51BC52EC4832}"/>
              </a:ext>
            </a:extLst>
          </p:cNvPr>
          <p:cNvSpPr/>
          <p:nvPr/>
        </p:nvSpPr>
        <p:spPr>
          <a:xfrm>
            <a:off x="7651269" y="3409125"/>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擴展</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Broadcasting</a:t>
            </a:r>
            <a:endPar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27">
            <a:extLst>
              <a:ext uri="{FF2B5EF4-FFF2-40B4-BE49-F238E27FC236}">
                <a16:creationId xmlns:a16="http://schemas.microsoft.com/office/drawing/2014/main" id="{A1E6ED04-8267-4998-803B-60F5B3695163}"/>
              </a:ext>
            </a:extLst>
          </p:cNvPr>
          <p:cNvSpPr/>
          <p:nvPr/>
        </p:nvSpPr>
        <p:spPr>
          <a:xfrm>
            <a:off x="7651268" y="4546984"/>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相容性</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Integration with other libraries</a:t>
            </a:r>
            <a:endPar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p:txBody>
      </p:sp>
      <p:sp>
        <p:nvSpPr>
          <p:cNvPr id="29" name="矩形 28">
            <a:extLst>
              <a:ext uri="{FF2B5EF4-FFF2-40B4-BE49-F238E27FC236}">
                <a16:creationId xmlns:a16="http://schemas.microsoft.com/office/drawing/2014/main" id="{053143B6-DC10-40ED-B5FD-BA75A85232FD}"/>
              </a:ext>
            </a:extLst>
          </p:cNvPr>
          <p:cNvSpPr/>
          <p:nvPr/>
        </p:nvSpPr>
        <p:spPr>
          <a:xfrm>
            <a:off x="9358004" y="2271265"/>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高效數值運算</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Fast mathematical operations</a:t>
            </a:r>
            <a:endPar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p:txBody>
      </p:sp>
      <p:sp>
        <p:nvSpPr>
          <p:cNvPr id="30" name="矩形 29">
            <a:extLst>
              <a:ext uri="{FF2B5EF4-FFF2-40B4-BE49-F238E27FC236}">
                <a16:creationId xmlns:a16="http://schemas.microsoft.com/office/drawing/2014/main" id="{A8CE655E-A937-47A5-8963-26FBC6038078}"/>
              </a:ext>
            </a:extLst>
          </p:cNvPr>
          <p:cNvSpPr/>
          <p:nvPr/>
        </p:nvSpPr>
        <p:spPr>
          <a:xfrm>
            <a:off x="9358003" y="3421161"/>
            <a:ext cx="1553627" cy="1044995"/>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多維陣列</a:t>
            </a:r>
            <a:endPar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Multi-dimensional arrays</a:t>
            </a:r>
            <a:endPar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endParaRPr>
          </a:p>
        </p:txBody>
      </p:sp>
      <p:sp>
        <p:nvSpPr>
          <p:cNvPr id="31" name="矩形 30">
            <a:extLst>
              <a:ext uri="{FF2B5EF4-FFF2-40B4-BE49-F238E27FC236}">
                <a16:creationId xmlns:a16="http://schemas.microsoft.com/office/drawing/2014/main" id="{8C9B66A2-6BCC-43CE-8C83-F25E754A28A2}"/>
              </a:ext>
            </a:extLst>
          </p:cNvPr>
          <p:cNvSpPr/>
          <p:nvPr/>
        </p:nvSpPr>
        <p:spPr>
          <a:xfrm>
            <a:off x="7651268" y="1822776"/>
            <a:ext cx="3260362" cy="337898"/>
          </a:xfrm>
          <a:prstGeom prst="rect">
            <a:avLst/>
          </a:prstGeom>
          <a:solidFill>
            <a:srgbClr val="3B40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特性</a:t>
            </a:r>
          </a:p>
        </p:txBody>
      </p:sp>
      <p:sp>
        <p:nvSpPr>
          <p:cNvPr id="32" name="文字方塊 31">
            <a:extLst>
              <a:ext uri="{FF2B5EF4-FFF2-40B4-BE49-F238E27FC236}">
                <a16:creationId xmlns:a16="http://schemas.microsoft.com/office/drawing/2014/main" id="{CCCDE3EC-0F86-4A9A-93F4-7A3266F9670D}"/>
              </a:ext>
            </a:extLst>
          </p:cNvPr>
          <p:cNvSpPr txBox="1"/>
          <p:nvPr/>
        </p:nvSpPr>
        <p:spPr>
          <a:xfrm>
            <a:off x="9511110" y="4642969"/>
            <a:ext cx="164720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Pandas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Matplotlib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Scikit-learn</a:t>
            </a:r>
          </a:p>
        </p:txBody>
      </p:sp>
      <p:sp>
        <p:nvSpPr>
          <p:cNvPr id="8" name="等腰三角形 7">
            <a:extLst>
              <a:ext uri="{FF2B5EF4-FFF2-40B4-BE49-F238E27FC236}">
                <a16:creationId xmlns:a16="http://schemas.microsoft.com/office/drawing/2014/main" id="{8973F6C0-503D-4F3F-ADDF-E90AC4343467}"/>
              </a:ext>
            </a:extLst>
          </p:cNvPr>
          <p:cNvSpPr/>
          <p:nvPr/>
        </p:nvSpPr>
        <p:spPr>
          <a:xfrm rot="5400000">
            <a:off x="9181610" y="4959737"/>
            <a:ext cx="352785" cy="188794"/>
          </a:xfrm>
          <a:prstGeom prst="triangle">
            <a:avLst/>
          </a:prstGeom>
          <a:solidFill>
            <a:srgbClr val="AD9551"/>
          </a:solidFill>
          <a:ln>
            <a:solidFill>
              <a:srgbClr val="AD95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9C8F6B3A-E504-46C7-9CC8-EECF7F5CC1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36" name="文字方塊 35">
            <a:extLst>
              <a:ext uri="{FF2B5EF4-FFF2-40B4-BE49-F238E27FC236}">
                <a16:creationId xmlns:a16="http://schemas.microsoft.com/office/drawing/2014/main" id="{04741656-E5F8-4BBF-9B84-05AD23009BFE}"/>
              </a:ext>
            </a:extLst>
          </p:cNvPr>
          <p:cNvSpPr txBox="1"/>
          <p:nvPr/>
        </p:nvSpPr>
        <p:spPr>
          <a:xfrm>
            <a:off x="523814" y="4546984"/>
            <a:ext cx="6305550" cy="1215717"/>
          </a:xfrm>
          <a:prstGeom prst="rect">
            <a:avLst/>
          </a:prstGeom>
          <a:noFill/>
          <a:ln w="28575">
            <a:solidFill>
              <a:srgbClr val="8497B0"/>
            </a:solidFill>
          </a:ln>
        </p:spPr>
        <p:txBody>
          <a:bodyPr wrap="square">
            <a:spAutoFit/>
          </a:bodyPr>
          <a:lstStyle/>
          <a:p>
            <a:pPr marL="285750" indent="-285750" rtl="0" fontAlgn="base">
              <a:spcBef>
                <a:spcPts val="1476"/>
              </a:spcBef>
              <a:spcAft>
                <a:spcPts val="0"/>
              </a:spcAft>
              <a:buFont typeface="Wingdings" panose="05000000000000000000" pitchFamily="2" charset="2"/>
              <a:buChar char="l"/>
            </a:pPr>
            <a:r>
              <a:rPr lang="zh-TW" altLang="en-US" sz="1600" b="1" i="0" u="none" strike="noStrike" dirty="0">
                <a:solidFill>
                  <a:srgbClr val="000000"/>
                </a:solidFill>
                <a:effectLst/>
                <a:latin typeface="Arial" panose="020B0604020202020204" pitchFamily="34" charset="0"/>
              </a:rPr>
              <a:t>安裝與匯入 </a:t>
            </a:r>
            <a:r>
              <a:rPr lang="en-US" altLang="zh-TW" sz="1600" b="1" i="0" u="none" strike="noStrike" dirty="0" err="1">
                <a:solidFill>
                  <a:srgbClr val="000000"/>
                </a:solidFill>
                <a:effectLst/>
                <a:latin typeface="Arial" panose="020B0604020202020204" pitchFamily="34" charset="0"/>
              </a:rPr>
              <a:t>numpy</a:t>
            </a:r>
            <a:r>
              <a:rPr lang="en-US" altLang="zh-TW" sz="1600" b="1" i="0" u="none" strike="noStrike" dirty="0">
                <a:solidFill>
                  <a:srgbClr val="000000"/>
                </a:solidFill>
                <a:effectLst/>
                <a:latin typeface="Arial" panose="020B0604020202020204" pitchFamily="34" charset="0"/>
              </a:rPr>
              <a:t> </a:t>
            </a:r>
            <a:r>
              <a:rPr lang="zh-TW" altLang="en-US" sz="1600" b="1" i="0" u="none" strike="noStrike" dirty="0">
                <a:solidFill>
                  <a:srgbClr val="000000"/>
                </a:solidFill>
                <a:effectLst/>
                <a:latin typeface="Arial" panose="020B0604020202020204" pitchFamily="34" charset="0"/>
              </a:rPr>
              <a:t>模組</a:t>
            </a:r>
            <a:endParaRPr lang="zh-TW" altLang="en-US" sz="1600" b="1" i="0" u="none" strike="noStrike" dirty="0">
              <a:solidFill>
                <a:srgbClr val="E1CB1A"/>
              </a:solidFill>
              <a:effectLst/>
              <a:latin typeface="Arial" panose="020B0604020202020204" pitchFamily="34" charset="0"/>
            </a:endParaRPr>
          </a:p>
          <a:p>
            <a:pPr marL="742950" lvl="1" indent="-285750" rtl="0" fontAlgn="base">
              <a:spcBef>
                <a:spcPts val="1476"/>
              </a:spcBef>
              <a:spcAft>
                <a:spcPts val="0"/>
              </a:spcAft>
              <a:buFont typeface="Wingdings" panose="05000000000000000000" pitchFamily="2" charset="2"/>
              <a:buChar char="p"/>
            </a:pPr>
            <a:r>
              <a:rPr lang="en-US" altLang="zh-TW" sz="1600" b="1" i="0" u="none" strike="noStrike" dirty="0">
                <a:solidFill>
                  <a:srgbClr val="000000"/>
                </a:solidFill>
                <a:effectLst/>
                <a:latin typeface="Arial" panose="020B0604020202020204" pitchFamily="34" charset="0"/>
              </a:rPr>
              <a:t>pip3 install </a:t>
            </a:r>
            <a:r>
              <a:rPr lang="en-US" altLang="zh-TW" sz="1600" b="1" i="0" u="none" strike="noStrike" dirty="0" err="1">
                <a:solidFill>
                  <a:srgbClr val="000000"/>
                </a:solidFill>
                <a:effectLst/>
                <a:latin typeface="Arial" panose="020B0604020202020204" pitchFamily="34" charset="0"/>
              </a:rPr>
              <a:t>numpy</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Wingdings" panose="05000000000000000000" pitchFamily="2" charset="2"/>
              <a:buChar char="p"/>
            </a:pPr>
            <a:r>
              <a:rPr lang="en-US" altLang="zh-TW" sz="1600" b="1" i="0" u="none" strike="noStrike" dirty="0">
                <a:solidFill>
                  <a:srgbClr val="000000"/>
                </a:solidFill>
                <a:effectLst/>
                <a:latin typeface="Arial" panose="020B0604020202020204" pitchFamily="34" charset="0"/>
              </a:rPr>
              <a:t>import </a:t>
            </a:r>
            <a:r>
              <a:rPr lang="en-US" altLang="zh-TW" sz="1600" b="1" i="0" u="none" strike="noStrike" dirty="0" err="1">
                <a:solidFill>
                  <a:srgbClr val="000000"/>
                </a:solidFill>
                <a:effectLst/>
                <a:latin typeface="Arial" panose="020B0604020202020204" pitchFamily="34" charset="0"/>
              </a:rPr>
              <a:t>numpy</a:t>
            </a:r>
            <a:r>
              <a:rPr lang="en-US" altLang="zh-TW" sz="1600" b="1" i="0" u="none" strike="noStrike" dirty="0">
                <a:solidFill>
                  <a:srgbClr val="000000"/>
                </a:solidFill>
                <a:effectLst/>
                <a:latin typeface="Arial" panose="020B0604020202020204" pitchFamily="34" charset="0"/>
              </a:rPr>
              <a:t> as np</a:t>
            </a:r>
            <a:endParaRPr lang="en-US" altLang="zh-TW" sz="1600" b="1" i="0" u="none" strike="noStrike" dirty="0">
              <a:solidFill>
                <a:srgbClr val="42BBC6"/>
              </a:solidFill>
              <a:effectLst/>
              <a:latin typeface="Arial" panose="020B0604020202020204" pitchFamily="34" charset="0"/>
            </a:endParaRPr>
          </a:p>
        </p:txBody>
      </p:sp>
    </p:spTree>
    <p:extLst>
      <p:ext uri="{BB962C8B-B14F-4D97-AF65-F5344CB8AC3E}">
        <p14:creationId xmlns:p14="http://schemas.microsoft.com/office/powerpoint/2010/main" val="4031886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Python | Numpy套件基本使用- yayar - Medium">
            <a:extLst>
              <a:ext uri="{FF2B5EF4-FFF2-40B4-BE49-F238E27FC236}">
                <a16:creationId xmlns:a16="http://schemas.microsoft.com/office/drawing/2014/main" id="{A7C1FF87-843C-432A-B444-41CA28CE4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數據儲存差異</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1" u="sng"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Efficient memory usage</a:t>
            </a:r>
            <a:r>
              <a:rPr kumimoji="0" lang="zh-TW" altLang="en-US" sz="2000" b="1" i="1" u="sng"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 </a:t>
            </a:r>
            <a:r>
              <a:rPr kumimoji="0" lang="en-US" altLang="zh-TW" sz="2000" b="1" i="1" u="sng"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in </a:t>
            </a:r>
            <a:r>
              <a:rPr kumimoji="0" lang="en-US" altLang="zh-TW" sz="2000" b="1" i="1" u="sng" strike="noStrike" kern="1200" cap="none" spc="0" normalizeH="0" baseline="0" noProof="0" dirty="0" err="1">
                <a:ln>
                  <a:noFill/>
                </a:ln>
                <a:solidFill>
                  <a:srgbClr val="AD9551"/>
                </a:solidFill>
                <a:effectLst/>
                <a:uLnTx/>
                <a:uFillTx/>
                <a:latin typeface="source-serif-pro"/>
                <a:ea typeface="新細明體" panose="02020500000000000000" pitchFamily="18" charset="-120"/>
                <a:cs typeface="+mj-cs"/>
              </a:rPr>
              <a:t>Numpy</a:t>
            </a:r>
            <a:endParaRPr kumimoji="0" lang="zh-TW" altLang="en-US" sz="2000" b="1" i="0" u="sng"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C6C3D1EF-E4AB-46E4-A367-3A5249D20404}"/>
              </a:ext>
            </a:extLst>
          </p:cNvPr>
          <p:cNvPicPr>
            <a:picLocks noChangeAspect="1"/>
          </p:cNvPicPr>
          <p:nvPr/>
        </p:nvPicPr>
        <p:blipFill>
          <a:blip r:embed="rId4"/>
          <a:stretch>
            <a:fillRect/>
          </a:stretch>
        </p:blipFill>
        <p:spPr>
          <a:xfrm>
            <a:off x="5847504" y="1587458"/>
            <a:ext cx="5513807" cy="2666627"/>
          </a:xfrm>
          <a:prstGeom prst="rect">
            <a:avLst/>
          </a:prstGeom>
        </p:spPr>
      </p:pic>
      <p:pic>
        <p:nvPicPr>
          <p:cNvPr id="3" name="圖片 2">
            <a:extLst>
              <a:ext uri="{FF2B5EF4-FFF2-40B4-BE49-F238E27FC236}">
                <a16:creationId xmlns:a16="http://schemas.microsoft.com/office/drawing/2014/main" id="{D622611C-B4C0-44AF-93CD-8ADC9224A80E}"/>
              </a:ext>
            </a:extLst>
          </p:cNvPr>
          <p:cNvPicPr>
            <a:picLocks noChangeAspect="1"/>
          </p:cNvPicPr>
          <p:nvPr/>
        </p:nvPicPr>
        <p:blipFill>
          <a:blip r:embed="rId5"/>
          <a:stretch>
            <a:fillRect/>
          </a:stretch>
        </p:blipFill>
        <p:spPr>
          <a:xfrm>
            <a:off x="648390" y="1592067"/>
            <a:ext cx="5307953" cy="2657410"/>
          </a:xfrm>
          <a:prstGeom prst="rect">
            <a:avLst/>
          </a:prstGeom>
        </p:spPr>
      </p:pic>
      <p:sp>
        <p:nvSpPr>
          <p:cNvPr id="32" name="文字方塊 31">
            <a:extLst>
              <a:ext uri="{FF2B5EF4-FFF2-40B4-BE49-F238E27FC236}">
                <a16:creationId xmlns:a16="http://schemas.microsoft.com/office/drawing/2014/main" id="{90CD4A93-E889-4983-961C-EB171B3190A0}"/>
              </a:ext>
            </a:extLst>
          </p:cNvPr>
          <p:cNvSpPr txBox="1"/>
          <p:nvPr/>
        </p:nvSpPr>
        <p:spPr>
          <a:xfrm>
            <a:off x="1210697" y="4328956"/>
            <a:ext cx="418334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Python</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列表提供了保存不同類型元素（</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int</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float</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str...</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）的靈活性，因此它也消耗更多的記憶體</a:t>
            </a:r>
          </a:p>
        </p:txBody>
      </p:sp>
      <p:sp>
        <p:nvSpPr>
          <p:cNvPr id="33" name="文字方塊 32">
            <a:extLst>
              <a:ext uri="{FF2B5EF4-FFF2-40B4-BE49-F238E27FC236}">
                <a16:creationId xmlns:a16="http://schemas.microsoft.com/office/drawing/2014/main" id="{0A39F3C1-9AA8-48C7-9BEE-253E15CBE03D}"/>
              </a:ext>
            </a:extLst>
          </p:cNvPr>
          <p:cNvSpPr txBox="1"/>
          <p:nvPr/>
        </p:nvSpPr>
        <p:spPr>
          <a:xfrm>
            <a:off x="6429376" y="4328956"/>
            <a:ext cx="630848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記憶體為數組預留對應長度的連續記憶體區塊</a:t>
            </a:r>
          </a:p>
        </p:txBody>
      </p:sp>
      <p:pic>
        <p:nvPicPr>
          <p:cNvPr id="36" name="圖片 35">
            <a:extLst>
              <a:ext uri="{FF2B5EF4-FFF2-40B4-BE49-F238E27FC236}">
                <a16:creationId xmlns:a16="http://schemas.microsoft.com/office/drawing/2014/main" id="{8EEF6E7D-D3D2-41F3-BB4F-09BA90ACE384}"/>
              </a:ext>
            </a:extLst>
          </p:cNvPr>
          <p:cNvPicPr>
            <a:picLocks noChangeAspect="1"/>
          </p:cNvPicPr>
          <p:nvPr/>
        </p:nvPicPr>
        <p:blipFill>
          <a:blip r:embed="rId6"/>
          <a:stretch>
            <a:fillRect/>
          </a:stretch>
        </p:blipFill>
        <p:spPr>
          <a:xfrm>
            <a:off x="374297" y="5779318"/>
            <a:ext cx="642694" cy="642694"/>
          </a:xfrm>
          <a:prstGeom prst="rect">
            <a:avLst/>
          </a:prstGeom>
        </p:spPr>
      </p:pic>
      <p:sp>
        <p:nvSpPr>
          <p:cNvPr id="37" name="矩形 36">
            <a:extLst>
              <a:ext uri="{FF2B5EF4-FFF2-40B4-BE49-F238E27FC236}">
                <a16:creationId xmlns:a16="http://schemas.microsoft.com/office/drawing/2014/main" id="{3EF3AB18-FD5E-44B9-9E67-AD23CFBD3989}"/>
              </a:ext>
            </a:extLst>
          </p:cNvPr>
          <p:cNvSpPr/>
          <p:nvPr/>
        </p:nvSpPr>
        <p:spPr>
          <a:xfrm>
            <a:off x="303394" y="5393362"/>
            <a:ext cx="9299212" cy="116955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BDF89C2F-E266-483B-8526-C0C316FB5773}"/>
              </a:ext>
            </a:extLst>
          </p:cNvPr>
          <p:cNvSpPr txBox="1"/>
          <p:nvPr/>
        </p:nvSpPr>
        <p:spPr>
          <a:xfrm>
            <a:off x="1011043" y="5393362"/>
            <a:ext cx="848889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NumPy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數組比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Python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列表具有更高的性能並且佔用更少的空間</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Python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列表是可調整大小的，一個列表可以包含不同類型的元素</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NumPy</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陣列是由相同類型</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(homogenous) </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的元素</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(element) </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所組成的資料結構，</a:t>
            </a:r>
            <a:endParaRPr lang="en-US" altLang="zh-TW" sz="1400" b="1" i="1" dirty="0">
              <a:solidFill>
                <a:srgbClr val="D8D8D8">
                  <a:lumMod val="10000"/>
                </a:srgb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分配一塊連續的記憶體來儲存資料</a:t>
            </a:r>
          </a:p>
        </p:txBody>
      </p:sp>
      <p:pic>
        <p:nvPicPr>
          <p:cNvPr id="42" name="圖片 41" descr="一張含有 符號, 字型, 標誌, 圖形 的圖片&#10;&#10;自動產生的描述">
            <a:extLst>
              <a:ext uri="{FF2B5EF4-FFF2-40B4-BE49-F238E27FC236}">
                <a16:creationId xmlns:a16="http://schemas.microsoft.com/office/drawing/2014/main" id="{1896B7ED-3635-407D-8126-29AF702D8F7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7" name="矩形: 圓角 16">
            <a:extLst>
              <a:ext uri="{FF2B5EF4-FFF2-40B4-BE49-F238E27FC236}">
                <a16:creationId xmlns:a16="http://schemas.microsoft.com/office/drawing/2014/main" id="{7B3DD433-56DC-457F-9AD8-4A91287BB374}"/>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1824630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陣列建立與資料型態</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屬性描述</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pic>
        <p:nvPicPr>
          <p:cNvPr id="44" name="Picture 8" descr="NumPy in less than 6 minutes. NumPy is a Python library written in C… | by  Rahul Pandey | Analytics Vidhya | Medium">
            <a:extLst>
              <a:ext uri="{FF2B5EF4-FFF2-40B4-BE49-F238E27FC236}">
                <a16:creationId xmlns:a16="http://schemas.microsoft.com/office/drawing/2014/main" id="{9C4BEE38-EA25-4F83-93F6-962BA22CB27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394037" y="1642902"/>
            <a:ext cx="6407982" cy="2694799"/>
          </a:xfrm>
          <a:prstGeom prst="rect">
            <a:avLst/>
          </a:prstGeom>
          <a:noFill/>
          <a:extLst>
            <a:ext uri="{909E8E84-426E-40DD-AFC4-6F175D3DCCD1}">
              <a14:hiddenFill xmlns:a14="http://schemas.microsoft.com/office/drawing/2010/main">
                <a:solidFill>
                  <a:srgbClr val="FFFFFF"/>
                </a:solidFill>
              </a14:hiddenFill>
            </a:ext>
          </a:extLst>
        </p:spPr>
      </p:pic>
      <p:sp>
        <p:nvSpPr>
          <p:cNvPr id="50" name="文字方塊 49">
            <a:extLst>
              <a:ext uri="{FF2B5EF4-FFF2-40B4-BE49-F238E27FC236}">
                <a16:creationId xmlns:a16="http://schemas.microsoft.com/office/drawing/2014/main" id="{9AD3E4B2-5729-40E1-9982-41A22B17F555}"/>
              </a:ext>
            </a:extLst>
          </p:cNvPr>
          <p:cNvSpPr txBox="1"/>
          <p:nvPr/>
        </p:nvSpPr>
        <p:spPr>
          <a:xfrm>
            <a:off x="364281" y="1776403"/>
            <a:ext cx="6305550" cy="3908762"/>
          </a:xfrm>
          <a:prstGeom prst="rect">
            <a:avLst/>
          </a:prstGeom>
          <a:noFill/>
        </p:spPr>
        <p:txBody>
          <a:bodyPr wrap="square">
            <a:spAutoFit/>
          </a:bodyPr>
          <a:lstStyle/>
          <a:p>
            <a:pPr rtl="0" fontAlgn="base">
              <a:spcBef>
                <a:spcPts val="0"/>
              </a:spcBef>
              <a:spcAft>
                <a:spcPts val="0"/>
              </a:spcAft>
            </a:pP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透過 </a:t>
            </a:r>
            <a:r>
              <a:rPr lang="en-US" altLang="zh-TW" sz="2000" b="1" i="0" u="none" strike="noStrike" dirty="0" err="1">
                <a:solidFill>
                  <a:srgbClr val="000000"/>
                </a:solidFill>
                <a:effectLst/>
                <a:latin typeface="微軟正黑體" panose="020B0604030504040204" pitchFamily="34" charset="-120"/>
                <a:ea typeface="微軟正黑體" panose="020B0604030504040204" pitchFamily="34" charset="-120"/>
              </a:rPr>
              <a:t>numpy.array</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來建立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ar1=</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np.array</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([0,1,2,3])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一維陣列</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np.array</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([[0,3,5],[2,8,7]])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二維陣列</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ar2.shape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陣列的形狀，</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(2, 3)</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ar2.ndim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陣列的維度，</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2</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ar2.dtype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陣列資料型態，</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dtype</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('int32')</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ar2.size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陣列元素個數，</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6</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ar2.itemsize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陣列元素大小，</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4</a:t>
            </a:r>
            <a:endParaRPr lang="zh-TW" altLang="en-US"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ar2.nbytes   #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整個陣列的大小，</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24 (6 x 4)</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51" name="文字方塊 50">
            <a:extLst>
              <a:ext uri="{FF2B5EF4-FFF2-40B4-BE49-F238E27FC236}">
                <a16:creationId xmlns:a16="http://schemas.microsoft.com/office/drawing/2014/main" id="{E1BB42FF-F728-4B9B-8C5D-C86678C74AC9}"/>
              </a:ext>
            </a:extLst>
          </p:cNvPr>
          <p:cNvSpPr txBox="1"/>
          <p:nvPr/>
        </p:nvSpPr>
        <p:spPr>
          <a:xfrm>
            <a:off x="6150984" y="4627670"/>
            <a:ext cx="4885781" cy="830997"/>
          </a:xfrm>
          <a:prstGeom prst="rect">
            <a:avLst/>
          </a:prstGeom>
          <a:noFill/>
        </p:spPr>
        <p:txBody>
          <a:bodyPr wrap="square">
            <a:spAutoFit/>
          </a:bodyPr>
          <a:lstStyle/>
          <a:p>
            <a:pPr rtl="0" fontAlgn="base">
              <a:spcBef>
                <a:spcPts val="0"/>
              </a:spcBef>
              <a:spcAft>
                <a:spcPts val="0"/>
              </a:spcAft>
            </a:pPr>
            <a:r>
              <a:rPr lang="zh-TW" altLang="en-US" sz="1600" b="1" i="0" u="none" strike="noStrike" dirty="0">
                <a:solidFill>
                  <a:srgbClr val="000000"/>
                </a:solidFill>
                <a:effectLst/>
                <a:latin typeface="Arial" panose="020B0604020202020204" pitchFamily="34" charset="0"/>
              </a:rPr>
              <a:t>可以使用 “</a:t>
            </a:r>
            <a:r>
              <a:rPr lang="en-US" altLang="zh-TW" sz="1600" b="1" i="0" u="none" strike="noStrike" dirty="0" err="1">
                <a:solidFill>
                  <a:srgbClr val="000000"/>
                </a:solidFill>
                <a:effectLst/>
                <a:latin typeface="Arial" panose="020B0604020202020204" pitchFamily="34" charset="0"/>
              </a:rPr>
              <a:t>dtype</a:t>
            </a:r>
            <a:r>
              <a:rPr lang="en-US" altLang="zh-TW" sz="1600" b="1" i="0" u="none" strike="noStrike" dirty="0">
                <a:solidFill>
                  <a:srgbClr val="000000"/>
                </a:solidFill>
                <a:effectLst/>
                <a:latin typeface="Arial" panose="020B0604020202020204" pitchFamily="34" charset="0"/>
              </a:rPr>
              <a:t>” </a:t>
            </a:r>
            <a:r>
              <a:rPr lang="zh-TW" altLang="en-US" sz="1600" b="1" i="0" u="none" strike="noStrike" dirty="0">
                <a:solidFill>
                  <a:srgbClr val="000000"/>
                </a:solidFill>
                <a:effectLst/>
                <a:latin typeface="Arial" panose="020B0604020202020204" pitchFamily="34" charset="0"/>
              </a:rPr>
              <a:t>引數來指定陣列的資料型態</a:t>
            </a:r>
            <a:endParaRPr lang="en-US" altLang="zh-TW" sz="1600" b="1" dirty="0">
              <a:solidFill>
                <a:srgbClr val="E1CB1A"/>
              </a:solidFill>
              <a:latin typeface="Arial" panose="020B0604020202020204" pitchFamily="34" charset="0"/>
            </a:endParaRPr>
          </a:p>
          <a:p>
            <a:pPr lvl="1" fontAlgn="base"/>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a:t>
            </a:r>
            <a:r>
              <a:rPr lang="en-US" altLang="zh-TW" sz="1600" b="1" i="0" u="none" strike="noStrike" dirty="0" err="1">
                <a:solidFill>
                  <a:srgbClr val="000000"/>
                </a:solidFill>
                <a:effectLst/>
                <a:latin typeface="Arial" panose="020B0604020202020204" pitchFamily="34" charset="0"/>
              </a:rPr>
              <a:t>np.array</a:t>
            </a:r>
            <a:r>
              <a:rPr lang="en-US" altLang="zh-TW" sz="1600" b="1" i="0" u="none" strike="noStrike" dirty="0">
                <a:solidFill>
                  <a:srgbClr val="000000"/>
                </a:solidFill>
                <a:effectLst/>
                <a:latin typeface="Arial" panose="020B0604020202020204" pitchFamily="34" charset="0"/>
              </a:rPr>
              <a:t>([2,-1,6,3],</a:t>
            </a:r>
            <a:r>
              <a:rPr lang="en-US" altLang="zh-TW" sz="1600" b="1" i="0" u="none" strike="noStrike" dirty="0" err="1">
                <a:solidFill>
                  <a:srgbClr val="000000"/>
                </a:solidFill>
                <a:effectLst/>
                <a:latin typeface="Arial" panose="020B0604020202020204" pitchFamily="34" charset="0"/>
              </a:rPr>
              <a:t>dtype</a:t>
            </a:r>
            <a:r>
              <a:rPr lang="en-US" altLang="zh-TW" sz="1600" b="1" i="0" u="none" strike="noStrike" dirty="0">
                <a:solidFill>
                  <a:srgbClr val="000000"/>
                </a:solidFill>
                <a:effectLst/>
                <a:latin typeface="Arial" panose="020B0604020202020204" pitchFamily="34" charset="0"/>
              </a:rPr>
              <a:t>='float'); </a:t>
            </a:r>
            <a:r>
              <a:rPr lang="en-US" altLang="zh-TW" sz="1600" b="1" i="0" u="none" strike="noStrike" dirty="0" err="1">
                <a:solidFill>
                  <a:srgbClr val="000000"/>
                </a:solidFill>
                <a:effectLst/>
                <a:latin typeface="Arial" panose="020B0604020202020204" pitchFamily="34" charset="0"/>
              </a:rPr>
              <a:t>ar</a:t>
            </a:r>
            <a:br>
              <a:rPr lang="en-US" altLang="zh-TW" sz="1600" b="1" i="0" u="none" strike="noStrike" dirty="0">
                <a:solidFill>
                  <a:srgbClr val="000000"/>
                </a:solidFill>
                <a:effectLst/>
                <a:latin typeface="Arial" panose="020B0604020202020204" pitchFamily="34" charset="0"/>
              </a:rPr>
            </a:br>
            <a:r>
              <a:rPr lang="en-US" altLang="zh-TW" sz="1600" b="1" i="0" u="none" strike="noStrike" dirty="0" err="1">
                <a:solidFill>
                  <a:srgbClr val="000000"/>
                </a:solidFill>
                <a:effectLst/>
                <a:latin typeface="Arial" panose="020B0604020202020204" pitchFamily="34" charset="0"/>
              </a:rPr>
              <a:t>ar.dtype</a:t>
            </a:r>
            <a:r>
              <a:rPr lang="en-US" altLang="zh-TW" sz="1600" b="1" i="0" u="none" strike="noStrike" dirty="0">
                <a:solidFill>
                  <a:srgbClr val="000000"/>
                </a:solidFill>
                <a:effectLst/>
                <a:latin typeface="Arial" panose="020B0604020202020204" pitchFamily="34" charset="0"/>
              </a:rPr>
              <a:t> # </a:t>
            </a:r>
            <a:r>
              <a:rPr lang="en-US" altLang="zh-TW" sz="1600" b="1" i="0" u="none" strike="noStrike" dirty="0" err="1">
                <a:solidFill>
                  <a:srgbClr val="000000"/>
                </a:solidFill>
                <a:effectLst/>
                <a:latin typeface="Arial" panose="020B0604020202020204" pitchFamily="34" charset="0"/>
              </a:rPr>
              <a:t>dtype</a:t>
            </a:r>
            <a:r>
              <a:rPr lang="en-US" altLang="zh-TW" sz="1600" b="1" i="0" u="none" strike="noStrike" dirty="0">
                <a:solidFill>
                  <a:srgbClr val="000000"/>
                </a:solidFill>
                <a:effectLst/>
                <a:latin typeface="Arial" panose="020B0604020202020204" pitchFamily="34" charset="0"/>
              </a:rPr>
              <a:t>('float64')</a:t>
            </a:r>
            <a:endParaRPr lang="en-US" altLang="zh-TW" sz="1600" b="1" i="0" u="none" strike="noStrike" dirty="0">
              <a:solidFill>
                <a:srgbClr val="42BBC6"/>
              </a:solidFill>
              <a:effectLst/>
              <a:latin typeface="Arial" panose="020B0604020202020204" pitchFamily="34" charset="0"/>
            </a:endParaRPr>
          </a:p>
        </p:txBody>
      </p:sp>
      <p:pic>
        <p:nvPicPr>
          <p:cNvPr id="53" name="圖片 52">
            <a:extLst>
              <a:ext uri="{FF2B5EF4-FFF2-40B4-BE49-F238E27FC236}">
                <a16:creationId xmlns:a16="http://schemas.microsoft.com/office/drawing/2014/main" id="{C2970E51-3A39-493C-9A30-E1EB39F3F736}"/>
              </a:ext>
            </a:extLst>
          </p:cNvPr>
          <p:cNvPicPr>
            <a:picLocks noChangeAspect="1"/>
          </p:cNvPicPr>
          <p:nvPr/>
        </p:nvPicPr>
        <p:blipFill>
          <a:blip r:embed="rId6"/>
          <a:stretch>
            <a:fillRect/>
          </a:stretch>
        </p:blipFill>
        <p:spPr>
          <a:xfrm>
            <a:off x="5477686" y="4698918"/>
            <a:ext cx="673298" cy="642694"/>
          </a:xfrm>
          <a:prstGeom prst="rect">
            <a:avLst/>
          </a:prstGeom>
        </p:spPr>
      </p:pic>
      <p:sp>
        <p:nvSpPr>
          <p:cNvPr id="54" name="矩形 53">
            <a:extLst>
              <a:ext uri="{FF2B5EF4-FFF2-40B4-BE49-F238E27FC236}">
                <a16:creationId xmlns:a16="http://schemas.microsoft.com/office/drawing/2014/main" id="{E26AEDA8-E539-4DE1-A997-2A5766A4A491}"/>
              </a:ext>
            </a:extLst>
          </p:cNvPr>
          <p:cNvSpPr/>
          <p:nvPr/>
        </p:nvSpPr>
        <p:spPr>
          <a:xfrm>
            <a:off x="5394037" y="4471202"/>
            <a:ext cx="6407982" cy="116955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77CCC48B-02C9-48D0-A30E-75442AFC19CB}"/>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屬性查詢</a:t>
            </a:r>
          </a:p>
        </p:txBody>
      </p:sp>
    </p:spTree>
    <p:extLst>
      <p:ext uri="{BB962C8B-B14F-4D97-AF65-F5344CB8AC3E}">
        <p14:creationId xmlns:p14="http://schemas.microsoft.com/office/powerpoint/2010/main" val="2362929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陣列維度</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1" u="none"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Efficient memory usage</a:t>
            </a:r>
            <a:r>
              <a:rPr kumimoji="0" lang="zh-TW" altLang="en-US" sz="2000" b="1" i="1" u="none"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 </a:t>
            </a:r>
            <a:r>
              <a:rPr kumimoji="0" lang="en-US" altLang="zh-TW" sz="2000" b="1" i="1" u="none"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in </a:t>
            </a:r>
            <a:r>
              <a:rPr kumimoji="0" lang="en-US" altLang="zh-TW" sz="2000" b="1" i="1" u="none" strike="noStrike" kern="1200" cap="none" spc="0" normalizeH="0" baseline="0" noProof="0" dirty="0" err="1">
                <a:ln>
                  <a:noFill/>
                </a:ln>
                <a:solidFill>
                  <a:srgbClr val="AD9551"/>
                </a:solidFill>
                <a:effectLst/>
                <a:uLnTx/>
                <a:uFillTx/>
                <a:latin typeface="source-serif-pro"/>
                <a:ea typeface="新細明體" panose="02020500000000000000" pitchFamily="18" charset="-120"/>
                <a:cs typeface="+mj-cs"/>
              </a:rPr>
              <a:t>Numpy</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1" name="文字方塊 10">
            <a:extLst>
              <a:ext uri="{FF2B5EF4-FFF2-40B4-BE49-F238E27FC236}">
                <a16:creationId xmlns:a16="http://schemas.microsoft.com/office/drawing/2014/main" id="{98C8E4DC-F848-4788-8E13-827E38A65EBB}"/>
              </a:ext>
            </a:extLst>
          </p:cNvPr>
          <p:cNvSpPr txBox="1"/>
          <p:nvPr/>
        </p:nvSpPr>
        <p:spPr>
          <a:xfrm>
            <a:off x="217528" y="6553930"/>
            <a:ext cx="8648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1" u="none" strike="noStrike" kern="1200" cap="none" spc="0" normalizeH="0" baseline="0" noProof="0" dirty="0">
                <a:ln>
                  <a:noFill/>
                </a:ln>
                <a:solidFill>
                  <a:srgbClr val="E7E6E6">
                    <a:lumMod val="75000"/>
                  </a:srgbClr>
                </a:solidFill>
                <a:effectLst/>
                <a:uLnTx/>
                <a:uFillTx/>
                <a:latin typeface="Calibri" panose="020F0502020204030204"/>
                <a:ea typeface="新細明體" panose="02020500000000000000" pitchFamily="18" charset="-120"/>
                <a:cs typeface="+mn-cs"/>
              </a:rPr>
              <a:t>Reference : https://hackernoon.com/a-quick-introduction-to-python-numpy-for-beginners</a:t>
            </a:r>
            <a:endParaRPr kumimoji="0" lang="zh-TW" altLang="en-US" sz="1800" b="0" i="1" u="none" strike="noStrike" kern="1200" cap="none" spc="0" normalizeH="0" baseline="0" noProof="0" dirty="0">
              <a:ln>
                <a:noFill/>
              </a:ln>
              <a:solidFill>
                <a:srgbClr val="E7E6E6">
                  <a:lumMod val="75000"/>
                </a:srgbClr>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69799353-9487-4CC8-8663-5F9A9869DEBB}"/>
              </a:ext>
            </a:extLst>
          </p:cNvPr>
          <p:cNvSpPr txBox="1"/>
          <p:nvPr/>
        </p:nvSpPr>
        <p:spPr>
          <a:xfrm>
            <a:off x="4431360" y="1895662"/>
            <a:ext cx="307950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np</a:t>
            </a:r>
            <a:r>
              <a:rPr kumimoji="0" lang="en-US" altLang="zh-TW" sz="1600" b="0" i="0" u="none" strike="noStrike" kern="1200" cap="none" spc="0" normalizeH="0" baseline="0" noProof="0" dirty="0" err="1">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array</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5</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7</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9</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D7696D1E-1929-4964-84D0-14FA163534A5}"/>
              </a:ext>
            </a:extLst>
          </p:cNvPr>
          <p:cNvSpPr txBox="1"/>
          <p:nvPr/>
        </p:nvSpPr>
        <p:spPr>
          <a:xfrm>
            <a:off x="4431360" y="3234958"/>
            <a:ext cx="455731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np</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array</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1</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5</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6</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7</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fi-FI"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fi-FI"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C9AA8598-8178-426B-BA81-D12E4DA220D3}"/>
              </a:ext>
            </a:extLst>
          </p:cNvPr>
          <p:cNvSpPr txBox="1"/>
          <p:nvPr/>
        </p:nvSpPr>
        <p:spPr>
          <a:xfrm>
            <a:off x="4431360" y="4992113"/>
            <a:ext cx="4936499"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np</a:t>
            </a:r>
            <a:r>
              <a:rPr kumimoji="0" lang="en-US" altLang="zh-TW" sz="1600" b="0" i="0" u="none" strike="noStrike" kern="1200" cap="none" spc="0" normalizeH="0" baseline="0" noProof="0" dirty="0" err="1">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array</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1</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9</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7</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6</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5</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0</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9</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6</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7</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3</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12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2</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4</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5</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A6E3A"/>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1</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9</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0055"/>
                </a:solidFill>
                <a:effectLst/>
                <a:uLnTx/>
                <a:uFillTx/>
                <a:latin typeface="Consolas" panose="020B0609020204030204" pitchFamily="49" charset="0"/>
                <a:ea typeface="新細明體" panose="02020500000000000000" pitchFamily="18" charset="-120"/>
                <a:cs typeface="+mn-cs"/>
              </a:rPr>
              <a:t>8</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r>
              <a:rPr kumimoji="0" lang="en-US" altLang="zh-TW" sz="16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600" b="0" i="0" u="none" strike="noStrike" kern="1200" cap="none" spc="0" normalizeH="0" baseline="0" noProof="0" dirty="0">
                <a:ln>
                  <a:noFill/>
                </a:ln>
                <a:solidFill>
                  <a:srgbClr val="999999"/>
                </a:solidFill>
                <a:effectLst/>
                <a:uLnTx/>
                <a:uFillTx/>
                <a:latin typeface="Consolas" panose="020B0609020204030204" pitchFamily="49" charset="0"/>
                <a:ea typeface="新細明體" panose="02020500000000000000" pitchFamily="18" charset="-120"/>
                <a:cs typeface="+mn-cs"/>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8" name="群組 27">
            <a:extLst>
              <a:ext uri="{FF2B5EF4-FFF2-40B4-BE49-F238E27FC236}">
                <a16:creationId xmlns:a16="http://schemas.microsoft.com/office/drawing/2014/main" id="{A851AA66-AED2-483D-8A9C-19C6CB41C9BE}"/>
              </a:ext>
            </a:extLst>
          </p:cNvPr>
          <p:cNvGrpSpPr/>
          <p:nvPr/>
        </p:nvGrpSpPr>
        <p:grpSpPr>
          <a:xfrm>
            <a:off x="630050" y="1672803"/>
            <a:ext cx="3501529" cy="4725212"/>
            <a:chOff x="350628" y="1401465"/>
            <a:chExt cx="3533468" cy="5217011"/>
          </a:xfrm>
        </p:grpSpPr>
        <p:pic>
          <p:nvPicPr>
            <p:cNvPr id="29" name="Picture 2">
              <a:extLst>
                <a:ext uri="{FF2B5EF4-FFF2-40B4-BE49-F238E27FC236}">
                  <a16:creationId xmlns:a16="http://schemas.microsoft.com/office/drawing/2014/main" id="{6F6D9243-9585-4C8F-A661-EBA677447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233" y="1401465"/>
              <a:ext cx="2789862" cy="910251"/>
            </a:xfrm>
            <a:prstGeom prst="rect">
              <a:avLst/>
            </a:prstGeom>
            <a:noFill/>
            <a:extLst>
              <a:ext uri="{909E8E84-426E-40DD-AFC4-6F175D3DCCD1}">
                <a14:hiddenFill xmlns:a14="http://schemas.microsoft.com/office/drawing/2010/main">
                  <a:solidFill>
                    <a:srgbClr val="FFFFFF"/>
                  </a:solidFill>
                </a14:hiddenFill>
              </a:ext>
            </a:extLst>
          </p:spPr>
        </p:pic>
        <p:pic>
          <p:nvPicPr>
            <p:cNvPr id="30" name="圖片 29">
              <a:extLst>
                <a:ext uri="{FF2B5EF4-FFF2-40B4-BE49-F238E27FC236}">
                  <a16:creationId xmlns:a16="http://schemas.microsoft.com/office/drawing/2014/main" id="{F991A30D-C91B-45B3-BEED-0D298456146F}"/>
                </a:ext>
              </a:extLst>
            </p:cNvPr>
            <p:cNvPicPr>
              <a:picLocks noChangeAspect="1"/>
            </p:cNvPicPr>
            <p:nvPr/>
          </p:nvPicPr>
          <p:blipFill>
            <a:blip r:embed="rId5"/>
            <a:stretch>
              <a:fillRect/>
            </a:stretch>
          </p:blipFill>
          <p:spPr>
            <a:xfrm>
              <a:off x="1094234" y="2501378"/>
              <a:ext cx="2789862" cy="1870127"/>
            </a:xfrm>
            <a:prstGeom prst="rect">
              <a:avLst/>
            </a:prstGeom>
          </p:spPr>
        </p:pic>
        <p:pic>
          <p:nvPicPr>
            <p:cNvPr id="31" name="Picture 4">
              <a:extLst>
                <a:ext uri="{FF2B5EF4-FFF2-40B4-BE49-F238E27FC236}">
                  <a16:creationId xmlns:a16="http://schemas.microsoft.com/office/drawing/2014/main" id="{8E61F9F9-E91D-4807-BEB5-7BC9A9858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234" y="4561167"/>
              <a:ext cx="2789862" cy="2057309"/>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3D593618-3B9C-4C1B-95A6-51A3269AB1ED}"/>
                </a:ext>
              </a:extLst>
            </p:cNvPr>
            <p:cNvSpPr/>
            <p:nvPr/>
          </p:nvSpPr>
          <p:spPr>
            <a:xfrm>
              <a:off x="351692" y="1408758"/>
              <a:ext cx="672203" cy="895663"/>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32">
              <a:extLst>
                <a:ext uri="{FF2B5EF4-FFF2-40B4-BE49-F238E27FC236}">
                  <a16:creationId xmlns:a16="http://schemas.microsoft.com/office/drawing/2014/main" id="{7DD98DF6-7863-4C4C-BE41-86D1E2A0EE8F}"/>
                </a:ext>
              </a:extLst>
            </p:cNvPr>
            <p:cNvSpPr/>
            <p:nvPr/>
          </p:nvSpPr>
          <p:spPr>
            <a:xfrm>
              <a:off x="350628" y="2501378"/>
              <a:ext cx="672203" cy="1870127"/>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(2,3)</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4" name="矩形 33">
              <a:extLst>
                <a:ext uri="{FF2B5EF4-FFF2-40B4-BE49-F238E27FC236}">
                  <a16:creationId xmlns:a16="http://schemas.microsoft.com/office/drawing/2014/main" id="{50F234B8-1198-40BF-B7A1-33CAB97CAF1E}"/>
                </a:ext>
              </a:extLst>
            </p:cNvPr>
            <p:cNvSpPr/>
            <p:nvPr/>
          </p:nvSpPr>
          <p:spPr>
            <a:xfrm>
              <a:off x="350628" y="4568462"/>
              <a:ext cx="672203" cy="2050014"/>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(4,2,3)</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6615B4BA-4CCC-4572-8BA1-214CC9013E17}"/>
                </a:ext>
              </a:extLst>
            </p:cNvPr>
            <p:cNvSpPr txBox="1"/>
            <p:nvPr/>
          </p:nvSpPr>
          <p:spPr>
            <a:xfrm>
              <a:off x="1424354" y="4002173"/>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8A81482F-A3E3-4B7A-BE03-E0CDDD6233DB}"/>
                </a:ext>
              </a:extLst>
            </p:cNvPr>
            <p:cNvSpPr txBox="1"/>
            <p:nvPr/>
          </p:nvSpPr>
          <p:spPr>
            <a:xfrm>
              <a:off x="2986092" y="2648345"/>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C9D33ABD-B021-4568-9F9E-A39EF68DEEBB}"/>
                </a:ext>
              </a:extLst>
            </p:cNvPr>
            <p:cNvSpPr txBox="1"/>
            <p:nvPr/>
          </p:nvSpPr>
          <p:spPr>
            <a:xfrm>
              <a:off x="1175464" y="6039967"/>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041046C8-50BB-41B5-92FF-4ED7480282B4}"/>
                </a:ext>
              </a:extLst>
            </p:cNvPr>
            <p:cNvSpPr txBox="1"/>
            <p:nvPr/>
          </p:nvSpPr>
          <p:spPr>
            <a:xfrm>
              <a:off x="2889964" y="4552026"/>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8846F248-4965-4111-8973-A86DF6A5D29B}"/>
                </a:ext>
              </a:extLst>
            </p:cNvPr>
            <p:cNvSpPr txBox="1"/>
            <p:nvPr/>
          </p:nvSpPr>
          <p:spPr>
            <a:xfrm>
              <a:off x="2262216" y="5111214"/>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9CE6C2D-245E-4E73-A16C-8BF87F385EC2}"/>
                </a:ext>
              </a:extLst>
            </p:cNvPr>
            <p:cNvSpPr txBox="1"/>
            <p:nvPr/>
          </p:nvSpPr>
          <p:spPr>
            <a:xfrm>
              <a:off x="2889964" y="1487257"/>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1" name="文字方塊 40">
            <a:extLst>
              <a:ext uri="{FF2B5EF4-FFF2-40B4-BE49-F238E27FC236}">
                <a16:creationId xmlns:a16="http://schemas.microsoft.com/office/drawing/2014/main" id="{992CCC4C-544C-4528-AA3E-B71275DB6A2D}"/>
              </a:ext>
            </a:extLst>
          </p:cNvPr>
          <p:cNvSpPr txBox="1"/>
          <p:nvPr/>
        </p:nvSpPr>
        <p:spPr>
          <a:xfrm>
            <a:off x="2190435" y="1177292"/>
            <a:ext cx="109481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3B4046"/>
                </a:solidFill>
                <a:effectLst/>
                <a:uLnTx/>
                <a:uFillTx/>
                <a:latin typeface="Consolas" panose="020B0609020204030204" pitchFamily="49" charset="0"/>
                <a:ea typeface="新細明體" panose="02020500000000000000" pitchFamily="18" charset="-120"/>
                <a:cs typeface="+mn-cs"/>
              </a:rPr>
              <a:t>Data</a:t>
            </a:r>
            <a:endParaRPr kumimoji="0" lang="zh-TW" altLang="en-US" sz="2400"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9F676F29-2549-4AA2-A55F-3397C2039762}"/>
              </a:ext>
            </a:extLst>
          </p:cNvPr>
          <p:cNvSpPr txBox="1"/>
          <p:nvPr/>
        </p:nvSpPr>
        <p:spPr>
          <a:xfrm>
            <a:off x="5152285" y="1159501"/>
            <a:ext cx="2358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3B4046"/>
                </a:solidFill>
                <a:effectLst/>
                <a:uLnTx/>
                <a:uFillTx/>
                <a:latin typeface="Consolas" panose="020B0609020204030204" pitchFamily="49" charset="0"/>
                <a:ea typeface="新細明體" panose="02020500000000000000" pitchFamily="18" charset="-120"/>
                <a:cs typeface="+mn-cs"/>
              </a:rPr>
              <a:t>NumPy Array</a:t>
            </a:r>
            <a:endParaRPr kumimoji="0" lang="zh-TW" altLang="en-US" sz="2400"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A7649B07-50D0-4FD1-91F0-3C7F006925AE}"/>
              </a:ext>
            </a:extLst>
          </p:cNvPr>
          <p:cNvSpPr txBox="1"/>
          <p:nvPr/>
        </p:nvSpPr>
        <p:spPr>
          <a:xfrm>
            <a:off x="9118158" y="1177291"/>
            <a:ext cx="1826932" cy="461665"/>
          </a:xfrm>
          <a:prstGeom prst="rect">
            <a:avLst/>
          </a:prstGeom>
          <a:noFill/>
        </p:spPr>
        <p:txBody>
          <a:bodyPr wrap="square">
            <a:spAutoFit/>
          </a:bodyPr>
          <a:lstStyle/>
          <a:p>
            <a:r>
              <a:rPr lang="en-US" altLang="zh-TW" sz="2400" b="1" dirty="0">
                <a:solidFill>
                  <a:srgbClr val="3B4046"/>
                </a:solidFill>
                <a:latin typeface="Consolas" panose="020B0609020204030204" pitchFamily="49" charset="0"/>
                <a:ea typeface="新細明體" panose="02020500000000000000" pitchFamily="18" charset="-120"/>
              </a:rPr>
              <a:t>Dimension</a:t>
            </a:r>
            <a:endParaRPr lang="zh-TW" altLang="en-US" sz="2400" b="1" dirty="0">
              <a:solidFill>
                <a:srgbClr val="3B4046"/>
              </a:solidFill>
              <a:latin typeface="Consolas" panose="020B0609020204030204" pitchFamily="49" charset="0"/>
              <a:ea typeface="新細明體" panose="02020500000000000000" pitchFamily="18" charset="-120"/>
            </a:endParaRPr>
          </a:p>
        </p:txBody>
      </p:sp>
      <p:sp>
        <p:nvSpPr>
          <p:cNvPr id="45" name="文字方塊 44">
            <a:extLst>
              <a:ext uri="{FF2B5EF4-FFF2-40B4-BE49-F238E27FC236}">
                <a16:creationId xmlns:a16="http://schemas.microsoft.com/office/drawing/2014/main" id="{D796B99C-3BCA-4BC5-A484-0A9586AE8260}"/>
              </a:ext>
            </a:extLst>
          </p:cNvPr>
          <p:cNvSpPr txBox="1"/>
          <p:nvPr/>
        </p:nvSpPr>
        <p:spPr>
          <a:xfrm>
            <a:off x="9288458" y="1868075"/>
            <a:ext cx="1826932" cy="369332"/>
          </a:xfrm>
          <a:prstGeom prst="rect">
            <a:avLst/>
          </a:prstGeom>
          <a:noFill/>
        </p:spPr>
        <p:txBody>
          <a:bodyPr wrap="square">
            <a:spAutoFit/>
          </a:bodyPr>
          <a:lstStyle/>
          <a:p>
            <a:r>
              <a:rPr lang="en-US" altLang="zh-TW" dirty="0">
                <a:solidFill>
                  <a:srgbClr val="3B4046"/>
                </a:solidFill>
                <a:latin typeface="Consolas" panose="020B0609020204030204" pitchFamily="49" charset="0"/>
                <a:ea typeface="新細明體" panose="02020500000000000000" pitchFamily="18" charset="-120"/>
              </a:rPr>
              <a:t>1-Dimensional</a:t>
            </a:r>
            <a:endParaRPr lang="zh-TW" altLang="en-US" dirty="0">
              <a:solidFill>
                <a:srgbClr val="3B4046"/>
              </a:solidFill>
              <a:latin typeface="Consolas" panose="020B0609020204030204" pitchFamily="49" charset="0"/>
              <a:ea typeface="新細明體" panose="02020500000000000000" pitchFamily="18" charset="-120"/>
            </a:endParaRPr>
          </a:p>
        </p:txBody>
      </p:sp>
      <p:sp>
        <p:nvSpPr>
          <p:cNvPr id="48" name="文字方塊 47">
            <a:extLst>
              <a:ext uri="{FF2B5EF4-FFF2-40B4-BE49-F238E27FC236}">
                <a16:creationId xmlns:a16="http://schemas.microsoft.com/office/drawing/2014/main" id="{96EDFC90-169C-41B5-8FE5-1D24A1571F03}"/>
              </a:ext>
            </a:extLst>
          </p:cNvPr>
          <p:cNvSpPr txBox="1"/>
          <p:nvPr/>
        </p:nvSpPr>
        <p:spPr>
          <a:xfrm>
            <a:off x="9288458" y="3347209"/>
            <a:ext cx="1826932" cy="369332"/>
          </a:xfrm>
          <a:prstGeom prst="rect">
            <a:avLst/>
          </a:prstGeom>
          <a:noFill/>
        </p:spPr>
        <p:txBody>
          <a:bodyPr wrap="square">
            <a:spAutoFit/>
          </a:bodyPr>
          <a:lstStyle/>
          <a:p>
            <a:r>
              <a:rPr lang="en-US" altLang="zh-TW" dirty="0">
                <a:solidFill>
                  <a:srgbClr val="3B4046"/>
                </a:solidFill>
                <a:latin typeface="Consolas" panose="020B0609020204030204" pitchFamily="49" charset="0"/>
                <a:ea typeface="新細明體" panose="02020500000000000000" pitchFamily="18" charset="-120"/>
              </a:rPr>
              <a:t>2-Dimensional</a:t>
            </a:r>
            <a:endParaRPr lang="zh-TW" altLang="en-US" dirty="0">
              <a:solidFill>
                <a:srgbClr val="3B4046"/>
              </a:solidFill>
              <a:latin typeface="Consolas" panose="020B0609020204030204" pitchFamily="49" charset="0"/>
              <a:ea typeface="新細明體" panose="02020500000000000000" pitchFamily="18" charset="-120"/>
            </a:endParaRPr>
          </a:p>
        </p:txBody>
      </p:sp>
      <p:sp>
        <p:nvSpPr>
          <p:cNvPr id="49" name="文字方塊 48">
            <a:extLst>
              <a:ext uri="{FF2B5EF4-FFF2-40B4-BE49-F238E27FC236}">
                <a16:creationId xmlns:a16="http://schemas.microsoft.com/office/drawing/2014/main" id="{1A65CF4C-F310-4FF4-BE8B-B28D459B6C56}"/>
              </a:ext>
            </a:extLst>
          </p:cNvPr>
          <p:cNvSpPr txBox="1"/>
          <p:nvPr/>
        </p:nvSpPr>
        <p:spPr>
          <a:xfrm>
            <a:off x="9288458" y="5200098"/>
            <a:ext cx="1826932" cy="369332"/>
          </a:xfrm>
          <a:prstGeom prst="rect">
            <a:avLst/>
          </a:prstGeom>
          <a:noFill/>
        </p:spPr>
        <p:txBody>
          <a:bodyPr wrap="square">
            <a:spAutoFit/>
          </a:bodyPr>
          <a:lstStyle/>
          <a:p>
            <a:r>
              <a:rPr lang="en-US" altLang="zh-TW" dirty="0">
                <a:solidFill>
                  <a:srgbClr val="3B4046"/>
                </a:solidFill>
                <a:latin typeface="Consolas" panose="020B0609020204030204" pitchFamily="49" charset="0"/>
                <a:ea typeface="新細明體" panose="02020500000000000000" pitchFamily="18" charset="-120"/>
              </a:rPr>
              <a:t>3-Dimensional</a:t>
            </a:r>
            <a:endParaRPr lang="zh-TW" altLang="en-US" dirty="0">
              <a:solidFill>
                <a:srgbClr val="3B4046"/>
              </a:solidFill>
              <a:latin typeface="Consolas" panose="020B0609020204030204" pitchFamily="49" charset="0"/>
              <a:ea typeface="新細明體" panose="02020500000000000000" pitchFamily="18" charset="-120"/>
            </a:endParaRPr>
          </a:p>
        </p:txBody>
      </p:sp>
    </p:spTree>
    <p:extLst>
      <p:ext uri="{BB962C8B-B14F-4D97-AF65-F5344CB8AC3E}">
        <p14:creationId xmlns:p14="http://schemas.microsoft.com/office/powerpoint/2010/main" val="3288079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陣列建立與初始化</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各種建立函數的方法和型態風格</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50" name="文字方塊 49">
            <a:extLst>
              <a:ext uri="{FF2B5EF4-FFF2-40B4-BE49-F238E27FC236}">
                <a16:creationId xmlns:a16="http://schemas.microsoft.com/office/drawing/2014/main" id="{9AD3E4B2-5729-40E1-9982-41A22B17F555}"/>
              </a:ext>
            </a:extLst>
          </p:cNvPr>
          <p:cNvSpPr txBox="1"/>
          <p:nvPr/>
        </p:nvSpPr>
        <p:spPr>
          <a:xfrm>
            <a:off x="364281" y="1776403"/>
            <a:ext cx="6305550" cy="4162678"/>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陣列可以透過 </a:t>
            </a:r>
            <a:r>
              <a:rPr lang="en-US" altLang="zh-TW" sz="2000" b="1" dirty="0" err="1">
                <a:solidFill>
                  <a:srgbClr val="000000"/>
                </a:solidFill>
                <a:latin typeface="微軟正黑體" panose="020B0604030504040204" pitchFamily="34" charset="-120"/>
                <a:ea typeface="微軟正黑體" panose="020B0604030504040204" pitchFamily="34" charset="-120"/>
              </a:rPr>
              <a:t>np</a:t>
            </a:r>
            <a:r>
              <a:rPr lang="en-US" altLang="zh-TW" sz="2000" b="1" i="0" u="none" strike="noStrike" dirty="0" err="1">
                <a:solidFill>
                  <a:srgbClr val="000000"/>
                </a:solidFill>
                <a:effectLst/>
                <a:latin typeface="微軟正黑體" panose="020B0604030504040204" pitchFamily="34" charset="-120"/>
                <a:ea typeface="微軟正黑體" panose="020B0604030504040204" pitchFamily="34" charset="-120"/>
              </a:rPr>
              <a:t>.linspace</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2000" b="1" dirty="0">
                <a:solidFill>
                  <a:srgbClr val="000000"/>
                </a:solidFill>
                <a:latin typeface="微軟正黑體" panose="020B0604030504040204" pitchFamily="34" charset="-120"/>
                <a:ea typeface="微軟正黑體" panose="020B0604030504040204" pitchFamily="34" charset="-120"/>
              </a:rPr>
              <a:t>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建立</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fontAlgn="base">
              <a:spcBef>
                <a:spcPts val="1476"/>
              </a:spcBef>
              <a:buFont typeface="Arial" panose="020B0604020202020204" pitchFamily="34" charset="0"/>
              <a:buChar char="•"/>
            </a:pP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arr1=</a:t>
            </a:r>
            <a:r>
              <a:rPr lang="en-US" altLang="zh-TW" sz="1400" b="1" i="0" u="none" strike="noStrike" dirty="0" err="1">
                <a:solidFill>
                  <a:srgbClr val="000000"/>
                </a:solidFill>
                <a:effectLst/>
                <a:latin typeface="微軟正黑體" panose="020B0604030504040204" pitchFamily="34" charset="-120"/>
                <a:ea typeface="微軟正黑體" panose="020B0604030504040204" pitchFamily="34" charset="-120"/>
              </a:rPr>
              <a:t>np.linspace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(0,20,4)</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dirty="0">
                <a:solidFill>
                  <a:srgbClr val="000000"/>
                </a:solidFill>
                <a:latin typeface="微軟正黑體" panose="020B0604030504040204" pitchFamily="34" charset="-120"/>
                <a:ea typeface="微軟正黑體" panose="020B0604030504040204" pitchFamily="34" charset="-120"/>
              </a:rPr>
              <a:t>- </a:t>
            </a:r>
            <a:r>
              <a:rPr lang="zh-TW" altLang="en-US" sz="1400" b="1" dirty="0">
                <a:solidFill>
                  <a:srgbClr val="000000"/>
                </a:solidFill>
                <a:latin typeface="微軟正黑體" panose="020B0604030504040204" pitchFamily="34" charset="-120"/>
                <a:ea typeface="微軟正黑體" panose="020B0604030504040204" pitchFamily="34" charset="-120"/>
              </a:rPr>
              <a:t>創建等間距的數值陣列。</a:t>
            </a:r>
            <a:endPar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endParaRPr>
          </a:p>
          <a:p>
            <a:pPr marL="742950" lvl="1" indent="-285750" fontAlgn="base">
              <a:spcBef>
                <a:spcPts val="1476"/>
              </a:spcBef>
              <a:buFont typeface="Arial" panose="020B0604020202020204" pitchFamily="34" charset="0"/>
              <a:buChar char="•"/>
            </a:pPr>
            <a:r>
              <a:rPr lang="en-US" altLang="zh-TW" sz="1400" b="1" dirty="0">
                <a:solidFill>
                  <a:srgbClr val="000000"/>
                </a:solidFill>
                <a:latin typeface="微軟正黑體" panose="020B0604030504040204" pitchFamily="34" charset="-120"/>
                <a:ea typeface="微軟正黑體" panose="020B0604030504040204" pitchFamily="34" charset="-120"/>
              </a:rPr>
              <a:t>arr2=</a:t>
            </a:r>
            <a:r>
              <a:rPr lang="en-US" altLang="zh-TW" sz="1400" b="1" dirty="0" err="1">
                <a:solidFill>
                  <a:srgbClr val="000000"/>
                </a:solidFill>
                <a:latin typeface="微軟正黑體" panose="020B0604030504040204" pitchFamily="34" charset="-120"/>
                <a:ea typeface="微軟正黑體" panose="020B0604030504040204" pitchFamily="34" charset="-120"/>
              </a:rPr>
              <a:t>np.arrange</a:t>
            </a:r>
            <a:r>
              <a:rPr lang="en-US" altLang="zh-TW" sz="1400" b="1" dirty="0">
                <a:solidFill>
                  <a:srgbClr val="000000"/>
                </a:solidFill>
                <a:latin typeface="微軟正黑體" panose="020B0604030504040204" pitchFamily="34" charset="-120"/>
                <a:ea typeface="微軟正黑體" panose="020B0604030504040204" pitchFamily="34" charset="-120"/>
              </a:rPr>
              <a:t>(10)</a:t>
            </a:r>
            <a:r>
              <a:rPr lang="zh-TW" altLang="en-US" sz="1400" b="1" dirty="0">
                <a:solidFill>
                  <a:srgbClr val="000000"/>
                </a:solidFill>
                <a:latin typeface="微軟正黑體" panose="020B0604030504040204" pitchFamily="34" charset="-120"/>
                <a:ea typeface="微軟正黑體" panose="020B0604030504040204" pitchFamily="34" charset="-120"/>
              </a:rPr>
              <a:t> </a:t>
            </a:r>
            <a:r>
              <a:rPr lang="en-US" altLang="zh-TW" sz="1400" b="1" dirty="0">
                <a:solidFill>
                  <a:srgbClr val="000000"/>
                </a:solidFill>
                <a:latin typeface="微軟正黑體" panose="020B0604030504040204" pitchFamily="34" charset="-120"/>
                <a:ea typeface="微軟正黑體" panose="020B0604030504040204" pitchFamily="34" charset="-120"/>
              </a:rPr>
              <a:t>- </a:t>
            </a:r>
            <a:r>
              <a:rPr lang="zh-TW" altLang="en-US" sz="1400" b="1" dirty="0">
                <a:solidFill>
                  <a:srgbClr val="000000"/>
                </a:solidFill>
                <a:latin typeface="微軟正黑體" panose="020B0604030504040204" pitchFamily="34" charset="-120"/>
                <a:ea typeface="微軟正黑體" panose="020B0604030504040204" pitchFamily="34" charset="-120"/>
              </a:rPr>
              <a:t>創建等差數列陣列。</a:t>
            </a:r>
            <a:endParaRPr lang="en-US" altLang="zh-TW" sz="1400" b="1" i="0" u="none" strike="noStrike" dirty="0">
              <a:solidFill>
                <a:srgbClr val="42BBC6"/>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a:t>
            </a:r>
            <a:r>
              <a:rPr lang="zh-TW" altLang="en-US" sz="2000" b="1" dirty="0">
                <a:solidFill>
                  <a:srgbClr val="000000"/>
                </a:solidFill>
                <a:latin typeface="微軟正黑體" panose="020B0604030504040204" pitchFamily="34" charset="-120"/>
                <a:ea typeface="微軟正黑體" panose="020B0604030504040204" pitchFamily="34" charset="-120"/>
              </a:rPr>
              <a:t>建立函數</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1. `</a:t>
            </a:r>
            <a:r>
              <a:rPr lang="en-US" altLang="zh-TW" sz="1400" b="1" dirty="0" err="1">
                <a:solidFill>
                  <a:srgbClr val="000000"/>
                </a:solidFill>
                <a:latin typeface="微軟正黑體" panose="020B0604030504040204" pitchFamily="34" charset="-120"/>
                <a:ea typeface="微軟正黑體" panose="020B0604030504040204" pitchFamily="34" charset="-120"/>
              </a:rPr>
              <a:t>numpy.array</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2. `</a:t>
            </a:r>
            <a:r>
              <a:rPr lang="en-US" altLang="zh-TW" sz="1400" b="1" dirty="0" err="1">
                <a:solidFill>
                  <a:srgbClr val="000000"/>
                </a:solidFill>
                <a:latin typeface="微軟正黑體" panose="020B0604030504040204" pitchFamily="34" charset="-120"/>
                <a:ea typeface="微軟正黑體" panose="020B0604030504040204" pitchFamily="34" charset="-120"/>
              </a:rPr>
              <a:t>numpy.zeros</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創建元素全為零的陣列。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3. `</a:t>
            </a:r>
            <a:r>
              <a:rPr lang="en-US" altLang="zh-TW" sz="1400" b="1" dirty="0" err="1">
                <a:solidFill>
                  <a:srgbClr val="000000"/>
                </a:solidFill>
                <a:latin typeface="微軟正黑體" panose="020B0604030504040204" pitchFamily="34" charset="-120"/>
                <a:ea typeface="微軟正黑體" panose="020B0604030504040204" pitchFamily="34" charset="-120"/>
              </a:rPr>
              <a:t>numpy.ones</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創建元素全為一的陣列。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4. `</a:t>
            </a:r>
            <a:r>
              <a:rPr lang="en-US" altLang="zh-TW" sz="1400" b="1" dirty="0" err="1">
                <a:solidFill>
                  <a:srgbClr val="000000"/>
                </a:solidFill>
                <a:latin typeface="微軟正黑體" panose="020B0604030504040204" pitchFamily="34" charset="-120"/>
                <a:ea typeface="微軟正黑體" panose="020B0604030504040204" pitchFamily="34" charset="-120"/>
              </a:rPr>
              <a:t>numpy.empty</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創建一個未初始化的陣列。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5. `</a:t>
            </a:r>
            <a:r>
              <a:rPr lang="en-US" altLang="zh-TW" sz="1400" b="1" dirty="0" err="1">
                <a:solidFill>
                  <a:srgbClr val="000000"/>
                </a:solidFill>
                <a:latin typeface="微軟正黑體" panose="020B0604030504040204" pitchFamily="34" charset="-120"/>
                <a:ea typeface="微軟正黑體" panose="020B0604030504040204" pitchFamily="34" charset="-120"/>
              </a:rPr>
              <a:t>numpy.logspace</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創建等比數列陣列。</a:t>
            </a:r>
          </a:p>
          <a:p>
            <a:pPr lvl="1" rtl="0" fontAlgn="base">
              <a:spcBef>
                <a:spcPts val="1476"/>
              </a:spcBef>
              <a:spcAft>
                <a:spcPts val="0"/>
              </a:spcAft>
            </a:pPr>
            <a:r>
              <a:rPr lang="en-US" altLang="zh-TW" sz="1400" b="1" dirty="0">
                <a:solidFill>
                  <a:srgbClr val="000000"/>
                </a:solidFill>
                <a:latin typeface="微軟正黑體" panose="020B0604030504040204" pitchFamily="34" charset="-120"/>
                <a:ea typeface="微軟正黑體" panose="020B0604030504040204" pitchFamily="34" charset="-120"/>
              </a:rPr>
              <a:t>6. `</a:t>
            </a:r>
            <a:r>
              <a:rPr lang="en-US" altLang="zh-TW" sz="1400" b="1" dirty="0" err="1">
                <a:solidFill>
                  <a:srgbClr val="000000"/>
                </a:solidFill>
                <a:latin typeface="微軟正黑體" panose="020B0604030504040204" pitchFamily="34" charset="-120"/>
                <a:ea typeface="微軟正黑體" panose="020B0604030504040204" pitchFamily="34" charset="-120"/>
              </a:rPr>
              <a:t>numpy.eye</a:t>
            </a:r>
            <a:r>
              <a:rPr lang="en-US" altLang="zh-TW" sz="1400" b="1" dirty="0">
                <a:solidFill>
                  <a:srgbClr val="000000"/>
                </a:solidFill>
                <a:latin typeface="微軟正黑體" panose="020B0604030504040204" pitchFamily="34" charset="-120"/>
                <a:ea typeface="微軟正黑體" panose="020B0604030504040204" pitchFamily="34" charset="-120"/>
              </a:rPr>
              <a:t>()` - </a:t>
            </a:r>
            <a:r>
              <a:rPr lang="zh-TW" altLang="en-US" sz="1400" b="1" dirty="0">
                <a:solidFill>
                  <a:srgbClr val="000000"/>
                </a:solidFill>
                <a:latin typeface="微軟正黑體" panose="020B0604030504040204" pitchFamily="34" charset="-120"/>
                <a:ea typeface="微軟正黑體" panose="020B0604030504040204" pitchFamily="34" charset="-120"/>
              </a:rPr>
              <a:t>創建單位矩陣。</a:t>
            </a:r>
            <a:endParaRPr lang="en-US" altLang="zh-TW" sz="14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C192A912-3F3B-495E-A5B8-E5D95F1B04E4}"/>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方法</a:t>
            </a:r>
          </a:p>
        </p:txBody>
      </p:sp>
      <p:pic>
        <p:nvPicPr>
          <p:cNvPr id="3" name="圖片 2">
            <a:extLst>
              <a:ext uri="{FF2B5EF4-FFF2-40B4-BE49-F238E27FC236}">
                <a16:creationId xmlns:a16="http://schemas.microsoft.com/office/drawing/2014/main" id="{4E332F5F-7917-45EB-98D5-80B54EEF162A}"/>
              </a:ext>
            </a:extLst>
          </p:cNvPr>
          <p:cNvPicPr>
            <a:picLocks noChangeAspect="1"/>
          </p:cNvPicPr>
          <p:nvPr/>
        </p:nvPicPr>
        <p:blipFill>
          <a:blip r:embed="rId4"/>
          <a:stretch>
            <a:fillRect/>
          </a:stretch>
        </p:blipFill>
        <p:spPr>
          <a:xfrm>
            <a:off x="5667172" y="3654845"/>
            <a:ext cx="5942717" cy="1307049"/>
          </a:xfrm>
          <a:prstGeom prst="rect">
            <a:avLst/>
          </a:prstGeom>
        </p:spPr>
      </p:pic>
      <p:sp>
        <p:nvSpPr>
          <p:cNvPr id="16" name="矩形 15">
            <a:extLst>
              <a:ext uri="{FF2B5EF4-FFF2-40B4-BE49-F238E27FC236}">
                <a16:creationId xmlns:a16="http://schemas.microsoft.com/office/drawing/2014/main" id="{E0D7A4DF-628A-4AC4-98AA-82C7D91CE517}"/>
              </a:ext>
            </a:extLst>
          </p:cNvPr>
          <p:cNvSpPr/>
          <p:nvPr/>
        </p:nvSpPr>
        <p:spPr>
          <a:xfrm>
            <a:off x="6243344" y="5188891"/>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零矩陣</a:t>
            </a:r>
          </a:p>
        </p:txBody>
      </p:sp>
      <p:sp>
        <p:nvSpPr>
          <p:cNvPr id="17" name="矩形 16">
            <a:extLst>
              <a:ext uri="{FF2B5EF4-FFF2-40B4-BE49-F238E27FC236}">
                <a16:creationId xmlns:a16="http://schemas.microsoft.com/office/drawing/2014/main" id="{EC3B6BE0-1670-4B18-B766-A90C830ABE7F}"/>
              </a:ext>
            </a:extLst>
          </p:cNvPr>
          <p:cNvSpPr/>
          <p:nvPr/>
        </p:nvSpPr>
        <p:spPr>
          <a:xfrm>
            <a:off x="8317543" y="5188891"/>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對角矩陣</a:t>
            </a:r>
          </a:p>
        </p:txBody>
      </p:sp>
      <p:sp>
        <p:nvSpPr>
          <p:cNvPr id="18" name="矩形 17">
            <a:extLst>
              <a:ext uri="{FF2B5EF4-FFF2-40B4-BE49-F238E27FC236}">
                <a16:creationId xmlns:a16="http://schemas.microsoft.com/office/drawing/2014/main" id="{87268FF1-5875-4779-8903-E414091A02EA}"/>
              </a:ext>
            </a:extLst>
          </p:cNvPr>
          <p:cNvSpPr/>
          <p:nvPr/>
        </p:nvSpPr>
        <p:spPr>
          <a:xfrm>
            <a:off x="10400697" y="5188891"/>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單位</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矩陣</a:t>
            </a:r>
          </a:p>
        </p:txBody>
      </p:sp>
      <p:pic>
        <p:nvPicPr>
          <p:cNvPr id="5" name="圖片 4">
            <a:extLst>
              <a:ext uri="{FF2B5EF4-FFF2-40B4-BE49-F238E27FC236}">
                <a16:creationId xmlns:a16="http://schemas.microsoft.com/office/drawing/2014/main" id="{7D603EE9-B245-441A-A2DD-24DACAA1617D}"/>
              </a:ext>
            </a:extLst>
          </p:cNvPr>
          <p:cNvPicPr>
            <a:picLocks noChangeAspect="1"/>
          </p:cNvPicPr>
          <p:nvPr/>
        </p:nvPicPr>
        <p:blipFill>
          <a:blip r:embed="rId5"/>
          <a:stretch>
            <a:fillRect/>
          </a:stretch>
        </p:blipFill>
        <p:spPr>
          <a:xfrm>
            <a:off x="6105740" y="1547530"/>
            <a:ext cx="5569794" cy="1170776"/>
          </a:xfrm>
          <a:prstGeom prst="rect">
            <a:avLst/>
          </a:prstGeom>
        </p:spPr>
      </p:pic>
      <p:sp>
        <p:nvSpPr>
          <p:cNvPr id="20" name="矩形 19">
            <a:extLst>
              <a:ext uri="{FF2B5EF4-FFF2-40B4-BE49-F238E27FC236}">
                <a16:creationId xmlns:a16="http://schemas.microsoft.com/office/drawing/2014/main" id="{CD8EFDA9-B689-4B4B-88CC-71D629C4AE2E}"/>
              </a:ext>
            </a:extLst>
          </p:cNvPr>
          <p:cNvSpPr/>
          <p:nvPr/>
        </p:nvSpPr>
        <p:spPr>
          <a:xfrm>
            <a:off x="6243344" y="2804028"/>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上三角矩陣</a:t>
            </a:r>
          </a:p>
        </p:txBody>
      </p:sp>
      <p:sp>
        <p:nvSpPr>
          <p:cNvPr id="21" name="矩形 20">
            <a:extLst>
              <a:ext uri="{FF2B5EF4-FFF2-40B4-BE49-F238E27FC236}">
                <a16:creationId xmlns:a16="http://schemas.microsoft.com/office/drawing/2014/main" id="{A5164D3D-53D3-4B1A-AF3C-88506A9D5C23}"/>
              </a:ext>
            </a:extLst>
          </p:cNvPr>
          <p:cNvSpPr/>
          <p:nvPr/>
        </p:nvSpPr>
        <p:spPr>
          <a:xfrm>
            <a:off x="8317543" y="2804028"/>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下三角</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矩陣</a:t>
            </a:r>
          </a:p>
        </p:txBody>
      </p:sp>
      <p:sp>
        <p:nvSpPr>
          <p:cNvPr id="26" name="矩形 25">
            <a:extLst>
              <a:ext uri="{FF2B5EF4-FFF2-40B4-BE49-F238E27FC236}">
                <a16:creationId xmlns:a16="http://schemas.microsoft.com/office/drawing/2014/main" id="{B165893F-C341-495A-B709-061BED6C9AA6}"/>
              </a:ext>
            </a:extLst>
          </p:cNvPr>
          <p:cNvSpPr/>
          <p:nvPr/>
        </p:nvSpPr>
        <p:spPr>
          <a:xfrm>
            <a:off x="10307671" y="2804028"/>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對角矩陣</a:t>
            </a:r>
          </a:p>
        </p:txBody>
      </p:sp>
    </p:spTree>
    <p:extLst>
      <p:ext uri="{BB962C8B-B14F-4D97-AF65-F5344CB8AC3E}">
        <p14:creationId xmlns:p14="http://schemas.microsoft.com/office/powerpoint/2010/main" val="745277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陣列索引</a:t>
            </a:r>
            <a:r>
              <a:rPr lang="en-US" altLang="zh-TW"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&amp;</a:t>
            </a:r>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切片 </a:t>
            </a:r>
            <a:r>
              <a:rPr lang="en-US" altLang="zh-TW"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I</a:t>
            </a:r>
            <a:endPar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索引 </a:t>
            </a: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&amp;</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 切片器</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pic>
        <p:nvPicPr>
          <p:cNvPr id="50" name="Picture 6" descr="Python NumPy Tutorial: An Applied Introduction for Beginners – LearnDataSci">
            <a:extLst>
              <a:ext uri="{FF2B5EF4-FFF2-40B4-BE49-F238E27FC236}">
                <a16:creationId xmlns:a16="http://schemas.microsoft.com/office/drawing/2014/main" id="{A27C64D2-0E2D-406C-9341-CA0CC8963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820" y="2788716"/>
            <a:ext cx="7169726" cy="2244124"/>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98C8E4DC-F848-4788-8E13-827E38A65EBB}"/>
              </a:ext>
            </a:extLst>
          </p:cNvPr>
          <p:cNvSpPr txBox="1"/>
          <p:nvPr/>
        </p:nvSpPr>
        <p:spPr>
          <a:xfrm>
            <a:off x="217528" y="6553930"/>
            <a:ext cx="8648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1" u="none" strike="noStrike" kern="1200" cap="none" spc="0" normalizeH="0" baseline="0" noProof="0" dirty="0">
                <a:ln>
                  <a:noFill/>
                </a:ln>
                <a:solidFill>
                  <a:srgbClr val="E7E6E6">
                    <a:lumMod val="75000"/>
                  </a:srgbClr>
                </a:solidFill>
                <a:effectLst/>
                <a:uLnTx/>
                <a:uFillTx/>
                <a:latin typeface="Calibri" panose="020F0502020204030204"/>
                <a:ea typeface="新細明體" panose="02020500000000000000" pitchFamily="18" charset="-120"/>
                <a:cs typeface="+mn-cs"/>
              </a:rPr>
              <a:t>Reference : https://hackernoon.com/a-quick-introduction-to-python-numpy-for-beginners</a:t>
            </a:r>
            <a:endParaRPr kumimoji="0" lang="zh-TW" altLang="en-US" sz="1800" b="0" i="1" u="none" strike="noStrike" kern="1200" cap="none" spc="0" normalizeH="0" baseline="0" noProof="0" dirty="0">
              <a:ln>
                <a:noFill/>
              </a:ln>
              <a:solidFill>
                <a:srgbClr val="E7E6E6">
                  <a:lumMod val="75000"/>
                </a:srgbClr>
              </a:solidFill>
              <a:effectLst/>
              <a:uLnTx/>
              <a:uFillTx/>
              <a:latin typeface="Calibri" panose="020F0502020204030204"/>
              <a:ea typeface="新細明體" panose="02020500000000000000" pitchFamily="18" charset="-120"/>
              <a:cs typeface="+mn-cs"/>
            </a:endParaRPr>
          </a:p>
        </p:txBody>
      </p:sp>
      <p:grpSp>
        <p:nvGrpSpPr>
          <p:cNvPr id="26" name="群組 25">
            <a:extLst>
              <a:ext uri="{FF2B5EF4-FFF2-40B4-BE49-F238E27FC236}">
                <a16:creationId xmlns:a16="http://schemas.microsoft.com/office/drawing/2014/main" id="{2FF482C8-E8CE-47A7-9503-97092C507A0A}"/>
              </a:ext>
            </a:extLst>
          </p:cNvPr>
          <p:cNvGrpSpPr/>
          <p:nvPr/>
        </p:nvGrpSpPr>
        <p:grpSpPr>
          <a:xfrm>
            <a:off x="630050" y="1672803"/>
            <a:ext cx="3501529" cy="4725212"/>
            <a:chOff x="350628" y="1401465"/>
            <a:chExt cx="3533468" cy="5217011"/>
          </a:xfrm>
        </p:grpSpPr>
        <p:pic>
          <p:nvPicPr>
            <p:cNvPr id="27" name="Picture 2">
              <a:extLst>
                <a:ext uri="{FF2B5EF4-FFF2-40B4-BE49-F238E27FC236}">
                  <a16:creationId xmlns:a16="http://schemas.microsoft.com/office/drawing/2014/main" id="{16EE3DA0-47C4-4A5F-9636-FC428BB08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233" y="1401465"/>
              <a:ext cx="2789862" cy="910251"/>
            </a:xfrm>
            <a:prstGeom prst="rect">
              <a:avLst/>
            </a:prstGeom>
            <a:noFill/>
            <a:extLst>
              <a:ext uri="{909E8E84-426E-40DD-AFC4-6F175D3DCCD1}">
                <a14:hiddenFill xmlns:a14="http://schemas.microsoft.com/office/drawing/2010/main">
                  <a:solidFill>
                    <a:srgbClr val="FFFFFF"/>
                  </a:solidFill>
                </a14:hiddenFill>
              </a:ext>
            </a:extLst>
          </p:spPr>
        </p:pic>
        <p:pic>
          <p:nvPicPr>
            <p:cNvPr id="28" name="圖片 27">
              <a:extLst>
                <a:ext uri="{FF2B5EF4-FFF2-40B4-BE49-F238E27FC236}">
                  <a16:creationId xmlns:a16="http://schemas.microsoft.com/office/drawing/2014/main" id="{C4F7C47D-FEE9-4820-B917-40AFD55EB7B6}"/>
                </a:ext>
              </a:extLst>
            </p:cNvPr>
            <p:cNvPicPr>
              <a:picLocks noChangeAspect="1"/>
            </p:cNvPicPr>
            <p:nvPr/>
          </p:nvPicPr>
          <p:blipFill>
            <a:blip r:embed="rId6"/>
            <a:stretch>
              <a:fillRect/>
            </a:stretch>
          </p:blipFill>
          <p:spPr>
            <a:xfrm>
              <a:off x="1094234" y="2501378"/>
              <a:ext cx="2789862" cy="1870127"/>
            </a:xfrm>
            <a:prstGeom prst="rect">
              <a:avLst/>
            </a:prstGeom>
          </p:spPr>
        </p:pic>
        <p:pic>
          <p:nvPicPr>
            <p:cNvPr id="29" name="Picture 4">
              <a:extLst>
                <a:ext uri="{FF2B5EF4-FFF2-40B4-BE49-F238E27FC236}">
                  <a16:creationId xmlns:a16="http://schemas.microsoft.com/office/drawing/2014/main" id="{FB6211A1-5E1C-4C6E-AE22-7818F6945E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234" y="4561167"/>
              <a:ext cx="2789862" cy="2057309"/>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9BE725C1-FD45-41FA-81FE-0E75DF20D221}"/>
                </a:ext>
              </a:extLst>
            </p:cNvPr>
            <p:cNvSpPr/>
            <p:nvPr/>
          </p:nvSpPr>
          <p:spPr>
            <a:xfrm>
              <a:off x="351692" y="1408758"/>
              <a:ext cx="672203" cy="895663"/>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矩形 30">
              <a:extLst>
                <a:ext uri="{FF2B5EF4-FFF2-40B4-BE49-F238E27FC236}">
                  <a16:creationId xmlns:a16="http://schemas.microsoft.com/office/drawing/2014/main" id="{018F088E-517D-4E96-BE45-A564F90AF62B}"/>
                </a:ext>
              </a:extLst>
            </p:cNvPr>
            <p:cNvSpPr/>
            <p:nvPr/>
          </p:nvSpPr>
          <p:spPr>
            <a:xfrm>
              <a:off x="350628" y="2501378"/>
              <a:ext cx="672203" cy="1870127"/>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(2,3)</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E73C31C7-24A5-43CB-8A10-26BE1D12A163}"/>
                </a:ext>
              </a:extLst>
            </p:cNvPr>
            <p:cNvSpPr/>
            <p:nvPr/>
          </p:nvSpPr>
          <p:spPr>
            <a:xfrm>
              <a:off x="350628" y="4568462"/>
              <a:ext cx="672203" cy="2050014"/>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(4,2,3)</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文字方塊 32">
              <a:extLst>
                <a:ext uri="{FF2B5EF4-FFF2-40B4-BE49-F238E27FC236}">
                  <a16:creationId xmlns:a16="http://schemas.microsoft.com/office/drawing/2014/main" id="{04461FF2-3DB6-4267-9AFB-CE76C60B6369}"/>
                </a:ext>
              </a:extLst>
            </p:cNvPr>
            <p:cNvSpPr txBox="1"/>
            <p:nvPr/>
          </p:nvSpPr>
          <p:spPr>
            <a:xfrm>
              <a:off x="1424354" y="4002173"/>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C9CE02ED-B56F-414A-9C98-BCA49C499D87}"/>
                </a:ext>
              </a:extLst>
            </p:cNvPr>
            <p:cNvSpPr txBox="1"/>
            <p:nvPr/>
          </p:nvSpPr>
          <p:spPr>
            <a:xfrm>
              <a:off x="2986092" y="2648345"/>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F9987433-51CC-47D3-BB90-589CEF41CF20}"/>
                </a:ext>
              </a:extLst>
            </p:cNvPr>
            <p:cNvSpPr txBox="1"/>
            <p:nvPr/>
          </p:nvSpPr>
          <p:spPr>
            <a:xfrm>
              <a:off x="1175464" y="6039967"/>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BFD8A623-7F72-4DC5-9B2E-E38E5037F3A6}"/>
                </a:ext>
              </a:extLst>
            </p:cNvPr>
            <p:cNvSpPr txBox="1"/>
            <p:nvPr/>
          </p:nvSpPr>
          <p:spPr>
            <a:xfrm>
              <a:off x="2889964" y="4552026"/>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E31ADFB7-B03D-4E34-BB67-BE03B151CAA7}"/>
                </a:ext>
              </a:extLst>
            </p:cNvPr>
            <p:cNvSpPr txBox="1"/>
            <p:nvPr/>
          </p:nvSpPr>
          <p:spPr>
            <a:xfrm>
              <a:off x="2262216" y="5111214"/>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3D10DDD7-9E3C-4403-9882-914552295EEF}"/>
                </a:ext>
              </a:extLst>
            </p:cNvPr>
            <p:cNvSpPr txBox="1"/>
            <p:nvPr/>
          </p:nvSpPr>
          <p:spPr>
            <a:xfrm>
              <a:off x="2889964" y="1487257"/>
              <a:ext cx="898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Axis = 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0" name="文字方塊 39">
            <a:extLst>
              <a:ext uri="{FF2B5EF4-FFF2-40B4-BE49-F238E27FC236}">
                <a16:creationId xmlns:a16="http://schemas.microsoft.com/office/drawing/2014/main" id="{E8E5506D-ADC6-47A3-A89D-4AC23293C1FD}"/>
              </a:ext>
            </a:extLst>
          </p:cNvPr>
          <p:cNvSpPr txBox="1"/>
          <p:nvPr/>
        </p:nvSpPr>
        <p:spPr>
          <a:xfrm>
            <a:off x="4450458" y="1621030"/>
            <a:ext cx="5532512" cy="777136"/>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使用索引</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(Index)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存取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陣列元素</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a:p>
            <a:pPr marL="285750" indent="-285750" rtl="0" fontAlgn="base">
              <a:spcBef>
                <a:spcPts val="1476"/>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使用切片</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(Slice)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來存取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陣列資料</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E097CA7B-8814-495F-97E3-E10C4CA3187E}"/>
              </a:ext>
            </a:extLst>
          </p:cNvPr>
          <p:cNvSpPr txBox="1"/>
          <p:nvPr/>
        </p:nvSpPr>
        <p:spPr>
          <a:xfrm>
            <a:off x="5035932" y="5233616"/>
            <a:ext cx="6305550" cy="777136"/>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陣列註標從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算起，與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Java</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C/C++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相同</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buFont typeface="Arial" panose="020B0604020202020204" pitchFamily="34" charset="0"/>
              <a:buChar char="•"/>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陣列索引的方式與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 List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的索引方式相同</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p:txBody>
      </p:sp>
      <p:pic>
        <p:nvPicPr>
          <p:cNvPr id="44" name="圖片 43">
            <a:extLst>
              <a:ext uri="{FF2B5EF4-FFF2-40B4-BE49-F238E27FC236}">
                <a16:creationId xmlns:a16="http://schemas.microsoft.com/office/drawing/2014/main" id="{991632EB-5ACC-4703-BC3A-9F5D4826624D}"/>
              </a:ext>
            </a:extLst>
          </p:cNvPr>
          <p:cNvPicPr>
            <a:picLocks noChangeAspect="1"/>
          </p:cNvPicPr>
          <p:nvPr/>
        </p:nvPicPr>
        <p:blipFill>
          <a:blip r:embed="rId8"/>
          <a:stretch>
            <a:fillRect/>
          </a:stretch>
        </p:blipFill>
        <p:spPr>
          <a:xfrm>
            <a:off x="4450458" y="5274799"/>
            <a:ext cx="673298" cy="642694"/>
          </a:xfrm>
          <a:prstGeom prst="rect">
            <a:avLst/>
          </a:prstGeom>
        </p:spPr>
      </p:pic>
      <p:sp>
        <p:nvSpPr>
          <p:cNvPr id="45" name="矩形 44">
            <a:extLst>
              <a:ext uri="{FF2B5EF4-FFF2-40B4-BE49-F238E27FC236}">
                <a16:creationId xmlns:a16="http://schemas.microsoft.com/office/drawing/2014/main" id="{6724E19C-585D-4327-B3B3-0C493E70D7E5}"/>
              </a:ext>
            </a:extLst>
          </p:cNvPr>
          <p:cNvSpPr/>
          <p:nvPr/>
        </p:nvSpPr>
        <p:spPr>
          <a:xfrm>
            <a:off x="4417083" y="5049357"/>
            <a:ext cx="6407982" cy="116955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671186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AE929C5-71CB-4893-BFE3-4F53621BE7B7}"/>
              </a:ext>
            </a:extLst>
          </p:cNvPr>
          <p:cNvPicPr>
            <a:picLocks noChangeAspect="1"/>
          </p:cNvPicPr>
          <p:nvPr/>
        </p:nvPicPr>
        <p:blipFill>
          <a:blip r:embed="rId2"/>
          <a:stretch>
            <a:fillRect/>
          </a:stretch>
        </p:blipFill>
        <p:spPr>
          <a:xfrm>
            <a:off x="1663204" y="2782518"/>
            <a:ext cx="3730833" cy="3730833"/>
          </a:xfrm>
          <a:prstGeom prst="rect">
            <a:avLst/>
          </a:prstGeom>
        </p:spPr>
      </p:pic>
      <p:pic>
        <p:nvPicPr>
          <p:cNvPr id="5" name="圖片 4">
            <a:extLst>
              <a:ext uri="{FF2B5EF4-FFF2-40B4-BE49-F238E27FC236}">
                <a16:creationId xmlns:a16="http://schemas.microsoft.com/office/drawing/2014/main" id="{C0D41FA7-B341-4118-AF97-AC6B2602D194}"/>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20000"/>
                    </a14:imgEffect>
                  </a14:imgLayer>
                </a14:imgProps>
              </a:ext>
            </a:extLst>
          </a:blip>
          <a:stretch>
            <a:fillRect/>
          </a:stretch>
        </p:blipFill>
        <p:spPr>
          <a:xfrm>
            <a:off x="6288422" y="1978354"/>
            <a:ext cx="5466441" cy="3418590"/>
          </a:xfrm>
          <a:prstGeom prst="rect">
            <a:avLst/>
          </a:prstGeom>
        </p:spPr>
      </p:pic>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陣列塑型</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reshape</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50" name="文字方塊 49">
            <a:extLst>
              <a:ext uri="{FF2B5EF4-FFF2-40B4-BE49-F238E27FC236}">
                <a16:creationId xmlns:a16="http://schemas.microsoft.com/office/drawing/2014/main" id="{9AD3E4B2-5729-40E1-9982-41A22B17F555}"/>
              </a:ext>
            </a:extLst>
          </p:cNvPr>
          <p:cNvSpPr txBox="1"/>
          <p:nvPr/>
        </p:nvSpPr>
        <p:spPr>
          <a:xfrm>
            <a:off x="364281" y="1776403"/>
            <a:ext cx="6305550" cy="1523494"/>
          </a:xfrm>
          <a:prstGeom prst="rect">
            <a:avLst/>
          </a:prstGeom>
          <a:noFill/>
        </p:spPr>
        <p:txBody>
          <a:bodyPr wrap="square">
            <a:spAutoFit/>
          </a:bodyPr>
          <a:lstStyle/>
          <a:p>
            <a:pPr rtl="0" fontAlgn="base">
              <a:spcBef>
                <a:spcPts val="0"/>
              </a:spcBef>
              <a:spcAft>
                <a:spcPts val="0"/>
              </a:spcAft>
            </a:pPr>
            <a:r>
              <a:rPr lang="en-US" altLang="zh-TW" sz="2000" b="1" i="0" u="none" strike="noStrike" dirty="0">
                <a:effectLst/>
                <a:latin typeface="微軟正黑體" panose="020B0604030504040204" pitchFamily="34" charset="-120"/>
                <a:ea typeface="微軟正黑體" panose="020B0604030504040204" pitchFamily="34" charset="-120"/>
              </a:rPr>
              <a:t>NumPy </a:t>
            </a:r>
            <a:r>
              <a:rPr lang="zh-TW" altLang="en-US" sz="2000" b="1" i="0" u="none" strike="noStrike" dirty="0">
                <a:effectLst/>
                <a:latin typeface="微軟正黑體" panose="020B0604030504040204" pitchFamily="34" charset="-120"/>
                <a:ea typeface="微軟正黑體" panose="020B0604030504040204" pitchFamily="34" charset="-120"/>
              </a:rPr>
              <a:t>陣列可以改變陣列型狀而不改變數據</a:t>
            </a:r>
          </a:p>
          <a:p>
            <a:pPr marL="742950" lvl="1" indent="-285750" rtl="0" fontAlgn="base">
              <a:spcBef>
                <a:spcPts val="1476"/>
              </a:spcBef>
              <a:spcAft>
                <a:spcPts val="0"/>
              </a:spcAft>
              <a:buFont typeface="Arial" panose="020B0604020202020204" pitchFamily="34" charset="0"/>
              <a:buChar char="•"/>
            </a:pPr>
            <a:r>
              <a:rPr lang="zh-TW" altLang="en-US" sz="1600" b="1" i="0" dirty="0">
                <a:effectLst/>
                <a:latin typeface="微軟正黑體" panose="020B0604030504040204" pitchFamily="34" charset="-120"/>
                <a:ea typeface="微軟正黑體" panose="020B0604030504040204" pitchFamily="34" charset="-120"/>
              </a:rPr>
              <a:t>重塑時指定的新形狀的總元素數量必須與原始陣列相同。</a:t>
            </a:r>
            <a:endParaRPr lang="en-US" altLang="zh-TW" sz="1600" b="1" i="0" dirty="0">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zh-TW" altLang="en-US" sz="1600" b="1" i="0" u="none" strike="noStrike" dirty="0">
                <a:effectLst/>
                <a:latin typeface="微軟正黑體" panose="020B0604030504040204" pitchFamily="34" charset="-120"/>
                <a:ea typeface="微軟正黑體" panose="020B0604030504040204" pitchFamily="34" charset="-120"/>
              </a:rPr>
              <a:t>可以使用 </a:t>
            </a:r>
            <a:r>
              <a:rPr lang="en-US" altLang="zh-TW" sz="1600" b="1" i="0" u="none" strike="noStrike" dirty="0">
                <a:effectLst/>
                <a:latin typeface="微軟正黑體" panose="020B0604030504040204" pitchFamily="34" charset="-120"/>
                <a:ea typeface="微軟正黑體" panose="020B0604030504040204" pitchFamily="34" charset="-120"/>
              </a:rPr>
              <a:t>-1 </a:t>
            </a:r>
            <a:r>
              <a:rPr lang="zh-TW" altLang="en-US" sz="1600" b="1" i="0" u="none" strike="noStrike" dirty="0">
                <a:effectLst/>
                <a:latin typeface="微軟正黑體" panose="020B0604030504040204" pitchFamily="34" charset="-120"/>
                <a:ea typeface="微軟正黑體" panose="020B0604030504040204" pitchFamily="34" charset="-120"/>
              </a:rPr>
              <a:t>在某一維度上作為佔位符，</a:t>
            </a:r>
            <a:r>
              <a:rPr lang="en-US" altLang="zh-TW" sz="1600" b="1" i="0" u="none" strike="noStrike" dirty="0" err="1">
                <a:effectLst/>
                <a:latin typeface="微軟正黑體" panose="020B0604030504040204" pitchFamily="34" charset="-120"/>
                <a:ea typeface="微軟正黑體" panose="020B0604030504040204" pitchFamily="34" charset="-120"/>
              </a:rPr>
              <a:t>numpy</a:t>
            </a:r>
            <a:r>
              <a:rPr lang="zh-TW" altLang="en-US" sz="1600" b="1" i="0" u="none" strike="noStrike" dirty="0">
                <a:effectLst/>
                <a:latin typeface="微軟正黑體" panose="020B0604030504040204" pitchFamily="34" charset="-120"/>
                <a:ea typeface="微軟正黑體" panose="020B0604030504040204" pitchFamily="34" charset="-120"/>
              </a:rPr>
              <a:t>會自動計算維度大小</a:t>
            </a:r>
            <a:endParaRPr lang="en-US" altLang="zh-TW" sz="1600" b="1" i="0" u="none" strike="noStrike" dirty="0">
              <a:effectLst/>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B0F9674C-EFC8-43D9-8CCB-BE9A72EF20BD}"/>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C2C825A0-9D29-477D-970D-B12585390733}"/>
              </a:ext>
            </a:extLst>
          </p:cNvPr>
          <p:cNvSpPr txBox="1"/>
          <p:nvPr/>
        </p:nvSpPr>
        <p:spPr>
          <a:xfrm>
            <a:off x="1922402" y="6196910"/>
            <a:ext cx="36791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rPr>
              <a:t>Index order </a:t>
            </a:r>
            <a:r>
              <a:rPr kumimoji="0" lang="zh-TW" altLang="en-US"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rPr>
              <a:t>方向差異 </a:t>
            </a:r>
            <a:r>
              <a:rPr kumimoji="0" lang="en-US" altLang="zh-TW"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rPr>
              <a:t>(C vs Fortran)</a:t>
            </a:r>
            <a:endParaRPr kumimoji="0" lang="zh-TW" altLang="en-US" b="1" i="0" u="none" strike="noStrike" kern="1200" cap="none" spc="0" normalizeH="0" baseline="0" noProof="0" dirty="0">
              <a:ln>
                <a:noFill/>
              </a:ln>
              <a:solidFill>
                <a:srgbClr val="3B4046"/>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22603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高維陣列索引</a:t>
            </a:r>
            <a:r>
              <a:rPr lang="en-US" altLang="zh-TW"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&amp;</a:t>
            </a:r>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切片 </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索引 </a:t>
            </a: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&amp;</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 切片器</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42" name="文字方塊 41">
            <a:extLst>
              <a:ext uri="{FF2B5EF4-FFF2-40B4-BE49-F238E27FC236}">
                <a16:creationId xmlns:a16="http://schemas.microsoft.com/office/drawing/2014/main" id="{E097CA7B-8814-495F-97E3-E10C4CA3187E}"/>
              </a:ext>
            </a:extLst>
          </p:cNvPr>
          <p:cNvSpPr txBox="1"/>
          <p:nvPr/>
        </p:nvSpPr>
        <p:spPr>
          <a:xfrm>
            <a:off x="965140" y="5407912"/>
            <a:ext cx="6305550" cy="777136"/>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NumPy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陣列註標從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算起，與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Java</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C/C++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相同</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buFont typeface="Arial" panose="020B0604020202020204" pitchFamily="34" charset="0"/>
              <a:buChar char="•"/>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陣列索引的方式與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Python List </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的索引方式相同</a:t>
            </a:r>
            <a:endParaRPr lang="zh-TW" altLang="en-US" sz="1600" b="1" i="0" u="none" strike="noStrike" dirty="0">
              <a:solidFill>
                <a:srgbClr val="E1CB1A"/>
              </a:solidFill>
              <a:effectLst/>
              <a:latin typeface="微軟正黑體" panose="020B0604030504040204" pitchFamily="34" charset="-120"/>
              <a:ea typeface="微軟正黑體" panose="020B0604030504040204" pitchFamily="34" charset="-120"/>
            </a:endParaRPr>
          </a:p>
        </p:txBody>
      </p:sp>
      <p:pic>
        <p:nvPicPr>
          <p:cNvPr id="44" name="圖片 43">
            <a:extLst>
              <a:ext uri="{FF2B5EF4-FFF2-40B4-BE49-F238E27FC236}">
                <a16:creationId xmlns:a16="http://schemas.microsoft.com/office/drawing/2014/main" id="{991632EB-5ACC-4703-BC3A-9F5D4826624D}"/>
              </a:ext>
            </a:extLst>
          </p:cNvPr>
          <p:cNvPicPr>
            <a:picLocks noChangeAspect="1"/>
          </p:cNvPicPr>
          <p:nvPr/>
        </p:nvPicPr>
        <p:blipFill>
          <a:blip r:embed="rId4"/>
          <a:stretch>
            <a:fillRect/>
          </a:stretch>
        </p:blipFill>
        <p:spPr>
          <a:xfrm>
            <a:off x="379666" y="5449095"/>
            <a:ext cx="673298" cy="642694"/>
          </a:xfrm>
          <a:prstGeom prst="rect">
            <a:avLst/>
          </a:prstGeom>
        </p:spPr>
      </p:pic>
      <p:sp>
        <p:nvSpPr>
          <p:cNvPr id="45" name="矩形 44">
            <a:extLst>
              <a:ext uri="{FF2B5EF4-FFF2-40B4-BE49-F238E27FC236}">
                <a16:creationId xmlns:a16="http://schemas.microsoft.com/office/drawing/2014/main" id="{6724E19C-585D-4327-B3B3-0C493E70D7E5}"/>
              </a:ext>
            </a:extLst>
          </p:cNvPr>
          <p:cNvSpPr/>
          <p:nvPr/>
        </p:nvSpPr>
        <p:spPr>
          <a:xfrm>
            <a:off x="346291" y="5223653"/>
            <a:ext cx="6407982" cy="116955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D3CC818C-4049-4EB5-ADE8-201600D8140C}"/>
              </a:ext>
            </a:extLst>
          </p:cNvPr>
          <p:cNvPicPr>
            <a:picLocks noChangeAspect="1"/>
          </p:cNvPicPr>
          <p:nvPr/>
        </p:nvPicPr>
        <p:blipFill>
          <a:blip r:embed="rId5"/>
          <a:stretch>
            <a:fillRect/>
          </a:stretch>
        </p:blipFill>
        <p:spPr>
          <a:xfrm>
            <a:off x="7012444" y="1532226"/>
            <a:ext cx="4324193" cy="4095401"/>
          </a:xfrm>
          <a:prstGeom prst="rect">
            <a:avLst/>
          </a:prstGeom>
        </p:spPr>
      </p:pic>
      <p:pic>
        <p:nvPicPr>
          <p:cNvPr id="3" name="圖片 2">
            <a:extLst>
              <a:ext uri="{FF2B5EF4-FFF2-40B4-BE49-F238E27FC236}">
                <a16:creationId xmlns:a16="http://schemas.microsoft.com/office/drawing/2014/main" id="{A8344C15-073C-48CA-B575-9EF0A2562DEA}"/>
              </a:ext>
            </a:extLst>
          </p:cNvPr>
          <p:cNvPicPr>
            <a:picLocks noChangeAspect="1"/>
          </p:cNvPicPr>
          <p:nvPr/>
        </p:nvPicPr>
        <p:blipFill>
          <a:blip r:embed="rId6"/>
          <a:stretch>
            <a:fillRect/>
          </a:stretch>
        </p:blipFill>
        <p:spPr>
          <a:xfrm>
            <a:off x="801053" y="1601258"/>
            <a:ext cx="5592542" cy="3145805"/>
          </a:xfrm>
          <a:prstGeom prst="rect">
            <a:avLst/>
          </a:prstGeom>
        </p:spPr>
      </p:pic>
    </p:spTree>
    <p:extLst>
      <p:ext uri="{BB962C8B-B14F-4D97-AF65-F5344CB8AC3E}">
        <p14:creationId xmlns:p14="http://schemas.microsoft.com/office/powerpoint/2010/main" val="3961142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程式語言的差別</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Popularity of Programming Language</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3" name="圖片 2">
            <a:extLst>
              <a:ext uri="{FF2B5EF4-FFF2-40B4-BE49-F238E27FC236}">
                <a16:creationId xmlns:a16="http://schemas.microsoft.com/office/drawing/2014/main" id="{D041BDD3-5CAF-4BE9-8042-C97B88A3E2E4}"/>
              </a:ext>
            </a:extLst>
          </p:cNvPr>
          <p:cNvPicPr>
            <a:picLocks noChangeAspect="1"/>
          </p:cNvPicPr>
          <p:nvPr/>
        </p:nvPicPr>
        <p:blipFill>
          <a:blip r:embed="rId3"/>
          <a:stretch>
            <a:fillRect/>
          </a:stretch>
        </p:blipFill>
        <p:spPr>
          <a:xfrm>
            <a:off x="1092502" y="1863807"/>
            <a:ext cx="4732564" cy="4574333"/>
          </a:xfrm>
          <a:prstGeom prst="rect">
            <a:avLst/>
          </a:prstGeom>
        </p:spPr>
      </p:pic>
      <p:sp>
        <p:nvSpPr>
          <p:cNvPr id="13" name="文字方塊 12">
            <a:extLst>
              <a:ext uri="{FF2B5EF4-FFF2-40B4-BE49-F238E27FC236}">
                <a16:creationId xmlns:a16="http://schemas.microsoft.com/office/drawing/2014/main" id="{D19F13B5-3CE6-465E-8E59-168FF9318C7A}"/>
              </a:ext>
            </a:extLst>
          </p:cNvPr>
          <p:cNvSpPr txBox="1"/>
          <p:nvPr/>
        </p:nvSpPr>
        <p:spPr>
          <a:xfrm>
            <a:off x="304951" y="6472734"/>
            <a:ext cx="6307666" cy="276999"/>
          </a:xfrm>
          <a:prstGeom prst="rect">
            <a:avLst/>
          </a:prstGeom>
          <a:noFill/>
        </p:spPr>
        <p:txBody>
          <a:bodyPr wrap="square">
            <a:spAutoFit/>
          </a:bodyPr>
          <a:lstStyle/>
          <a:p>
            <a:pPr algn="ctr"/>
            <a:r>
              <a:rPr lang="en-US" altLang="zh-TW" sz="1200" b="0" i="1" dirty="0">
                <a:solidFill>
                  <a:schemeClr val="bg1">
                    <a:lumMod val="65000"/>
                  </a:schemeClr>
                </a:solidFill>
                <a:effectLst/>
                <a:latin typeface="Helvetica Neue"/>
              </a:rPr>
              <a:t>Ref: 2023 PYPL </a:t>
            </a:r>
            <a:r>
              <a:rPr lang="en-US" altLang="zh-TW" sz="1200" b="0" i="1" dirty="0" err="1">
                <a:solidFill>
                  <a:schemeClr val="bg1">
                    <a:lumMod val="65000"/>
                  </a:schemeClr>
                </a:solidFill>
                <a:effectLst/>
                <a:latin typeface="Helvetica Neue"/>
              </a:rPr>
              <a:t>PopularitY</a:t>
            </a:r>
            <a:r>
              <a:rPr lang="en-US" altLang="zh-TW" sz="1200" b="0" i="1" dirty="0">
                <a:solidFill>
                  <a:schemeClr val="bg1">
                    <a:lumMod val="65000"/>
                  </a:schemeClr>
                </a:solidFill>
                <a:effectLst/>
                <a:latin typeface="Helvetica Neue"/>
              </a:rPr>
              <a:t> of Programming Language</a:t>
            </a:r>
          </a:p>
        </p:txBody>
      </p:sp>
      <p:pic>
        <p:nvPicPr>
          <p:cNvPr id="1026" name="Picture 2" descr="Alternative Fuels Data Center: How Do Hybrid Electric Cars Work?">
            <a:extLst>
              <a:ext uri="{FF2B5EF4-FFF2-40B4-BE49-F238E27FC236}">
                <a16:creationId xmlns:a16="http://schemas.microsoft.com/office/drawing/2014/main" id="{A41A2214-5E1D-4492-A722-3382378F4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418" y="1863807"/>
            <a:ext cx="3447595" cy="193754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3E7CFD03-D567-4B31-9312-2D9ADF24D69D}"/>
              </a:ext>
            </a:extLst>
          </p:cNvPr>
          <p:cNvPicPr>
            <a:picLocks noChangeAspect="1"/>
          </p:cNvPicPr>
          <p:nvPr/>
        </p:nvPicPr>
        <p:blipFill>
          <a:blip r:embed="rId5"/>
          <a:stretch>
            <a:fillRect/>
          </a:stretch>
        </p:blipFill>
        <p:spPr>
          <a:xfrm>
            <a:off x="7419231" y="4073194"/>
            <a:ext cx="3449782" cy="2399540"/>
          </a:xfrm>
          <a:prstGeom prst="rect">
            <a:avLst/>
          </a:prstGeom>
        </p:spPr>
      </p:pic>
      <p:sp>
        <p:nvSpPr>
          <p:cNvPr id="18" name="文字版面配置區 2">
            <a:extLst>
              <a:ext uri="{FF2B5EF4-FFF2-40B4-BE49-F238E27FC236}">
                <a16:creationId xmlns:a16="http://schemas.microsoft.com/office/drawing/2014/main" id="{AEC1820F-0FE8-443A-AD21-C61EB3AD24E0}"/>
              </a:ext>
            </a:extLst>
          </p:cNvPr>
          <p:cNvSpPr txBox="1">
            <a:spLocks/>
          </p:cNvSpPr>
          <p:nvPr/>
        </p:nvSpPr>
        <p:spPr>
          <a:xfrm>
            <a:off x="7416332" y="1402553"/>
            <a:ext cx="3682698" cy="650669"/>
          </a:xfrm>
          <a:prstGeom prst="rect">
            <a:avLst/>
          </a:prstGeom>
        </p:spPr>
        <p:txBody>
          <a:bodyPr vert="horz" lIns="0" tIns="0" rIns="0" bIns="0" rtlCol="0">
            <a:noAutofit/>
          </a:bodyPr>
          <a:lstStyle>
            <a:lvl1pPr marL="0" indent="0" algn="l" defTabSz="1219110" rtl="0" eaLnBrk="1" latinLnBrk="0" hangingPunct="1">
              <a:spcBef>
                <a:spcPts val="0"/>
              </a:spcBef>
              <a:spcAft>
                <a:spcPts val="300"/>
              </a:spcAft>
              <a:buSzPct val="100000"/>
              <a:buFont typeface="Arial" panose="020B0604020202020204" pitchFamily="34" charset="0"/>
              <a:buNone/>
              <a:defRPr sz="2100" b="1" kern="1200">
                <a:solidFill>
                  <a:srgbClr val="92D050"/>
                </a:solidFill>
                <a:latin typeface="Calibri" panose="020F0502020204030204" pitchFamily="34" charset="0"/>
                <a:ea typeface="微軟正黑體" panose="020B0604030504040204" pitchFamily="34" charset="-120"/>
                <a:cs typeface="Calibri" panose="020F0502020204030204" pitchFamily="34" charset="0"/>
              </a:defRPr>
            </a:lvl1pPr>
            <a:lvl2pPr marL="0" indent="0" algn="l" defTabSz="1219110" rtl="0" eaLnBrk="1" latinLnBrk="0" hangingPunct="1">
              <a:spcBef>
                <a:spcPts val="0"/>
              </a:spcBef>
              <a:spcAft>
                <a:spcPts val="1333"/>
              </a:spcAft>
              <a:buClrTx/>
              <a:buSzPct val="100000"/>
              <a:buFont typeface="Arial"/>
              <a:buNone/>
              <a:defRPr lang="en-US" sz="1300" b="1" kern="1200" dirty="0" smtClean="0">
                <a:solidFill>
                  <a:schemeClr val="tx1"/>
                </a:solidFill>
                <a:latin typeface="+mj-lt"/>
                <a:ea typeface="微軟正黑體" panose="020B0604030504040204" pitchFamily="34" charset="-120"/>
                <a:cs typeface="+mn-cs"/>
              </a:defRPr>
            </a:lvl2pPr>
            <a:lvl3pPr marL="235183" indent="-235183" algn="l" defTabSz="1219110" rtl="0" eaLnBrk="1" latinLnBrk="0" hangingPunct="1">
              <a:spcBef>
                <a:spcPts val="0"/>
              </a:spcBef>
              <a:spcAft>
                <a:spcPts val="1333"/>
              </a:spcAft>
              <a:buClrTx/>
              <a:buSzPct val="100000"/>
              <a:buFont typeface="Arial" panose="020B0604020202020204" pitchFamily="34" charset="0"/>
              <a:buChar char="•"/>
              <a:defRPr lang="en-US" sz="1300" kern="1200" dirty="0" smtClean="0">
                <a:solidFill>
                  <a:schemeClr val="tx1"/>
                </a:solidFill>
                <a:latin typeface="微軟正黑體" panose="020B0604030504040204" pitchFamily="34" charset="-120"/>
                <a:ea typeface="微軟正黑體" panose="020B0604030504040204" pitchFamily="34" charset="-120"/>
                <a:cs typeface="+mn-cs"/>
              </a:defRPr>
            </a:lvl3pPr>
            <a:lvl4pPr marL="475164" indent="-235183" algn="l" defTabSz="1219110" rtl="0" eaLnBrk="1" latinLnBrk="0" hangingPunct="1">
              <a:spcBef>
                <a:spcPts val="0"/>
              </a:spcBef>
              <a:spcAft>
                <a:spcPts val="1333"/>
              </a:spcAft>
              <a:buClrTx/>
              <a:buSzPct val="100000"/>
              <a:buFont typeface="Verdana" panose="020B0604030504040204" pitchFamily="34" charset="0"/>
              <a:buChar char="−"/>
              <a:defRPr lang="en-US" sz="1300" kern="1200" baseline="0" dirty="0" smtClean="0">
                <a:solidFill>
                  <a:schemeClr val="tx1"/>
                </a:solidFill>
                <a:latin typeface="微軟正黑體" panose="020B0604030504040204" pitchFamily="34" charset="-120"/>
                <a:ea typeface="微軟正黑體" panose="020B0604030504040204" pitchFamily="34" charset="-120"/>
                <a:cs typeface="+mn-cs"/>
              </a:defRPr>
            </a:lvl4pPr>
            <a:lvl5pPr marL="710348" indent="-235183" algn="l" defTabSz="1064604" rtl="0" eaLnBrk="1" latinLnBrk="0" hangingPunct="1">
              <a:spcBef>
                <a:spcPts val="0"/>
              </a:spcBef>
              <a:spcAft>
                <a:spcPts val="1333"/>
              </a:spcAft>
              <a:buClrTx/>
              <a:buSzPct val="100000"/>
              <a:buFont typeface="Verdana" panose="020B0604030504040204" pitchFamily="34" charset="0"/>
              <a:buChar char="−"/>
              <a:tabLst/>
              <a:defRPr lang="en-US" sz="1400" kern="1200" baseline="0" dirty="0" smtClean="0">
                <a:solidFill>
                  <a:schemeClr val="tx1"/>
                </a:solidFill>
                <a:latin typeface="+mj-lt"/>
                <a:ea typeface="微軟正黑體" panose="020B0604030504040204" pitchFamily="34" charset="-120"/>
                <a:cs typeface="+mn-cs"/>
              </a:defRPr>
            </a:lvl5pPr>
            <a:lvl6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48" indent="-235183" algn="l" defTabSz="121911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10" rtl="0" eaLnBrk="1" fontAlgn="auto" latinLnBrk="0" hangingPunct="1">
              <a:lnSpc>
                <a:spcPct val="100000"/>
              </a:lnSpc>
              <a:spcBef>
                <a:spcPts val="0"/>
              </a:spcBef>
              <a:spcAft>
                <a:spcPts val="300"/>
              </a:spcAft>
              <a:buClrTx/>
              <a:buSzPct val="100000"/>
              <a:buFont typeface="Arial" panose="020B0604020202020204" pitchFamily="34" charset="0"/>
              <a:buNone/>
              <a:tabLst/>
              <a:defRPr/>
            </a:pPr>
            <a:endParaRPr kumimoji="0" lang="zh-TW" altLang="en-US" sz="2100" b="1" i="0" u="none" strike="noStrike" kern="1200" cap="none" spc="0" normalizeH="0" baseline="0" noProof="0" dirty="0">
              <a:ln>
                <a:noFill/>
              </a:ln>
              <a:solidFill>
                <a:srgbClr val="262626"/>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26" name="矩形 25">
            <a:extLst>
              <a:ext uri="{FF2B5EF4-FFF2-40B4-BE49-F238E27FC236}">
                <a16:creationId xmlns:a16="http://schemas.microsoft.com/office/drawing/2014/main" id="{847265A7-3AF1-45AF-8216-7CA0585344DE}"/>
              </a:ext>
            </a:extLst>
          </p:cNvPr>
          <p:cNvSpPr/>
          <p:nvPr/>
        </p:nvSpPr>
        <p:spPr>
          <a:xfrm>
            <a:off x="2022620" y="1411990"/>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特定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泛用</a:t>
            </a:r>
          </a:p>
        </p:txBody>
      </p:sp>
      <p:sp>
        <p:nvSpPr>
          <p:cNvPr id="27" name="矩形 26">
            <a:extLst>
              <a:ext uri="{FF2B5EF4-FFF2-40B4-BE49-F238E27FC236}">
                <a16:creationId xmlns:a16="http://schemas.microsoft.com/office/drawing/2014/main" id="{CEC6AAD2-F416-4750-8720-8A21AFC4B7D7}"/>
              </a:ext>
            </a:extLst>
          </p:cNvPr>
          <p:cNvSpPr/>
          <p:nvPr/>
        </p:nvSpPr>
        <p:spPr>
          <a:xfrm>
            <a:off x="7707958" y="1387373"/>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層次高低</a:t>
            </a:r>
          </a:p>
        </p:txBody>
      </p:sp>
      <p:pic>
        <p:nvPicPr>
          <p:cNvPr id="1028" name="Picture 4">
            <a:extLst>
              <a:ext uri="{FF2B5EF4-FFF2-40B4-BE49-F238E27FC236}">
                <a16:creationId xmlns:a16="http://schemas.microsoft.com/office/drawing/2014/main" id="{39771C95-2C08-44E4-973A-5085155ABF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9812" y="4826858"/>
            <a:ext cx="2442868" cy="16285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42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1" dirty="0">
                <a:solidFill>
                  <a:srgbClr val="AD9551"/>
                </a:solidFill>
                <a:latin typeface="source-serif-pro"/>
                <a:ea typeface="新細明體" panose="02020500000000000000" pitchFamily="18" charset="-120"/>
              </a:rPr>
              <a:t>Fancy index</a:t>
            </a:r>
            <a:endParaRPr kumimoji="0" lang="zh-TW" altLang="en-US" sz="2000" b="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2" name="文字方塊 11">
            <a:extLst>
              <a:ext uri="{FF2B5EF4-FFF2-40B4-BE49-F238E27FC236}">
                <a16:creationId xmlns:a16="http://schemas.microsoft.com/office/drawing/2014/main" id="{392B86CD-AEA9-4069-AFF1-27F5DC33E68F}"/>
              </a:ext>
            </a:extLst>
          </p:cNvPr>
          <p:cNvSpPr txBox="1"/>
          <p:nvPr/>
        </p:nvSpPr>
        <p:spPr>
          <a:xfrm>
            <a:off x="364281" y="1776403"/>
            <a:ext cx="6305550" cy="4801314"/>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Fancy indexing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是一個 </a:t>
            </a:r>
            <a:r>
              <a:rPr lang="en-US" altLang="zh-TW" sz="2000" b="1" i="0" u="none" strike="noStrike" dirty="0" err="1">
                <a:solidFill>
                  <a:srgbClr val="000000"/>
                </a:solidFill>
                <a:effectLst/>
                <a:latin typeface="微軟正黑體" panose="020B0604030504040204" pitchFamily="34" charset="-120"/>
                <a:ea typeface="微軟正黑體" panose="020B0604030504040204" pitchFamily="34" charset="-120"/>
              </a:rPr>
              <a:t>Numpy</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術語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利用整數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list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或陣列進行索引</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(int list index / int array index)</a:t>
            </a:r>
            <a:endParaRPr lang="en-US" altLang="zh-TW"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Fancy indexing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的觀念很簡單，給一堆陣列的索引來一次取得多個陣列元素</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rand =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np.random.RandomState</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(42)</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x =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rand.randint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(100, size=10)</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x</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access three different elements</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[x[3], x[7], x[2]]</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pass a single list or array of indices to obtain the same result</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ind</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 [3, 7, 2]</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x[</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ind</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br>
              <a:rPr lang="en-US" altLang="zh-TW" sz="1600" b="0" dirty="0">
                <a:effectLst/>
                <a:latin typeface="微軟正黑體" panose="020B0604030504040204" pitchFamily="34" charset="-120"/>
                <a:ea typeface="微軟正黑體" panose="020B0604030504040204" pitchFamily="34" charset="-120"/>
              </a:rPr>
            </a:b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C3EA50CD-2F91-4A10-B0F7-3FE883EC4256}"/>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69709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u="none" strike="noStrike" kern="1200" cap="none" spc="0" normalizeH="0" baseline="0" noProof="0" dirty="0">
                <a:ln>
                  <a:noFill/>
                </a:ln>
                <a:solidFill>
                  <a:srgbClr val="AD9551"/>
                </a:solidFill>
                <a:effectLst/>
                <a:uLnTx/>
                <a:uFillTx/>
                <a:latin typeface="source-serif-pro"/>
                <a:ea typeface="新細明體" panose="02020500000000000000" pitchFamily="18" charset="-120"/>
                <a:cs typeface="+mj-cs"/>
              </a:rPr>
              <a:t>Masking</a:t>
            </a:r>
            <a:endParaRPr kumimoji="0" lang="zh-TW" altLang="en-US" sz="2000" b="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pic>
        <p:nvPicPr>
          <p:cNvPr id="3" name="圖片 2" descr="一張含有 正方形, Rectangle, 操縱杆, 鍵盤 的圖片&#10;&#10;自動產生的描述">
            <a:extLst>
              <a:ext uri="{FF2B5EF4-FFF2-40B4-BE49-F238E27FC236}">
                <a16:creationId xmlns:a16="http://schemas.microsoft.com/office/drawing/2014/main" id="{3B7A585B-3902-4123-B4E1-3FDDC22AB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68" y="2348392"/>
            <a:ext cx="6427651" cy="2673493"/>
          </a:xfrm>
          <a:prstGeom prst="rect">
            <a:avLst/>
          </a:prstGeom>
        </p:spPr>
      </p:pic>
      <p:sp>
        <p:nvSpPr>
          <p:cNvPr id="13" name="文字方塊 12">
            <a:extLst>
              <a:ext uri="{FF2B5EF4-FFF2-40B4-BE49-F238E27FC236}">
                <a16:creationId xmlns:a16="http://schemas.microsoft.com/office/drawing/2014/main" id="{7685460F-151D-463A-9E3C-D3564E4B93D5}"/>
              </a:ext>
            </a:extLst>
          </p:cNvPr>
          <p:cNvSpPr txBox="1"/>
          <p:nvPr/>
        </p:nvSpPr>
        <p:spPr>
          <a:xfrm>
            <a:off x="364281" y="1776403"/>
            <a:ext cx="6305550" cy="4270400"/>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陣列可以使用</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masks</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來選擇或過濾掉一些元素</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np.random.seed</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(10)</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np.random.randint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(0,25,10);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evenMask</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 2==0);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evenMask</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evenNums</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evenMask</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evenNums</a:t>
            </a:r>
            <a:b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array([ 4,  0, 16,  8,  0])</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rtl="0" fontAlgn="base">
              <a:spcBef>
                <a:spcPts val="1476"/>
              </a:spcBef>
              <a:spcAft>
                <a:spcPts val="0"/>
              </a:spcAft>
            </a:pP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利用預設值取代空資料</a:t>
            </a:r>
            <a:endParaRPr lang="zh-TW" altLang="en-US" sz="2000" b="1" i="0" u="none" strike="noStrike" dirty="0">
              <a:solidFill>
                <a:srgbClr val="E1CB1A"/>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Note that ' ' is also an empty string</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np.array</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Hungary','Nigeria</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Guatemala','','Poland','','Japan</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'']='USA'; </a:t>
            </a:r>
            <a:r>
              <a:rPr lang="en-US" altLang="zh-TW" sz="1600" b="1" i="0" u="none" strike="noStrike" dirty="0" err="1">
                <a:solidFill>
                  <a:srgbClr val="000000"/>
                </a:solidFill>
                <a:effectLst/>
                <a:latin typeface="微軟正黑體" panose="020B0604030504040204" pitchFamily="34" charset="-120"/>
                <a:ea typeface="微軟正黑體" panose="020B0604030504040204" pitchFamily="34" charset="-120"/>
              </a:rPr>
              <a:t>ar</a:t>
            </a:r>
            <a:endParaRPr lang="en-US" altLang="zh-TW" sz="16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79B1DD0B-E300-46FA-B504-F1AF5AB91387}"/>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02075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1" dirty="0">
                <a:solidFill>
                  <a:srgbClr val="AD9551"/>
                </a:solidFill>
                <a:latin typeface="source-serif-pro"/>
                <a:ea typeface="新細明體" panose="02020500000000000000" pitchFamily="18" charset="-120"/>
              </a:rPr>
              <a:t>Broadcasting</a:t>
            </a:r>
            <a:endParaRPr lang="zh-TW" altLang="en-US" sz="2000" b="1" dirty="0">
              <a:solidFill>
                <a:srgbClr val="AD9551"/>
              </a:solidFill>
              <a:latin typeface="source-serif-pro"/>
              <a:ea typeface="新細明體" panose="02020500000000000000" pitchFamily="18" charset="-120"/>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pic>
        <p:nvPicPr>
          <p:cNvPr id="3" name="圖片 2" descr="一張含有 圖表, Rectangle, 行, 正方形 的圖片&#10;&#10;自動產生的描述">
            <a:extLst>
              <a:ext uri="{FF2B5EF4-FFF2-40B4-BE49-F238E27FC236}">
                <a16:creationId xmlns:a16="http://schemas.microsoft.com/office/drawing/2014/main" id="{AF998551-E162-4A98-B921-5A52C59D5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38" y="3594122"/>
            <a:ext cx="5186520" cy="2665582"/>
          </a:xfrm>
          <a:prstGeom prst="rect">
            <a:avLst/>
          </a:prstGeom>
        </p:spPr>
      </p:pic>
      <p:pic>
        <p:nvPicPr>
          <p:cNvPr id="4" name="圖片 3">
            <a:extLst>
              <a:ext uri="{FF2B5EF4-FFF2-40B4-BE49-F238E27FC236}">
                <a16:creationId xmlns:a16="http://schemas.microsoft.com/office/drawing/2014/main" id="{01AF2DA6-D72B-4C9E-92B1-06B719174D57}"/>
              </a:ext>
            </a:extLst>
          </p:cNvPr>
          <p:cNvPicPr>
            <a:picLocks noChangeAspect="1"/>
          </p:cNvPicPr>
          <p:nvPr/>
        </p:nvPicPr>
        <p:blipFill>
          <a:blip r:embed="rId5"/>
          <a:stretch>
            <a:fillRect/>
          </a:stretch>
        </p:blipFill>
        <p:spPr>
          <a:xfrm>
            <a:off x="6243594" y="2232328"/>
            <a:ext cx="5584125" cy="3376651"/>
          </a:xfrm>
          <a:prstGeom prst="rect">
            <a:avLst/>
          </a:prstGeom>
        </p:spPr>
      </p:pic>
      <p:sp>
        <p:nvSpPr>
          <p:cNvPr id="16" name="文字方塊 15">
            <a:extLst>
              <a:ext uri="{FF2B5EF4-FFF2-40B4-BE49-F238E27FC236}">
                <a16:creationId xmlns:a16="http://schemas.microsoft.com/office/drawing/2014/main" id="{02BA1255-219C-4FF3-90AC-EE49A007288B}"/>
              </a:ext>
            </a:extLst>
          </p:cNvPr>
          <p:cNvSpPr txBox="1"/>
          <p:nvPr/>
        </p:nvSpPr>
        <p:spPr>
          <a:xfrm>
            <a:off x="364281" y="1776403"/>
            <a:ext cx="6047152" cy="2208297"/>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陣列可以針對形狀不同的陣列進行自動補齊</a:t>
            </a:r>
            <a:endPar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endParaRPr>
          </a:p>
          <a:p>
            <a:pPr marL="742950" lvl="1" indent="-285750" rtl="0" fontAlgn="base">
              <a:spcBef>
                <a:spcPts val="1476"/>
              </a:spcBef>
              <a:spcAft>
                <a:spcPts val="0"/>
              </a:spcAft>
              <a:buFont typeface="Arial" panose="020B0604020202020204" pitchFamily="34" charset="0"/>
              <a:buChar char="•"/>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如果兩個陣列的維度數不相同，將維度較少的陣列的形狀補齊到與另一陣列相同。</a:t>
            </a: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 Broadcasting</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後，每個維度的形狀將是原始形狀的元素</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-wise</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最大值。</a:t>
            </a:r>
          </a:p>
          <a:p>
            <a:pPr marL="742950" lvl="1" indent="-285750" rtl="0" fontAlgn="base">
              <a:spcBef>
                <a:spcPts val="1476"/>
              </a:spcBef>
              <a:spcAft>
                <a:spcPts val="0"/>
              </a:spcAft>
              <a:buFont typeface="Arial" panose="020B0604020202020204" pitchFamily="34" charset="0"/>
              <a:buChar char="•"/>
            </a:pPr>
            <a:endPar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9806D7D2-C89E-42AA-B47D-A95F5589C4C3}"/>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484151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0EC79772-CD86-4040-86FB-4DFDFEEA1B2F}"/>
              </a:ext>
            </a:extLst>
          </p:cNvPr>
          <p:cNvPicPr>
            <a:picLocks noChangeAspect="1"/>
          </p:cNvPicPr>
          <p:nvPr/>
        </p:nvPicPr>
        <p:blipFill>
          <a:blip r:embed="rId2"/>
          <a:stretch>
            <a:fillRect/>
          </a:stretch>
        </p:blipFill>
        <p:spPr>
          <a:xfrm>
            <a:off x="5655301" y="2443342"/>
            <a:ext cx="5845801" cy="3377865"/>
          </a:xfrm>
          <a:prstGeom prst="rect">
            <a:avLst/>
          </a:prstGeom>
        </p:spPr>
      </p:pic>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轉置和拼接</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16" name="文字方塊 15">
            <a:extLst>
              <a:ext uri="{FF2B5EF4-FFF2-40B4-BE49-F238E27FC236}">
                <a16:creationId xmlns:a16="http://schemas.microsoft.com/office/drawing/2014/main" id="{02BA1255-219C-4FF3-90AC-EE49A007288B}"/>
              </a:ext>
            </a:extLst>
          </p:cNvPr>
          <p:cNvSpPr txBox="1"/>
          <p:nvPr/>
        </p:nvSpPr>
        <p:spPr>
          <a:xfrm>
            <a:off x="364281" y="1776403"/>
            <a:ext cx="6047152" cy="707886"/>
          </a:xfrm>
          <a:prstGeom prst="rect">
            <a:avLst/>
          </a:prstGeom>
          <a:noFill/>
        </p:spPr>
        <p:txBody>
          <a:bodyPr wrap="square">
            <a:spAutoFit/>
          </a:bodyPr>
          <a:lstStyle/>
          <a:p>
            <a:pPr rtl="0" fontAlgn="base">
              <a:spcBef>
                <a:spcPts val="0"/>
              </a:spcBef>
              <a:spcAft>
                <a:spcPts val="0"/>
              </a:spcAft>
            </a:pP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NumPy</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 陣列可以透過堆疊進行串接</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p>
            <a:pPr rtl="0" fontAlgn="base">
              <a:spcBef>
                <a:spcPts val="0"/>
              </a:spcBef>
              <a:spcAft>
                <a:spcPts val="0"/>
              </a:spcAft>
            </a:pP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一維陣列的轉置還是自己</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9806D7D2-C89E-42AA-B47D-A95F5589C4C3}"/>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DDDC8034-D93B-4A3C-9537-D348242E3979}"/>
              </a:ext>
            </a:extLst>
          </p:cNvPr>
          <p:cNvPicPr>
            <a:picLocks noChangeAspect="1"/>
          </p:cNvPicPr>
          <p:nvPr/>
        </p:nvPicPr>
        <p:blipFill rotWithShape="1">
          <a:blip r:embed="rId5"/>
          <a:srcRect r="23246"/>
          <a:stretch/>
        </p:blipFill>
        <p:spPr>
          <a:xfrm>
            <a:off x="502688" y="2456121"/>
            <a:ext cx="4912182" cy="3352308"/>
          </a:xfrm>
          <a:prstGeom prst="rect">
            <a:avLst/>
          </a:prstGeom>
        </p:spPr>
      </p:pic>
      <p:cxnSp>
        <p:nvCxnSpPr>
          <p:cNvPr id="18" name="直線接點 17">
            <a:extLst>
              <a:ext uri="{FF2B5EF4-FFF2-40B4-BE49-F238E27FC236}">
                <a16:creationId xmlns:a16="http://schemas.microsoft.com/office/drawing/2014/main" id="{A26CC899-598D-4F51-BD8C-171A9DE4B2E7}"/>
              </a:ext>
            </a:extLst>
          </p:cNvPr>
          <p:cNvCxnSpPr>
            <a:cxnSpLocks/>
          </p:cNvCxnSpPr>
          <p:nvPr/>
        </p:nvCxnSpPr>
        <p:spPr>
          <a:xfrm>
            <a:off x="5924454" y="2456121"/>
            <a:ext cx="0" cy="3380926"/>
          </a:xfrm>
          <a:prstGeom prst="line">
            <a:avLst/>
          </a:prstGeom>
          <a:ln w="285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9" name="文字方塊 18">
            <a:extLst>
              <a:ext uri="{FF2B5EF4-FFF2-40B4-BE49-F238E27FC236}">
                <a16:creationId xmlns:a16="http://schemas.microsoft.com/office/drawing/2014/main" id="{3EC4AC28-B2DC-4184-89FB-C4210852BF23}"/>
              </a:ext>
            </a:extLst>
          </p:cNvPr>
          <p:cNvSpPr txBox="1"/>
          <p:nvPr/>
        </p:nvSpPr>
        <p:spPr>
          <a:xfrm>
            <a:off x="2857239" y="6012414"/>
            <a:ext cx="133199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轉置操作</a:t>
            </a:r>
          </a:p>
        </p:txBody>
      </p:sp>
      <p:sp>
        <p:nvSpPr>
          <p:cNvPr id="20" name="文字方塊 19">
            <a:extLst>
              <a:ext uri="{FF2B5EF4-FFF2-40B4-BE49-F238E27FC236}">
                <a16:creationId xmlns:a16="http://schemas.microsoft.com/office/drawing/2014/main" id="{FD3A2C1C-180F-4D58-93CE-07DDA38CBB3D}"/>
              </a:ext>
            </a:extLst>
          </p:cNvPr>
          <p:cNvSpPr txBox="1"/>
          <p:nvPr/>
        </p:nvSpPr>
        <p:spPr>
          <a:xfrm>
            <a:off x="8002773" y="6012414"/>
            <a:ext cx="175890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水平和垂直串接</a:t>
            </a:r>
          </a:p>
        </p:txBody>
      </p:sp>
    </p:spTree>
    <p:extLst>
      <p:ext uri="{BB962C8B-B14F-4D97-AF65-F5344CB8AC3E}">
        <p14:creationId xmlns:p14="http://schemas.microsoft.com/office/powerpoint/2010/main" val="668883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陣列運算操作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算術運算子 </a:t>
            </a:r>
            <a:r>
              <a:rPr lang="en-US" altLang="zh-TW" sz="2000" b="1" dirty="0">
                <a:solidFill>
                  <a:srgbClr val="AD9551"/>
                </a:solidFill>
                <a:latin typeface="微軟正黑體" panose="020B0604030504040204" pitchFamily="34" charset="-120"/>
                <a:ea typeface="微軟正黑體" panose="020B0604030504040204" pitchFamily="34" charset="-120"/>
              </a:rPr>
              <a:t>&amp;</a:t>
            </a:r>
            <a:r>
              <a:rPr lang="zh-TW" altLang="en-US" sz="2000" b="1" dirty="0">
                <a:solidFill>
                  <a:srgbClr val="AD9551"/>
                </a:solidFill>
                <a:latin typeface="微軟正黑體" panose="020B0604030504040204" pitchFamily="34" charset="-120"/>
                <a:ea typeface="微軟正黑體" panose="020B0604030504040204" pitchFamily="34" charset="-120"/>
              </a:rPr>
              <a:t> </a:t>
            </a:r>
            <a:r>
              <a:rPr lang="en-US" altLang="zh-TW" sz="2000" b="1" dirty="0">
                <a:solidFill>
                  <a:srgbClr val="AD9551"/>
                </a:solidFill>
                <a:latin typeface="微軟正黑體" panose="020B0604030504040204" pitchFamily="34" charset="-120"/>
                <a:ea typeface="微軟正黑體" panose="020B0604030504040204" pitchFamily="34" charset="-120"/>
              </a:rPr>
              <a:t>element - wise</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43" name="文字方塊 42">
            <a:extLst>
              <a:ext uri="{FF2B5EF4-FFF2-40B4-BE49-F238E27FC236}">
                <a16:creationId xmlns:a16="http://schemas.microsoft.com/office/drawing/2014/main" id="{2119A0C1-F250-4F4F-A484-AB3E1DD24F2E}"/>
              </a:ext>
            </a:extLst>
          </p:cNvPr>
          <p:cNvSpPr txBox="1"/>
          <p:nvPr/>
        </p:nvSpPr>
        <p:spPr>
          <a:xfrm>
            <a:off x="364281" y="1776403"/>
            <a:ext cx="6305550" cy="1015663"/>
          </a:xfrm>
          <a:prstGeom prst="rect">
            <a:avLst/>
          </a:prstGeom>
          <a:noFill/>
        </p:spPr>
        <p:txBody>
          <a:bodyPr wrap="square">
            <a:spAutoFit/>
          </a:bodyPr>
          <a:lstStyle/>
          <a:p>
            <a:pPr rtl="0" fontAlgn="base">
              <a:spcBef>
                <a:spcPts val="0"/>
              </a:spcBef>
              <a:spcAft>
                <a:spcPts val="0"/>
              </a:spcAft>
            </a:pP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陣列的基本算術運算如果是搭配純量運算元</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(scalar operands)</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，則是 </a:t>
            </a:r>
            <a:r>
              <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rPr>
              <a:t>element-wise </a:t>
            </a:r>
            <a:r>
              <a:rPr lang="zh-TW" altLang="en-US" sz="2000" b="1" i="0" u="none" strike="noStrike" dirty="0">
                <a:solidFill>
                  <a:srgbClr val="000000"/>
                </a:solidFill>
                <a:effectLst/>
                <a:latin typeface="微軟正黑體" panose="020B0604030504040204" pitchFamily="34" charset="-120"/>
                <a:ea typeface="微軟正黑體" panose="020B0604030504040204" pitchFamily="34" charset="-120"/>
              </a:rPr>
              <a:t>運算</a:t>
            </a:r>
            <a:br>
              <a:rPr lang="en-US" altLang="zh-TW" sz="2000" b="0" dirty="0">
                <a:effectLst/>
                <a:latin typeface="微軟正黑體" panose="020B0604030504040204" pitchFamily="34" charset="-120"/>
                <a:ea typeface="微軟正黑體" panose="020B0604030504040204" pitchFamily="34" charset="-120"/>
              </a:rPr>
            </a:br>
            <a:endParaRPr lang="en-US" altLang="zh-TW" sz="2000" b="1" i="0" u="none" strike="noStrike" dirty="0">
              <a:solidFill>
                <a:srgbClr val="42BBC6"/>
              </a:solidFill>
              <a:effectLst/>
              <a:latin typeface="微軟正黑體" panose="020B0604030504040204" pitchFamily="34" charset="-120"/>
              <a:ea typeface="微軟正黑體" panose="020B0604030504040204" pitchFamily="34" charset="-120"/>
            </a:endParaRPr>
          </a:p>
        </p:txBody>
      </p:sp>
      <p:sp>
        <p:nvSpPr>
          <p:cNvPr id="44" name="矩形 43">
            <a:extLst>
              <a:ext uri="{FF2B5EF4-FFF2-40B4-BE49-F238E27FC236}">
                <a16:creationId xmlns:a16="http://schemas.microsoft.com/office/drawing/2014/main" id="{22A3D0A1-4778-45B5-B4F7-4A2D46B2D59C}"/>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觀念</a:t>
            </a:r>
          </a:p>
        </p:txBody>
      </p:sp>
      <p:pic>
        <p:nvPicPr>
          <p:cNvPr id="11266" name="Picture 2" descr="給自學者的Python教學(5)：算術運算子. 在Python中，我們可以使用不同的算術運算子來為我們服務。其實在之前的文章，我… | by YC |  Medium">
            <a:extLst>
              <a:ext uri="{FF2B5EF4-FFF2-40B4-BE49-F238E27FC236}">
                <a16:creationId xmlns:a16="http://schemas.microsoft.com/office/drawing/2014/main" id="{5E25CD1F-138E-46A6-B618-EEB804EFF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94" y="2850386"/>
            <a:ext cx="6380237" cy="2494836"/>
          </a:xfrm>
          <a:prstGeom prst="rect">
            <a:avLst/>
          </a:prstGeom>
          <a:noFill/>
          <a:extLst>
            <a:ext uri="{909E8E84-426E-40DD-AFC4-6F175D3DCCD1}">
              <a14:hiddenFill xmlns:a14="http://schemas.microsoft.com/office/drawing/2010/main">
                <a:solidFill>
                  <a:srgbClr val="FFFFFF"/>
                </a:solidFill>
              </a14:hiddenFill>
            </a:ext>
          </a:extLst>
        </p:spPr>
      </p:pic>
      <p:sp>
        <p:nvSpPr>
          <p:cNvPr id="45" name="文字方塊 44">
            <a:extLst>
              <a:ext uri="{FF2B5EF4-FFF2-40B4-BE49-F238E27FC236}">
                <a16:creationId xmlns:a16="http://schemas.microsoft.com/office/drawing/2014/main" id="{34F2B869-65EE-40CB-8256-B87453A3D3EA}"/>
              </a:ext>
            </a:extLst>
          </p:cNvPr>
          <p:cNvSpPr txBox="1"/>
          <p:nvPr/>
        </p:nvSpPr>
        <p:spPr>
          <a:xfrm>
            <a:off x="6977981" y="1776403"/>
            <a:ext cx="5214019" cy="4585871"/>
          </a:xfrm>
          <a:prstGeom prst="rect">
            <a:avLst/>
          </a:prstGeom>
          <a:noFill/>
        </p:spPr>
        <p:txBody>
          <a:bodyPr wrap="square">
            <a:spAutoFit/>
          </a:bodyPr>
          <a:lstStyle/>
          <a:p>
            <a:pPr marL="285750" indent="-285750" rtl="0" fontAlgn="base">
              <a:spcBef>
                <a:spcPts val="1476"/>
              </a:spcBef>
              <a:spcAft>
                <a:spcPts val="0"/>
              </a:spcAft>
              <a:buFont typeface="Wingdings" panose="05000000000000000000" pitchFamily="2" charset="2"/>
              <a:buChar char="l"/>
            </a:pPr>
            <a:r>
              <a:rPr lang="en-US" altLang="zh-TW" sz="1600" b="1" i="0" u="none" strike="noStrike" dirty="0">
                <a:solidFill>
                  <a:srgbClr val="000000"/>
                </a:solidFill>
                <a:effectLst/>
                <a:latin typeface="Arial" panose="020B0604020202020204" pitchFamily="34" charset="0"/>
              </a:rPr>
              <a:t>NumPy </a:t>
            </a:r>
            <a:r>
              <a:rPr lang="zh-TW" altLang="en-US" sz="1600" b="1" dirty="0">
                <a:solidFill>
                  <a:srgbClr val="000000"/>
                </a:solidFill>
                <a:latin typeface="微軟正黑體" panose="020B0604030504040204" pitchFamily="34" charset="-120"/>
                <a:ea typeface="微軟正黑體" panose="020B0604030504040204" pitchFamily="34" charset="-120"/>
              </a:rPr>
              <a:t>運算速度遠快於傳統 </a:t>
            </a:r>
            <a:r>
              <a:rPr lang="en-US" altLang="zh-TW" sz="1600" b="1" dirty="0">
                <a:solidFill>
                  <a:srgbClr val="000000"/>
                </a:solidFill>
                <a:latin typeface="微軟正黑體" panose="020B0604030504040204" pitchFamily="34" charset="-120"/>
                <a:ea typeface="微軟正黑體" panose="020B0604030504040204" pitchFamily="34" charset="-120"/>
              </a:rPr>
              <a:t>Python </a:t>
            </a:r>
            <a:r>
              <a:rPr lang="zh-TW" altLang="en-US" sz="1600" b="1" dirty="0">
                <a:solidFill>
                  <a:srgbClr val="000000"/>
                </a:solidFill>
                <a:latin typeface="微軟正黑體" panose="020B0604030504040204" pitchFamily="34" charset="-120"/>
                <a:ea typeface="微軟正黑體" panose="020B0604030504040204" pitchFamily="34" charset="-120"/>
              </a:rPr>
              <a:t>資料型態運算</a:t>
            </a: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a:t>
            </a:r>
            <a:r>
              <a:rPr lang="en-US" altLang="zh-TW" sz="1600" b="1" i="0" u="none" strike="noStrike" dirty="0" err="1">
                <a:solidFill>
                  <a:srgbClr val="000000"/>
                </a:solidFill>
                <a:effectLst/>
                <a:latin typeface="Arial" panose="020B0604020202020204" pitchFamily="34" charset="0"/>
              </a:rPr>
              <a:t>np.arange</a:t>
            </a:r>
            <a:r>
              <a:rPr lang="en-US" altLang="zh-TW" sz="1600" b="1" i="0" u="none" strike="noStrike" dirty="0">
                <a:solidFill>
                  <a:srgbClr val="000000"/>
                </a:solidFill>
                <a:effectLst/>
                <a:latin typeface="Arial" panose="020B0604020202020204" pitchFamily="34" charset="0"/>
              </a:rPr>
              <a:t>(5) ** 4 ; </a:t>
            </a:r>
            <a:r>
              <a:rPr lang="en-US" altLang="zh-TW" sz="1600" b="1" i="0" u="none" strike="noStrike" dirty="0" err="1">
                <a:solidFill>
                  <a:srgbClr val="000000"/>
                </a:solidFill>
                <a:effectLst/>
                <a:latin typeface="Arial" panose="020B0604020202020204" pitchFamily="34" charset="0"/>
              </a:rPr>
              <a:t>ar</a:t>
            </a:r>
            <a:br>
              <a:rPr lang="en-US" altLang="zh-TW" sz="1600" b="1" i="0" u="none" strike="noStrike" dirty="0">
                <a:solidFill>
                  <a:srgbClr val="000000"/>
                </a:solidFill>
                <a:effectLst/>
                <a:latin typeface="Arial" panose="020B0604020202020204" pitchFamily="34" charset="0"/>
              </a:rPr>
            </a:br>
            <a:r>
              <a:rPr lang="en-US" altLang="zh-TW" sz="1600" b="1" i="0" u="none" strike="noStrike" dirty="0">
                <a:solidFill>
                  <a:srgbClr val="000000"/>
                </a:solidFill>
                <a:effectLst/>
                <a:latin typeface="Arial" panose="020B0604020202020204" pitchFamily="34" charset="0"/>
              </a:rPr>
              <a:t>array([  0,   1,  16,  81, 256], </a:t>
            </a:r>
            <a:r>
              <a:rPr lang="en-US" altLang="zh-TW" sz="1600" b="1" i="0" u="none" strike="noStrike" dirty="0" err="1">
                <a:solidFill>
                  <a:srgbClr val="000000"/>
                </a:solidFill>
                <a:effectLst/>
                <a:latin typeface="Arial" panose="020B0604020202020204" pitchFamily="34" charset="0"/>
              </a:rPr>
              <a:t>dtype</a:t>
            </a:r>
            <a:r>
              <a:rPr lang="en-US" altLang="zh-TW" sz="1600" b="1" i="0" u="none" strike="noStrike" dirty="0">
                <a:solidFill>
                  <a:srgbClr val="000000"/>
                </a:solidFill>
                <a:effectLst/>
                <a:latin typeface="Arial" panose="020B0604020202020204" pitchFamily="34" charset="0"/>
              </a:rPr>
              <a:t>=int32)</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 ** 0.5</a:t>
            </a:r>
            <a:br>
              <a:rPr lang="en-US" altLang="zh-TW" sz="1600" b="1" i="0" u="none" strike="noStrike" dirty="0">
                <a:solidFill>
                  <a:srgbClr val="000000"/>
                </a:solidFill>
                <a:effectLst/>
                <a:latin typeface="Arial" panose="020B0604020202020204" pitchFamily="34" charset="0"/>
              </a:rPr>
            </a:br>
            <a:r>
              <a:rPr lang="en-US" altLang="zh-TW" sz="1600" b="1" i="0" u="none" strike="noStrike" dirty="0">
                <a:solidFill>
                  <a:srgbClr val="000000"/>
                </a:solidFill>
                <a:effectLst/>
                <a:latin typeface="Arial" panose="020B0604020202020204" pitchFamily="34" charset="0"/>
              </a:rPr>
              <a:t>array([ 0.,  1.,  4.,  9., 16.])</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=3+np.arange(0, 30,3); </a:t>
            </a:r>
            <a:r>
              <a:rPr lang="en-US" altLang="zh-TW" sz="1600" b="1" i="0" u="none" strike="noStrike" dirty="0" err="1">
                <a:solidFill>
                  <a:srgbClr val="000000"/>
                </a:solidFill>
                <a:effectLst/>
                <a:latin typeface="Arial" panose="020B0604020202020204" pitchFamily="34" charset="0"/>
              </a:rPr>
              <a:t>ar</a:t>
            </a:r>
            <a:endParaRPr lang="en-US" altLang="zh-TW" sz="1600" b="1" dirty="0">
              <a:solidFill>
                <a:srgbClr val="000000"/>
              </a:solidFill>
              <a:latin typeface="Arial" panose="020B0604020202020204" pitchFamily="34" charset="0"/>
            </a:endParaRPr>
          </a:p>
          <a:p>
            <a:pPr marL="285750" indent="-285750" rtl="0" fontAlgn="base">
              <a:spcBef>
                <a:spcPts val="1476"/>
              </a:spcBef>
              <a:spcAft>
                <a:spcPts val="0"/>
              </a:spcAft>
              <a:buFont typeface="Wingdings" panose="05000000000000000000" pitchFamily="2" charset="2"/>
              <a:buChar char="l"/>
            </a:pPr>
            <a:r>
              <a:rPr lang="zh-TW" altLang="en-US" sz="1600" b="1" dirty="0">
                <a:solidFill>
                  <a:srgbClr val="000000"/>
                </a:solidFill>
                <a:latin typeface="微軟正黑體" panose="020B0604030504040204" pitchFamily="34" charset="-120"/>
                <a:ea typeface="微軟正黑體" panose="020B0604030504040204" pitchFamily="34" charset="-120"/>
              </a:rPr>
              <a:t>陣列乘法不同於矩陣乘法，陣列乘法是 </a:t>
            </a:r>
            <a:r>
              <a:rPr lang="en-US" altLang="zh-TW" sz="1600" b="1" dirty="0">
                <a:solidFill>
                  <a:srgbClr val="000000"/>
                </a:solidFill>
                <a:latin typeface="微軟正黑體" panose="020B0604030504040204" pitchFamily="34" charset="-120"/>
                <a:ea typeface="微軟正黑體" panose="020B0604030504040204" pitchFamily="34" charset="-120"/>
              </a:rPr>
              <a:t>element-wise</a:t>
            </a:r>
            <a:r>
              <a:rPr lang="zh-TW" altLang="en-US" sz="1600" b="1" dirty="0">
                <a:solidFill>
                  <a:srgbClr val="000000"/>
                </a:solidFill>
                <a:latin typeface="微軟正黑體" panose="020B0604030504040204" pitchFamily="34" charset="-120"/>
                <a:ea typeface="微軟正黑體" panose="020B0604030504040204" pitchFamily="34" charset="-120"/>
              </a:rPr>
              <a:t>，代表相對的元素做乘法運算 </a:t>
            </a: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a:t>
            </a:r>
            <a:r>
              <a:rPr lang="en-US" altLang="zh-TW" sz="1600" b="1" i="0" u="none" strike="noStrike" dirty="0" err="1">
                <a:solidFill>
                  <a:srgbClr val="000000"/>
                </a:solidFill>
                <a:effectLst/>
                <a:latin typeface="Arial" panose="020B0604020202020204" pitchFamily="34" charset="0"/>
              </a:rPr>
              <a:t>np.array</a:t>
            </a:r>
            <a:r>
              <a:rPr lang="en-US" altLang="zh-TW" sz="1600" b="1" i="0" u="none" strike="noStrike" dirty="0">
                <a:solidFill>
                  <a:srgbClr val="000000"/>
                </a:solidFill>
                <a:effectLst/>
                <a:latin typeface="Arial" panose="020B0604020202020204" pitchFamily="34" charset="0"/>
              </a:rPr>
              <a:t>([[1,1],[1,1]]); </a:t>
            </a:r>
            <a:r>
              <a:rPr lang="en-US" altLang="zh-TW" sz="1600" b="1" i="0" u="none" strike="noStrike" dirty="0" err="1">
                <a:solidFill>
                  <a:srgbClr val="000000"/>
                </a:solidFill>
                <a:effectLst/>
                <a:latin typeface="Arial" panose="020B0604020202020204" pitchFamily="34" charset="0"/>
              </a:rPr>
              <a:t>ar</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a:solidFill>
                  <a:srgbClr val="000000"/>
                </a:solidFill>
                <a:effectLst/>
                <a:latin typeface="Arial" panose="020B0604020202020204" pitchFamily="34" charset="0"/>
              </a:rPr>
              <a:t>ar2=</a:t>
            </a:r>
            <a:r>
              <a:rPr lang="en-US" altLang="zh-TW" sz="1600" b="1" i="0" u="none" strike="noStrike" dirty="0" err="1">
                <a:solidFill>
                  <a:srgbClr val="000000"/>
                </a:solidFill>
                <a:effectLst/>
                <a:latin typeface="Arial" panose="020B0604020202020204" pitchFamily="34" charset="0"/>
              </a:rPr>
              <a:t>np.array</a:t>
            </a:r>
            <a:r>
              <a:rPr lang="en-US" altLang="zh-TW" sz="1600" b="1" i="0" u="none" strike="noStrike" dirty="0">
                <a:solidFill>
                  <a:srgbClr val="000000"/>
                </a:solidFill>
                <a:effectLst/>
                <a:latin typeface="Arial" panose="020B0604020202020204" pitchFamily="34" charset="0"/>
              </a:rPr>
              <a:t>([[2,2],[2,2]]); ar2</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r>
              <a:rPr lang="en-US" altLang="zh-TW" sz="1600" b="1" i="0" u="none" strike="noStrike" dirty="0" err="1">
                <a:solidFill>
                  <a:srgbClr val="000000"/>
                </a:solidFill>
                <a:effectLst/>
                <a:latin typeface="Arial" panose="020B0604020202020204" pitchFamily="34" charset="0"/>
              </a:rPr>
              <a:t>ar</a:t>
            </a:r>
            <a:r>
              <a:rPr lang="en-US" altLang="zh-TW" sz="1600" b="1" i="0" u="none" strike="noStrike" dirty="0">
                <a:solidFill>
                  <a:srgbClr val="000000"/>
                </a:solidFill>
                <a:effectLst/>
                <a:latin typeface="Arial" panose="020B0604020202020204" pitchFamily="34" charset="0"/>
              </a:rPr>
              <a:t>*ar2</a:t>
            </a:r>
            <a:endParaRPr lang="en-US" altLang="zh-TW" sz="1600" b="1" i="0" u="none" strike="noStrike" dirty="0">
              <a:solidFill>
                <a:srgbClr val="42BBC6"/>
              </a:solidFill>
              <a:effectLst/>
              <a:latin typeface="Arial" panose="020B0604020202020204" pitchFamily="34" charset="0"/>
            </a:endParaRPr>
          </a:p>
          <a:p>
            <a:pPr marL="742950" lvl="1" indent="-285750" rtl="0" fontAlgn="base">
              <a:spcBef>
                <a:spcPts val="1476"/>
              </a:spcBef>
              <a:spcAft>
                <a:spcPts val="0"/>
              </a:spcAft>
              <a:buFont typeface="Arial" panose="020B0604020202020204" pitchFamily="34" charset="0"/>
              <a:buChar char="•"/>
            </a:pPr>
            <a:endParaRPr lang="en-US" altLang="zh-TW" sz="1600" b="1" i="0" u="none" strike="noStrike" dirty="0">
              <a:solidFill>
                <a:srgbClr val="42BBC6"/>
              </a:solidFill>
              <a:effectLst/>
              <a:latin typeface="Arial" panose="020B0604020202020204" pitchFamily="34" charset="0"/>
            </a:endParaRPr>
          </a:p>
        </p:txBody>
      </p:sp>
    </p:spTree>
    <p:extLst>
      <p:ext uri="{BB962C8B-B14F-4D97-AF65-F5344CB8AC3E}">
        <p14:creationId xmlns:p14="http://schemas.microsoft.com/office/powerpoint/2010/main" val="3494897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矩陣運算操作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算術運算子 </a:t>
            </a:r>
            <a:r>
              <a:rPr lang="en-US" altLang="zh-TW" sz="2000" b="1" dirty="0">
                <a:solidFill>
                  <a:srgbClr val="AD9551"/>
                </a:solidFill>
                <a:latin typeface="微軟正黑體" panose="020B0604030504040204" pitchFamily="34" charset="-120"/>
                <a:ea typeface="微軟正黑體" panose="020B0604030504040204" pitchFamily="34" charset="-120"/>
              </a:rPr>
              <a:t>&amp;</a:t>
            </a:r>
            <a:r>
              <a:rPr lang="zh-TW" altLang="en-US" sz="2000" b="1" dirty="0">
                <a:solidFill>
                  <a:srgbClr val="AD9551"/>
                </a:solidFill>
                <a:latin typeface="微軟正黑體" panose="020B0604030504040204" pitchFamily="34" charset="-120"/>
                <a:ea typeface="微軟正黑體" panose="020B0604030504040204" pitchFamily="34" charset="-120"/>
              </a:rPr>
              <a:t> </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矩陣乘法</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43" name="文字方塊 42">
            <a:extLst>
              <a:ext uri="{FF2B5EF4-FFF2-40B4-BE49-F238E27FC236}">
                <a16:creationId xmlns:a16="http://schemas.microsoft.com/office/drawing/2014/main" id="{2119A0C1-F250-4F4F-A484-AB3E1DD24F2E}"/>
              </a:ext>
            </a:extLst>
          </p:cNvPr>
          <p:cNvSpPr txBox="1"/>
          <p:nvPr/>
        </p:nvSpPr>
        <p:spPr>
          <a:xfrm>
            <a:off x="364281" y="1776403"/>
            <a:ext cx="6579444" cy="584775"/>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矩陣乘法</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(Matrix multiplication)</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dot operator</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內積</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p>
          <a:p>
            <a:pPr marL="285750" indent="-285750" fontAlgn="base">
              <a:buFont typeface="Wingdings" panose="05000000000000000000" pitchFamily="2" charset="2"/>
              <a:buChar char="l"/>
            </a:pPr>
            <a:r>
              <a:rPr lang="zh-TW" altLang="en-US" sz="1600" b="1" dirty="0">
                <a:solidFill>
                  <a:srgbClr val="000000"/>
                </a:solidFill>
                <a:latin typeface="微軟正黑體" panose="020B0604030504040204" pitchFamily="34" charset="-120"/>
                <a:ea typeface="微軟正黑體" panose="020B0604030504040204" pitchFamily="34" charset="-120"/>
              </a:rPr>
              <a:t>內積行列的相對位置，就是兩向量的相關性</a:t>
            </a:r>
            <a:endParaRPr lang="en-US" altLang="zh-TW" sz="1600" b="1" dirty="0">
              <a:solidFill>
                <a:srgbClr val="000000"/>
              </a:solidFill>
              <a:latin typeface="微軟正黑體" panose="020B0604030504040204" pitchFamily="34" charset="-120"/>
              <a:ea typeface="微軟正黑體" panose="020B0604030504040204" pitchFamily="34" charset="-120"/>
            </a:endParaRPr>
          </a:p>
        </p:txBody>
      </p:sp>
      <p:sp>
        <p:nvSpPr>
          <p:cNvPr id="44" name="矩形 43">
            <a:extLst>
              <a:ext uri="{FF2B5EF4-FFF2-40B4-BE49-F238E27FC236}">
                <a16:creationId xmlns:a16="http://schemas.microsoft.com/office/drawing/2014/main" id="{22A3D0A1-4778-45B5-B4F7-4A2D46B2D59C}"/>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觀念</a:t>
            </a:r>
          </a:p>
        </p:txBody>
      </p:sp>
      <p:sp>
        <p:nvSpPr>
          <p:cNvPr id="18" name="矩形: 圓角 17">
            <a:extLst>
              <a:ext uri="{FF2B5EF4-FFF2-40B4-BE49-F238E27FC236}">
                <a16:creationId xmlns:a16="http://schemas.microsoft.com/office/drawing/2014/main" id="{58FC5393-FC06-4967-9425-56068989EC87}"/>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pic>
        <p:nvPicPr>
          <p:cNvPr id="19" name="Picture 2" descr="Correlation - 演算法筆記">
            <a:extLst>
              <a:ext uri="{FF2B5EF4-FFF2-40B4-BE49-F238E27FC236}">
                <a16:creationId xmlns:a16="http://schemas.microsoft.com/office/drawing/2014/main" id="{304F2AE7-727A-4A2B-8D6C-6CA507C46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692" y="2130346"/>
            <a:ext cx="461010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457C992E-0122-4643-A404-04B46C332F03}"/>
              </a:ext>
            </a:extLst>
          </p:cNvPr>
          <p:cNvPicPr>
            <a:picLocks noChangeAspect="1"/>
          </p:cNvPicPr>
          <p:nvPr/>
        </p:nvPicPr>
        <p:blipFill>
          <a:blip r:embed="rId5"/>
          <a:stretch>
            <a:fillRect/>
          </a:stretch>
        </p:blipFill>
        <p:spPr>
          <a:xfrm>
            <a:off x="796358" y="3404598"/>
            <a:ext cx="3708955" cy="1251772"/>
          </a:xfrm>
          <a:prstGeom prst="rect">
            <a:avLst/>
          </a:prstGeom>
        </p:spPr>
      </p:pic>
    </p:spTree>
    <p:extLst>
      <p:ext uri="{BB962C8B-B14F-4D97-AF65-F5344CB8AC3E}">
        <p14:creationId xmlns:p14="http://schemas.microsoft.com/office/powerpoint/2010/main" val="3575809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16581"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矩陣運算操作另一種觀點</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rPr>
              <a:t>算術運算子 </a:t>
            </a:r>
            <a:r>
              <a:rPr lang="en-US" altLang="zh-TW" sz="2000" b="1" dirty="0">
                <a:solidFill>
                  <a:srgbClr val="AD9551"/>
                </a:solidFill>
                <a:latin typeface="微軟正黑體" panose="020B0604030504040204" pitchFamily="34" charset="-120"/>
                <a:ea typeface="微軟正黑體" panose="020B0604030504040204" pitchFamily="34" charset="-120"/>
              </a:rPr>
              <a:t>&amp;</a:t>
            </a:r>
            <a:r>
              <a:rPr lang="zh-TW" altLang="en-US" sz="2000" b="1" dirty="0">
                <a:solidFill>
                  <a:srgbClr val="AD9551"/>
                </a:solidFill>
                <a:latin typeface="微軟正黑體" panose="020B0604030504040204" pitchFamily="34" charset="-120"/>
                <a:ea typeface="微軟正黑體" panose="020B0604030504040204" pitchFamily="34" charset="-120"/>
              </a:rPr>
              <a:t> </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矩陣乘法</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43" name="文字方塊 42">
            <a:extLst>
              <a:ext uri="{FF2B5EF4-FFF2-40B4-BE49-F238E27FC236}">
                <a16:creationId xmlns:a16="http://schemas.microsoft.com/office/drawing/2014/main" id="{2119A0C1-F250-4F4F-A484-AB3E1DD24F2E}"/>
              </a:ext>
            </a:extLst>
          </p:cNvPr>
          <p:cNvSpPr txBox="1"/>
          <p:nvPr/>
        </p:nvSpPr>
        <p:spPr>
          <a:xfrm>
            <a:off x="364281" y="1776403"/>
            <a:ext cx="6579444" cy="584775"/>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矩陣乘法</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(Matrix multiplication)</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dot operator</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內積</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p>
          <a:p>
            <a:pPr marL="285750" indent="-285750" rtl="0" fontAlgn="base">
              <a:spcBef>
                <a:spcPts val="0"/>
              </a:spcBef>
              <a:spcAft>
                <a:spcPts val="0"/>
              </a:spcAft>
              <a:buFont typeface="Wingdings" panose="05000000000000000000" pitchFamily="2" charset="2"/>
              <a:buChar char="l"/>
            </a:pP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矩陣相乘可以看成多個向量間的線性組合</a:t>
            </a:r>
            <a:endPar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endParaRPr>
          </a:p>
        </p:txBody>
      </p:sp>
      <p:sp>
        <p:nvSpPr>
          <p:cNvPr id="44" name="矩形 43">
            <a:extLst>
              <a:ext uri="{FF2B5EF4-FFF2-40B4-BE49-F238E27FC236}">
                <a16:creationId xmlns:a16="http://schemas.microsoft.com/office/drawing/2014/main" id="{22A3D0A1-4778-45B5-B4F7-4A2D46B2D59C}"/>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觀念</a:t>
            </a:r>
          </a:p>
        </p:txBody>
      </p:sp>
      <p:pic>
        <p:nvPicPr>
          <p:cNvPr id="2" name="圖片 1">
            <a:extLst>
              <a:ext uri="{FF2B5EF4-FFF2-40B4-BE49-F238E27FC236}">
                <a16:creationId xmlns:a16="http://schemas.microsoft.com/office/drawing/2014/main" id="{98A22936-9E4E-4D3B-97FD-3BE6E2627FAF}"/>
              </a:ext>
            </a:extLst>
          </p:cNvPr>
          <p:cNvPicPr>
            <a:picLocks noChangeAspect="1"/>
          </p:cNvPicPr>
          <p:nvPr/>
        </p:nvPicPr>
        <p:blipFill>
          <a:blip r:embed="rId4"/>
          <a:stretch>
            <a:fillRect/>
          </a:stretch>
        </p:blipFill>
        <p:spPr>
          <a:xfrm>
            <a:off x="7586662" y="1008835"/>
            <a:ext cx="2691343" cy="1512192"/>
          </a:xfrm>
          <a:prstGeom prst="rect">
            <a:avLst/>
          </a:prstGeom>
        </p:spPr>
      </p:pic>
      <p:sp>
        <p:nvSpPr>
          <p:cNvPr id="16" name="文字方塊 15">
            <a:extLst>
              <a:ext uri="{FF2B5EF4-FFF2-40B4-BE49-F238E27FC236}">
                <a16:creationId xmlns:a16="http://schemas.microsoft.com/office/drawing/2014/main" id="{6F153326-0D15-4FFD-A3B6-5889B7800835}"/>
              </a:ext>
            </a:extLst>
          </p:cNvPr>
          <p:cNvSpPr txBox="1"/>
          <p:nvPr/>
        </p:nvSpPr>
        <p:spPr>
          <a:xfrm>
            <a:off x="1733550" y="5356479"/>
            <a:ext cx="42810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行</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向量角度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權重矩陣右乘</a:t>
            </a:r>
          </a:p>
        </p:txBody>
      </p:sp>
      <p:sp>
        <p:nvSpPr>
          <p:cNvPr id="17" name="文字方塊 16">
            <a:extLst>
              <a:ext uri="{FF2B5EF4-FFF2-40B4-BE49-F238E27FC236}">
                <a16:creationId xmlns:a16="http://schemas.microsoft.com/office/drawing/2014/main" id="{F42415B2-73DF-45B0-983E-ED5DA68FAC0E}"/>
              </a:ext>
            </a:extLst>
          </p:cNvPr>
          <p:cNvSpPr txBox="1"/>
          <p:nvPr/>
        </p:nvSpPr>
        <p:spPr>
          <a:xfrm>
            <a:off x="7545851" y="5356479"/>
            <a:ext cx="303847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列向量角度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權重矩陣左乘</a:t>
            </a:r>
          </a:p>
        </p:txBody>
      </p:sp>
      <p:sp>
        <p:nvSpPr>
          <p:cNvPr id="18" name="矩形: 圓角 17">
            <a:extLst>
              <a:ext uri="{FF2B5EF4-FFF2-40B4-BE49-F238E27FC236}">
                <a16:creationId xmlns:a16="http://schemas.microsoft.com/office/drawing/2014/main" id="{58FC5393-FC06-4967-9425-56068989EC87}"/>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pic>
        <p:nvPicPr>
          <p:cNvPr id="6" name="圖片 5">
            <a:extLst>
              <a:ext uri="{FF2B5EF4-FFF2-40B4-BE49-F238E27FC236}">
                <a16:creationId xmlns:a16="http://schemas.microsoft.com/office/drawing/2014/main" id="{AF69357E-0C15-4033-A335-A4D4076D9008}"/>
              </a:ext>
            </a:extLst>
          </p:cNvPr>
          <p:cNvPicPr>
            <a:picLocks noChangeAspect="1"/>
          </p:cNvPicPr>
          <p:nvPr/>
        </p:nvPicPr>
        <p:blipFill>
          <a:blip r:embed="rId5"/>
          <a:stretch>
            <a:fillRect/>
          </a:stretch>
        </p:blipFill>
        <p:spPr>
          <a:xfrm>
            <a:off x="1112938" y="2998008"/>
            <a:ext cx="3817619" cy="2120900"/>
          </a:xfrm>
          <a:prstGeom prst="rect">
            <a:avLst/>
          </a:prstGeom>
        </p:spPr>
      </p:pic>
      <p:pic>
        <p:nvPicPr>
          <p:cNvPr id="7" name="圖片 6">
            <a:extLst>
              <a:ext uri="{FF2B5EF4-FFF2-40B4-BE49-F238E27FC236}">
                <a16:creationId xmlns:a16="http://schemas.microsoft.com/office/drawing/2014/main" id="{204FA6A3-6330-4F89-AFA1-A8A98086D5F9}"/>
              </a:ext>
            </a:extLst>
          </p:cNvPr>
          <p:cNvPicPr>
            <a:picLocks noChangeAspect="1"/>
          </p:cNvPicPr>
          <p:nvPr/>
        </p:nvPicPr>
        <p:blipFill>
          <a:blip r:embed="rId6"/>
          <a:stretch>
            <a:fillRect/>
          </a:stretch>
        </p:blipFill>
        <p:spPr>
          <a:xfrm>
            <a:off x="6334876" y="3019451"/>
            <a:ext cx="5194916" cy="2099457"/>
          </a:xfrm>
          <a:prstGeom prst="rect">
            <a:avLst/>
          </a:prstGeom>
        </p:spPr>
      </p:pic>
      <p:sp>
        <p:nvSpPr>
          <p:cNvPr id="8" name="文字方塊 7">
            <a:extLst>
              <a:ext uri="{FF2B5EF4-FFF2-40B4-BE49-F238E27FC236}">
                <a16:creationId xmlns:a16="http://schemas.microsoft.com/office/drawing/2014/main" id="{3391ADF1-452A-4F03-BF56-A5E80D2EAA9F}"/>
              </a:ext>
            </a:extLst>
          </p:cNvPr>
          <p:cNvSpPr txBox="1"/>
          <p:nvPr/>
        </p:nvSpPr>
        <p:spPr>
          <a:xfrm>
            <a:off x="167335" y="6444447"/>
            <a:ext cx="4967001" cy="307777"/>
          </a:xfrm>
          <a:prstGeom prst="rect">
            <a:avLst/>
          </a:prstGeom>
          <a:noFill/>
        </p:spPr>
        <p:txBody>
          <a:bodyPr wrap="none" rtlCol="0">
            <a:spAutoFit/>
          </a:bodyPr>
          <a:lstStyle/>
          <a:p>
            <a:r>
              <a:rPr lang="zh-TW" altLang="en-US" sz="1400" dirty="0"/>
              <a:t>圖片來源</a:t>
            </a:r>
            <a:r>
              <a:rPr lang="en-US" altLang="zh-TW" sz="1400" dirty="0"/>
              <a:t>:</a:t>
            </a:r>
            <a:r>
              <a:rPr lang="zh-TW" altLang="en-US" sz="1400" dirty="0"/>
              <a:t> </a:t>
            </a:r>
            <a:r>
              <a:rPr lang="en-US" altLang="zh-TW" sz="1400" dirty="0"/>
              <a:t>https://blog.csdn.net/claroja/article/details/79642823</a:t>
            </a:r>
            <a:endParaRPr lang="zh-TW" altLang="en-US" sz="1400" dirty="0"/>
          </a:p>
        </p:txBody>
      </p:sp>
    </p:spTree>
    <p:extLst>
      <p:ext uri="{BB962C8B-B14F-4D97-AF65-F5344CB8AC3E}">
        <p14:creationId xmlns:p14="http://schemas.microsoft.com/office/powerpoint/2010/main" val="9031789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ython | Numpy套件基本使用- yayar - Medium">
            <a:extLst>
              <a:ext uri="{FF2B5EF4-FFF2-40B4-BE49-F238E27FC236}">
                <a16:creationId xmlns:a16="http://schemas.microsoft.com/office/drawing/2014/main" id="{9348E64F-F1A8-4087-B0F4-14D6B80B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970" y="5808429"/>
            <a:ext cx="2107590" cy="832409"/>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830931" cy="767639"/>
          </a:xfrm>
        </p:spPr>
        <p:txBody>
          <a:bodyPr>
            <a:normAutofit/>
          </a:bodyPr>
          <a:lstStyle/>
          <a:p>
            <a:r>
              <a:rPr lang="en-US" altLang="zh-TW"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NumPy</a:t>
            </a:r>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內建陣列運算函式</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rPr>
              <a:t>Efficient memory usage</a:t>
            </a:r>
            <a:r>
              <a:rPr kumimoji="0" lang="zh-TW" altLang="en-US" sz="2000" b="1" i="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rPr>
              <a:t> </a:t>
            </a:r>
            <a:r>
              <a:rPr kumimoji="0" lang="en-US" altLang="zh-TW" sz="2000" b="1" i="1"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rPr>
              <a:t>in </a:t>
            </a:r>
            <a:r>
              <a:rPr kumimoji="0" lang="en-US" altLang="zh-TW" sz="2000" b="1" i="1" u="none" strike="noStrike" kern="1200" cap="none" spc="0" normalizeH="0" baseline="0" noProof="0" dirty="0" err="1">
                <a:ln>
                  <a:noFill/>
                </a:ln>
                <a:solidFill>
                  <a:srgbClr val="AD9551"/>
                </a:solidFill>
                <a:effectLst/>
                <a:uLnTx/>
                <a:uFillTx/>
                <a:latin typeface="微軟正黑體" panose="020B0604030504040204" pitchFamily="34" charset="-120"/>
                <a:ea typeface="微軟正黑體" panose="020B0604030504040204" pitchFamily="34" charset="-120"/>
              </a:rPr>
              <a:t>Numpy</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endParaRP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endParaRPr>
          </a:p>
        </p:txBody>
      </p:sp>
      <p:pic>
        <p:nvPicPr>
          <p:cNvPr id="46" name="圖片 45" descr="一張含有 符號, 字型, 標誌, 圖形 的圖片&#10;&#10;自動產生的描述">
            <a:extLst>
              <a:ext uri="{FF2B5EF4-FFF2-40B4-BE49-F238E27FC236}">
                <a16:creationId xmlns:a16="http://schemas.microsoft.com/office/drawing/2014/main" id="{629AC03B-FB96-41E5-8B62-F4A93C693F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945090" y="215351"/>
            <a:ext cx="1136073" cy="1136073"/>
          </a:xfrm>
          <a:prstGeom prst="rect">
            <a:avLst/>
          </a:prstGeom>
        </p:spPr>
      </p:pic>
      <p:sp>
        <p:nvSpPr>
          <p:cNvPr id="20" name="矩形 19">
            <a:extLst>
              <a:ext uri="{FF2B5EF4-FFF2-40B4-BE49-F238E27FC236}">
                <a16:creationId xmlns:a16="http://schemas.microsoft.com/office/drawing/2014/main" id="{7767B627-8072-4FB8-80AD-2C002CC8B623}"/>
              </a:ext>
            </a:extLst>
          </p:cNvPr>
          <p:cNvSpPr/>
          <p:nvPr/>
        </p:nvSpPr>
        <p:spPr>
          <a:xfrm>
            <a:off x="1969024" y="1391688"/>
            <a:ext cx="3410241" cy="384716"/>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包含彙總計算以及在列篩選環境下的疊代運算</a:t>
            </a:r>
          </a:p>
        </p:txBody>
      </p:sp>
      <p:sp>
        <p:nvSpPr>
          <p:cNvPr id="21" name="文字方塊 20">
            <a:extLst>
              <a:ext uri="{FF2B5EF4-FFF2-40B4-BE49-F238E27FC236}">
                <a16:creationId xmlns:a16="http://schemas.microsoft.com/office/drawing/2014/main" id="{7F4FF768-6075-4676-9DFE-174E5FFC9D28}"/>
              </a:ext>
            </a:extLst>
          </p:cNvPr>
          <p:cNvSpPr txBox="1"/>
          <p:nvPr/>
        </p:nvSpPr>
        <p:spPr>
          <a:xfrm>
            <a:off x="359993" y="1796659"/>
            <a:ext cx="5034044" cy="1569660"/>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 `</a:t>
            </a:r>
            <a:r>
              <a:rPr lang="en-US" altLang="zh-TW" sz="1600" dirty="0" err="1">
                <a:latin typeface="微軟正黑體" panose="020B0604030504040204" pitchFamily="34" charset="-120"/>
                <a:ea typeface="微軟正黑體" panose="020B0604030504040204" pitchFamily="34" charset="-120"/>
              </a:rPr>
              <a:t>numpy.shape</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獲取陣列的形狀。</a:t>
            </a:r>
          </a:p>
          <a:p>
            <a:r>
              <a:rPr lang="en-US" altLang="zh-TW" sz="1600" dirty="0">
                <a:latin typeface="微軟正黑體" panose="020B0604030504040204" pitchFamily="34" charset="-120"/>
                <a:ea typeface="微軟正黑體" panose="020B0604030504040204" pitchFamily="34" charset="-120"/>
              </a:rPr>
              <a:t>2. `</a:t>
            </a:r>
            <a:r>
              <a:rPr lang="en-US" altLang="zh-TW" sz="1600" dirty="0" err="1">
                <a:latin typeface="微軟正黑體" panose="020B0604030504040204" pitchFamily="34" charset="-120"/>
                <a:ea typeface="微軟正黑體" panose="020B0604030504040204" pitchFamily="34" charset="-120"/>
              </a:rPr>
              <a:t>numpy.reshape</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改變陣列的形狀。</a:t>
            </a:r>
          </a:p>
          <a:p>
            <a:r>
              <a:rPr lang="en-US" altLang="zh-TW" sz="1600" dirty="0">
                <a:latin typeface="微軟正黑體" panose="020B0604030504040204" pitchFamily="34" charset="-120"/>
                <a:ea typeface="微軟正黑體" panose="020B0604030504040204" pitchFamily="34" charset="-120"/>
              </a:rPr>
              <a:t>3. `</a:t>
            </a:r>
            <a:r>
              <a:rPr lang="en-US" altLang="zh-TW" sz="1600" dirty="0" err="1">
                <a:latin typeface="微軟正黑體" panose="020B0604030504040204" pitchFamily="34" charset="-120"/>
                <a:ea typeface="微軟正黑體" panose="020B0604030504040204" pitchFamily="34" charset="-120"/>
              </a:rPr>
              <a:t>numpy.ravel</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將多維陣列展平為一維。</a:t>
            </a:r>
          </a:p>
          <a:p>
            <a:r>
              <a:rPr lang="en-US" altLang="zh-TW" sz="1600" dirty="0">
                <a:latin typeface="微軟正黑體" panose="020B0604030504040204" pitchFamily="34" charset="-120"/>
                <a:ea typeface="微軟正黑體" panose="020B0604030504040204" pitchFamily="34" charset="-120"/>
              </a:rPr>
              <a:t>4. `</a:t>
            </a:r>
            <a:r>
              <a:rPr lang="en-US" altLang="zh-TW" sz="1600" dirty="0" err="1">
                <a:latin typeface="微軟正黑體" panose="020B0604030504040204" pitchFamily="34" charset="-120"/>
                <a:ea typeface="微軟正黑體" panose="020B0604030504040204" pitchFamily="34" charset="-120"/>
              </a:rPr>
              <a:t>numpy.transpose</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轉置陣列。</a:t>
            </a:r>
          </a:p>
          <a:p>
            <a:r>
              <a:rPr lang="en-US" altLang="zh-TW" sz="1600" dirty="0">
                <a:latin typeface="微軟正黑體" panose="020B0604030504040204" pitchFamily="34" charset="-120"/>
                <a:ea typeface="微軟正黑體" panose="020B0604030504040204" pitchFamily="34" charset="-120"/>
              </a:rPr>
              <a:t>5. `</a:t>
            </a:r>
            <a:r>
              <a:rPr lang="en-US" altLang="zh-TW" sz="1600" dirty="0" err="1">
                <a:latin typeface="微軟正黑體" panose="020B0604030504040204" pitchFamily="34" charset="-120"/>
                <a:ea typeface="微軟正黑體" panose="020B0604030504040204" pitchFamily="34" charset="-120"/>
              </a:rPr>
              <a:t>numpy.concatenate</a:t>
            </a:r>
            <a:r>
              <a:rPr lang="en-US" altLang="zh-TW" sz="1600" dirty="0">
                <a:latin typeface="微軟正黑體" panose="020B0604030504040204" pitchFamily="34" charset="-120"/>
                <a:ea typeface="微軟正黑體" panose="020B0604030504040204" pitchFamily="34" charset="-120"/>
              </a:rPr>
              <a:t>()` - </a:t>
            </a:r>
            <a:r>
              <a:rPr lang="zh-TW" altLang="en-US" sz="1600" dirty="0">
                <a:latin typeface="微軟正黑體" panose="020B0604030504040204" pitchFamily="34" charset="-120"/>
                <a:ea typeface="微軟正黑體" panose="020B0604030504040204" pitchFamily="34" charset="-120"/>
              </a:rPr>
              <a:t>沿指定軸連接多個陣列。</a:t>
            </a:r>
          </a:p>
          <a:p>
            <a:endParaRPr lang="zh-TW" altLang="en-US" sz="1600" dirty="0">
              <a:latin typeface="微軟正黑體" panose="020B0604030504040204" pitchFamily="34" charset="-120"/>
              <a:ea typeface="微軟正黑體" panose="020B0604030504040204" pitchFamily="34" charset="-120"/>
            </a:endParaRPr>
          </a:p>
        </p:txBody>
      </p:sp>
      <p:sp>
        <p:nvSpPr>
          <p:cNvPr id="26" name="矩形 25">
            <a:extLst>
              <a:ext uri="{FF2B5EF4-FFF2-40B4-BE49-F238E27FC236}">
                <a16:creationId xmlns:a16="http://schemas.microsoft.com/office/drawing/2014/main" id="{20B87152-594F-478D-B6E0-D6B25DBD53D7}"/>
              </a:ext>
            </a:extLst>
          </p:cNvPr>
          <p:cNvSpPr/>
          <p:nvPr/>
        </p:nvSpPr>
        <p:spPr>
          <a:xfrm>
            <a:off x="458713" y="1391687"/>
            <a:ext cx="1436762" cy="384716"/>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prstClr val="black"/>
                </a:solidFill>
                <a:latin typeface="微軟正黑體" panose="020B0604030504040204" pitchFamily="34" charset="-120"/>
                <a:ea typeface="微軟正黑體" panose="020B0604030504040204" pitchFamily="34" charset="-120"/>
              </a:rPr>
              <a:t>陣列形狀</a:t>
            </a:r>
          </a:p>
        </p:txBody>
      </p:sp>
      <p:sp>
        <p:nvSpPr>
          <p:cNvPr id="27" name="矩形 26">
            <a:extLst>
              <a:ext uri="{FF2B5EF4-FFF2-40B4-BE49-F238E27FC236}">
                <a16:creationId xmlns:a16="http://schemas.microsoft.com/office/drawing/2014/main" id="{539D3EB1-2FB8-4335-948A-8769AFD036ED}"/>
              </a:ext>
            </a:extLst>
          </p:cNvPr>
          <p:cNvSpPr/>
          <p:nvPr/>
        </p:nvSpPr>
        <p:spPr>
          <a:xfrm>
            <a:off x="1969024" y="3194217"/>
            <a:ext cx="3410241" cy="384716"/>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包含彙總計算以及在列篩選環境下的疊代運算</a:t>
            </a:r>
          </a:p>
        </p:txBody>
      </p:sp>
      <p:sp>
        <p:nvSpPr>
          <p:cNvPr id="28" name="文字方塊 27">
            <a:extLst>
              <a:ext uri="{FF2B5EF4-FFF2-40B4-BE49-F238E27FC236}">
                <a16:creationId xmlns:a16="http://schemas.microsoft.com/office/drawing/2014/main" id="{E40D68CA-9121-4878-B4E6-BEBEA722641C}"/>
              </a:ext>
            </a:extLst>
          </p:cNvPr>
          <p:cNvSpPr txBox="1"/>
          <p:nvPr/>
        </p:nvSpPr>
        <p:spPr>
          <a:xfrm>
            <a:off x="359993" y="3599188"/>
            <a:ext cx="503404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6</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numpy.add</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陣列元素的加法。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7</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numpy.subtract</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陣列元素的減法。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8</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numpy.multiply</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陣列元素的乘法。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9</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numpy.divide</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陣列元素的除法。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10</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numpy.power</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陣列元素的次方運算。</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11</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numpy.sqrt</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計算陣列元素的平方根。</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12</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numpy.exp</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計算陣列元素的指數值。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13</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`numpy.log()`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計算陣列元素的自然對數。</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endParaRPr lang="zh-TW" altLang="en-US" sz="1600" dirty="0">
              <a:latin typeface="微軟正黑體" panose="020B0604030504040204" pitchFamily="34" charset="-120"/>
              <a:ea typeface="微軟正黑體" panose="020B0604030504040204" pitchFamily="34" charset="-120"/>
            </a:endParaRPr>
          </a:p>
        </p:txBody>
      </p:sp>
      <p:sp>
        <p:nvSpPr>
          <p:cNvPr id="30" name="矩形 29">
            <a:extLst>
              <a:ext uri="{FF2B5EF4-FFF2-40B4-BE49-F238E27FC236}">
                <a16:creationId xmlns:a16="http://schemas.microsoft.com/office/drawing/2014/main" id="{ED7DB089-F508-40B8-B116-5F099375943F}"/>
              </a:ext>
            </a:extLst>
          </p:cNvPr>
          <p:cNvSpPr/>
          <p:nvPr/>
        </p:nvSpPr>
        <p:spPr>
          <a:xfrm>
            <a:off x="458713" y="3194216"/>
            <a:ext cx="1436762" cy="384716"/>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prstClr val="black"/>
                </a:solidFill>
                <a:latin typeface="微軟正黑體" panose="020B0604030504040204" pitchFamily="34" charset="-120"/>
                <a:ea typeface="微軟正黑體" panose="020B0604030504040204" pitchFamily="34" charset="-120"/>
              </a:rPr>
              <a:t>數學運算</a:t>
            </a:r>
          </a:p>
        </p:txBody>
      </p:sp>
      <p:sp>
        <p:nvSpPr>
          <p:cNvPr id="31" name="文字方塊 30">
            <a:extLst>
              <a:ext uri="{FF2B5EF4-FFF2-40B4-BE49-F238E27FC236}">
                <a16:creationId xmlns:a16="http://schemas.microsoft.com/office/drawing/2014/main" id="{6971F8F2-F15D-4791-BAF9-24394E861246}"/>
              </a:ext>
            </a:extLst>
          </p:cNvPr>
          <p:cNvSpPr txBox="1"/>
          <p:nvPr/>
        </p:nvSpPr>
        <p:spPr>
          <a:xfrm>
            <a:off x="5886450" y="3599188"/>
            <a:ext cx="6305550"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18</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numpy.mean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計算陣列的平均值。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19</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numpy.median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計算陣列的中位數。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20</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numpy.var</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計算陣列的變異數。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21</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numpy.std</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計算陣列的標準差。</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22</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numpy.sum</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計算陣列元素的總和。</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23</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numpy.min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找出陣列的最小值。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24</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numpy.max</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找出陣列的最大值。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25</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numpy.argmin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找出最小值的索引。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26</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numpy.argmax</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找出最大值的索引。</a:t>
            </a:r>
          </a:p>
        </p:txBody>
      </p:sp>
      <p:sp>
        <p:nvSpPr>
          <p:cNvPr id="32" name="矩形 31">
            <a:extLst>
              <a:ext uri="{FF2B5EF4-FFF2-40B4-BE49-F238E27FC236}">
                <a16:creationId xmlns:a16="http://schemas.microsoft.com/office/drawing/2014/main" id="{473767C5-966E-4FF1-8101-D7156FA8DC8A}"/>
              </a:ext>
            </a:extLst>
          </p:cNvPr>
          <p:cNvSpPr/>
          <p:nvPr/>
        </p:nvSpPr>
        <p:spPr>
          <a:xfrm>
            <a:off x="7459656" y="3191909"/>
            <a:ext cx="3410241" cy="384716"/>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包含彙總計算以及在列篩選環境下的疊代運算</a:t>
            </a:r>
          </a:p>
        </p:txBody>
      </p:sp>
      <p:sp>
        <p:nvSpPr>
          <p:cNvPr id="33" name="矩形 32">
            <a:extLst>
              <a:ext uri="{FF2B5EF4-FFF2-40B4-BE49-F238E27FC236}">
                <a16:creationId xmlns:a16="http://schemas.microsoft.com/office/drawing/2014/main" id="{339D4132-6E47-47FF-9D70-9707FBEDBED3}"/>
              </a:ext>
            </a:extLst>
          </p:cNvPr>
          <p:cNvSpPr/>
          <p:nvPr/>
        </p:nvSpPr>
        <p:spPr>
          <a:xfrm>
            <a:off x="5949345" y="3191908"/>
            <a:ext cx="1436762" cy="384716"/>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prstClr val="black"/>
                </a:solidFill>
                <a:latin typeface="微軟正黑體" panose="020B0604030504040204" pitchFamily="34" charset="-120"/>
                <a:ea typeface="微軟正黑體" panose="020B0604030504040204" pitchFamily="34" charset="-120"/>
              </a:rPr>
              <a:t>統計彙總運算</a:t>
            </a:r>
          </a:p>
        </p:txBody>
      </p:sp>
      <p:sp>
        <p:nvSpPr>
          <p:cNvPr id="34" name="文字方塊 33">
            <a:extLst>
              <a:ext uri="{FF2B5EF4-FFF2-40B4-BE49-F238E27FC236}">
                <a16:creationId xmlns:a16="http://schemas.microsoft.com/office/drawing/2014/main" id="{F02328EB-0504-4322-B2BA-19BA74A8E13F}"/>
              </a:ext>
            </a:extLst>
          </p:cNvPr>
          <p:cNvSpPr txBox="1"/>
          <p:nvPr/>
        </p:nvSpPr>
        <p:spPr>
          <a:xfrm>
            <a:off x="5886450" y="1846680"/>
            <a:ext cx="630555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14.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numpy.random.rand</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生成均勻分布的隨機數。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15</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numpy.random.randn</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生成標準正態分布的隨機數。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16</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numpy.random.randint</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生成隨機整數。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prstClr val="black"/>
                </a:solidFill>
                <a:latin typeface="微軟正黑體" panose="020B0604030504040204" pitchFamily="34" charset="-120"/>
                <a:ea typeface="微軟正黑體" panose="020B0604030504040204" pitchFamily="34" charset="-120"/>
              </a:rPr>
              <a:t>17</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6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rPr>
              <a:t>numpy.random.choice</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從給定的陣列中隨機選擇元素。</a:t>
            </a:r>
          </a:p>
        </p:txBody>
      </p:sp>
      <p:sp>
        <p:nvSpPr>
          <p:cNvPr id="36" name="矩形 35">
            <a:extLst>
              <a:ext uri="{FF2B5EF4-FFF2-40B4-BE49-F238E27FC236}">
                <a16:creationId xmlns:a16="http://schemas.microsoft.com/office/drawing/2014/main" id="{27301745-724E-4F6C-8EA2-8D94E112E253}"/>
              </a:ext>
            </a:extLst>
          </p:cNvPr>
          <p:cNvSpPr/>
          <p:nvPr/>
        </p:nvSpPr>
        <p:spPr>
          <a:xfrm>
            <a:off x="7459656" y="1392841"/>
            <a:ext cx="3410241" cy="384716"/>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包含彙總計算以及在列篩選環境下的疊代運算</a:t>
            </a:r>
          </a:p>
        </p:txBody>
      </p:sp>
      <p:sp>
        <p:nvSpPr>
          <p:cNvPr id="37" name="矩形 36">
            <a:extLst>
              <a:ext uri="{FF2B5EF4-FFF2-40B4-BE49-F238E27FC236}">
                <a16:creationId xmlns:a16="http://schemas.microsoft.com/office/drawing/2014/main" id="{928C092A-CBE6-4939-89DA-10CA81D8F0BF}"/>
              </a:ext>
            </a:extLst>
          </p:cNvPr>
          <p:cNvSpPr/>
          <p:nvPr/>
        </p:nvSpPr>
        <p:spPr>
          <a:xfrm>
            <a:off x="5949345" y="1392840"/>
            <a:ext cx="1436762" cy="384716"/>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prstClr val="black"/>
                </a:solidFill>
                <a:latin typeface="微軟正黑體" panose="020B0604030504040204" pitchFamily="34" charset="-120"/>
                <a:ea typeface="微軟正黑體" panose="020B0604030504040204" pitchFamily="34" charset="-120"/>
              </a:rPr>
              <a:t>隨機數生成</a:t>
            </a:r>
          </a:p>
        </p:txBody>
      </p:sp>
    </p:spTree>
    <p:extLst>
      <p:ext uri="{BB962C8B-B14F-4D97-AF65-F5344CB8AC3E}">
        <p14:creationId xmlns:p14="http://schemas.microsoft.com/office/powerpoint/2010/main" val="3899503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參考資料</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701814"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9" name="內容版面配置區 2">
            <a:extLst>
              <a:ext uri="{FF2B5EF4-FFF2-40B4-BE49-F238E27FC236}">
                <a16:creationId xmlns:a16="http://schemas.microsoft.com/office/drawing/2014/main" id="{93AC6367-D413-42FC-B4E8-E1A5188D3AD2}"/>
              </a:ext>
            </a:extLst>
          </p:cNvPr>
          <p:cNvSpPr>
            <a:spLocks noGrp="1"/>
          </p:cNvSpPr>
          <p:nvPr>
            <p:ph idx="1"/>
          </p:nvPr>
        </p:nvSpPr>
        <p:spPr>
          <a:xfrm>
            <a:off x="345831" y="1443948"/>
            <a:ext cx="11620500" cy="5071152"/>
          </a:xfrm>
        </p:spPr>
        <p:txBody>
          <a:bodyPr>
            <a:normAutofit/>
          </a:bodyPr>
          <a:lstStyle/>
          <a:p>
            <a:pPr marL="0" indent="0">
              <a:buNone/>
            </a:pPr>
            <a:r>
              <a:rPr lang="en-US" altLang="zh-TW" sz="1400" dirty="0">
                <a:latin typeface="微軟正黑體" panose="020B0604030504040204" pitchFamily="34" charset="-120"/>
                <a:ea typeface="微軟正黑體" panose="020B0604030504040204" pitchFamily="34" charset="-120"/>
              </a:rPr>
              <a:t>[ </a:t>
            </a:r>
            <a:r>
              <a:rPr lang="en-US" altLang="zh-TW" sz="1400" dirty="0" err="1">
                <a:latin typeface="微軟正黑體" panose="020B0604030504040204" pitchFamily="34" charset="-120"/>
                <a:ea typeface="微軟正黑體" panose="020B0604030504040204" pitchFamily="34" charset="-120"/>
              </a:rPr>
              <a:t>Numpy</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記憶體操作</a:t>
            </a:r>
            <a:r>
              <a:rPr lang="en-US" altLang="zh-TW" sz="1400" dirty="0">
                <a:latin typeface="微軟正黑體" panose="020B0604030504040204" pitchFamily="34" charset="-120"/>
                <a:ea typeface="微軟正黑體" panose="020B0604030504040204" pitchFamily="34" charset="-120"/>
              </a:rPr>
              <a:t> ]</a:t>
            </a:r>
          </a:p>
          <a:p>
            <a:pPr marL="0" indent="0">
              <a:buNone/>
            </a:pPr>
            <a:r>
              <a:rPr lang="en-US" altLang="zh-TW" sz="1400" dirty="0">
                <a:latin typeface="微軟正黑體" panose="020B0604030504040204" pitchFamily="34" charset="-120"/>
                <a:ea typeface="微軟正黑體" panose="020B0604030504040204" pitchFamily="34" charset="-120"/>
                <a:hlinkClick r:id="rId3"/>
              </a:rPr>
              <a:t>https://hantt.pages.labranet.jamk.fi/ttc2050-material/material/06-numpy/</a:t>
            </a:r>
            <a:endParaRPr lang="en-US" altLang="zh-TW" sz="1400" dirty="0">
              <a:latin typeface="微軟正黑體" panose="020B0604030504040204" pitchFamily="34" charset="-120"/>
              <a:ea typeface="微軟正黑體" panose="020B0604030504040204" pitchFamily="34" charset="-120"/>
            </a:endParaRPr>
          </a:p>
          <a:p>
            <a:pPr marL="0" indent="0">
              <a:buNone/>
            </a:pP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 Quick Introduction to Python </a:t>
            </a:r>
            <a:r>
              <a:rPr lang="en-US" altLang="zh-TW" sz="1400" dirty="0" err="1">
                <a:latin typeface="微軟正黑體" panose="020B0604030504040204" pitchFamily="34" charset="-120"/>
                <a:ea typeface="微軟正黑體" panose="020B0604030504040204" pitchFamily="34" charset="-120"/>
              </a:rPr>
              <a:t>Numpy</a:t>
            </a:r>
            <a:r>
              <a:rPr lang="en-US" altLang="zh-TW" sz="1400" dirty="0">
                <a:latin typeface="微軟正黑體" panose="020B0604030504040204" pitchFamily="34" charset="-120"/>
                <a:ea typeface="微軟正黑體" panose="020B0604030504040204" pitchFamily="34" charset="-120"/>
              </a:rPr>
              <a:t> for Beginners</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t>
            </a:r>
          </a:p>
          <a:p>
            <a:pPr marL="0" indent="0">
              <a:buNone/>
            </a:pPr>
            <a:r>
              <a:rPr lang="en-US" altLang="zh-TW" sz="1400" dirty="0">
                <a:latin typeface="微軟正黑體" panose="020B0604030504040204" pitchFamily="34" charset="-120"/>
                <a:ea typeface="微軟正黑體" panose="020B0604030504040204" pitchFamily="34" charset="-120"/>
                <a:hlinkClick r:id="rId4"/>
              </a:rPr>
              <a:t>https://hackernoon.com/a-quick-introduction-to-python-numpy-for-beginners</a:t>
            </a:r>
            <a:endParaRPr lang="en-US" altLang="zh-TW" sz="1400" dirty="0">
              <a:latin typeface="微軟正黑體" panose="020B0604030504040204" pitchFamily="34" charset="-120"/>
              <a:ea typeface="微軟正黑體" panose="020B0604030504040204" pitchFamily="34" charset="-120"/>
            </a:endParaRPr>
          </a:p>
          <a:p>
            <a:pPr marL="0" indent="0">
              <a:buNone/>
            </a:pP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8492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pic>
        <p:nvPicPr>
          <p:cNvPr id="3" name="圖片 2" descr="一張含有 鮮豔, 螢幕擷取畫面, 光線, 藝術 的圖片&#10;&#10;自動產生的描述">
            <a:extLst>
              <a:ext uri="{FF2B5EF4-FFF2-40B4-BE49-F238E27FC236}">
                <a16:creationId xmlns:a16="http://schemas.microsoft.com/office/drawing/2014/main" id="{BD9078EA-3701-4AF2-A559-8E61DB875D6E}"/>
              </a:ext>
            </a:extLst>
          </p:cNvPr>
          <p:cNvPicPr>
            <a:picLocks noChangeAspect="1"/>
          </p:cNvPicPr>
          <p:nvPr/>
        </p:nvPicPr>
        <p:blipFill rotWithShape="1">
          <a:blip r:embed="rId3">
            <a:extLst>
              <a:ext uri="{28A0092B-C50C-407E-A947-70E740481C1C}">
                <a14:useLocalDpi xmlns:a14="http://schemas.microsoft.com/office/drawing/2010/main" val="0"/>
              </a:ext>
            </a:extLst>
          </a:blip>
          <a:srcRect l="18115"/>
          <a:stretch/>
        </p:blipFill>
        <p:spPr>
          <a:xfrm>
            <a:off x="0" y="0"/>
            <a:ext cx="8423564" cy="6858000"/>
          </a:xfrm>
          <a:prstGeom prst="rect">
            <a:avLst/>
          </a:prstGeom>
        </p:spPr>
      </p:pic>
      <p:sp>
        <p:nvSpPr>
          <p:cNvPr id="27" name="矩形 26">
            <a:extLst>
              <a:ext uri="{FF2B5EF4-FFF2-40B4-BE49-F238E27FC236}">
                <a16:creationId xmlns:a16="http://schemas.microsoft.com/office/drawing/2014/main" id="{77059B22-10A4-44F5-88D0-9E509F9F1C91}"/>
              </a:ext>
            </a:extLst>
          </p:cNvPr>
          <p:cNvSpPr/>
          <p:nvPr/>
        </p:nvSpPr>
        <p:spPr>
          <a:xfrm>
            <a:off x="0" y="0"/>
            <a:ext cx="8432800" cy="6858000"/>
          </a:xfrm>
          <a:prstGeom prst="rect">
            <a:avLst/>
          </a:prstGeom>
          <a:solidFill>
            <a:schemeClr val="bg1">
              <a:lumMod val="50000"/>
              <a:alpha val="2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421666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Python Data Analysis</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2768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Pandas Foundation </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633D618E-2FAE-44ED-8D3C-E5AC2A66691A}"/>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2023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3701956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層次差異</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High level</a:t>
            </a:r>
            <a:r>
              <a:rPr kumimoji="0" lang="en-US" altLang="zh-TW" sz="2000" b="1" i="0" u="none" strike="noStrike" kern="1200" cap="none" spc="0" normalizeH="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vs low level</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847265A7-3AF1-45AF-8216-7CA0585344DE}"/>
              </a:ext>
            </a:extLst>
          </p:cNvPr>
          <p:cNvSpPr/>
          <p:nvPr/>
        </p:nvSpPr>
        <p:spPr>
          <a:xfrm>
            <a:off x="210753" y="1315547"/>
            <a:ext cx="4445913" cy="12677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離硬體越遠，越高等</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越低等的語言跑越快，但越難寫</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indent="-285750">
              <a:buFont typeface="Arial" panose="020B0604020202020204" pitchFamily="34" charset="0"/>
              <a:buChar char="•"/>
              <a:defRPr/>
            </a:pPr>
            <a:r>
              <a:rPr lang="en-US" altLang="zh-TW" sz="1600" b="1" dirty="0">
                <a:solidFill>
                  <a:prstClr val="black"/>
                </a:solidFill>
                <a:latin typeface="微軟正黑體" panose="020B0604030504040204" pitchFamily="34" charset="-120"/>
                <a:ea typeface="微軟正黑體" panose="020B0604030504040204" pitchFamily="34" charset="-120"/>
              </a:rPr>
              <a:t>Python </a:t>
            </a:r>
            <a:r>
              <a:rPr lang="zh-TW" altLang="en-US" sz="1600" b="1" dirty="0">
                <a:solidFill>
                  <a:prstClr val="black"/>
                </a:solidFill>
                <a:latin typeface="微軟正黑體" panose="020B0604030504040204" pitchFamily="34" charset="-120"/>
                <a:ea typeface="微軟正黑體" panose="020B0604030504040204" pitchFamily="34" charset="-120"/>
              </a:rPr>
              <a:t>層次高於 </a:t>
            </a:r>
            <a:r>
              <a:rPr lang="en-US" altLang="zh-TW" sz="1600" b="1" dirty="0">
                <a:solidFill>
                  <a:prstClr val="black"/>
                </a:solidFill>
                <a:latin typeface="微軟正黑體" panose="020B0604030504040204" pitchFamily="34" charset="-120"/>
                <a:ea typeface="微軟正黑體" panose="020B0604030504040204" pitchFamily="34" charset="-120"/>
              </a:rPr>
              <a:t>C</a:t>
            </a:r>
            <a:r>
              <a:rPr lang="zh-TW" altLang="en-US" sz="1600" b="1" dirty="0">
                <a:solidFill>
                  <a:prstClr val="black"/>
                </a:solidFill>
                <a:latin typeface="微軟正黑體" panose="020B0604030504040204" pitchFamily="34" charset="-120"/>
                <a:ea typeface="微軟正黑體" panose="020B0604030504040204" pitchFamily="34" charset="-120"/>
              </a:rPr>
              <a:t> </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defRPr/>
            </a:pPr>
            <a:r>
              <a:rPr lang="en-US" altLang="zh-TW" sz="1600" b="1" dirty="0">
                <a:solidFill>
                  <a:prstClr val="black"/>
                </a:solidFill>
                <a:latin typeface="微軟正黑體" panose="020B0604030504040204" pitchFamily="34" charset="-120"/>
                <a:ea typeface="微軟正黑體" panose="020B0604030504040204" pitchFamily="34" charset="-120"/>
              </a:rPr>
              <a:t>Python </a:t>
            </a:r>
            <a:r>
              <a:rPr lang="zh-TW" altLang="en-US" sz="1600" b="1" dirty="0">
                <a:solidFill>
                  <a:prstClr val="black"/>
                </a:solidFill>
                <a:latin typeface="微軟正黑體" panose="020B0604030504040204" pitchFamily="34" charset="-120"/>
                <a:ea typeface="微軟正黑體" panose="020B0604030504040204" pitchFamily="34" charset="-120"/>
              </a:rPr>
              <a:t>離硬體比較遠，在</a:t>
            </a:r>
            <a:r>
              <a:rPr lang="en-US" altLang="zh-TW" sz="1600" b="1" dirty="0">
                <a:solidFill>
                  <a:prstClr val="black"/>
                </a:solidFill>
                <a:latin typeface="微軟正黑體" panose="020B0604030504040204" pitchFamily="34" charset="-120"/>
                <a:ea typeface="微軟正黑體" panose="020B0604030504040204" pitchFamily="34" charset="-120"/>
              </a:rPr>
              <a:t>VM</a:t>
            </a:r>
            <a:r>
              <a:rPr lang="zh-TW" altLang="en-US" sz="1600" b="1" dirty="0">
                <a:solidFill>
                  <a:prstClr val="black"/>
                </a:solidFill>
                <a:latin typeface="微軟正黑體" panose="020B0604030504040204" pitchFamily="34" charset="-120"/>
                <a:ea typeface="微軟正黑體" panose="020B0604030504040204" pitchFamily="34" charset="-120"/>
              </a:rPr>
              <a:t>執行</a:t>
            </a:r>
            <a:endParaRPr lang="en-US" altLang="zh-TW" sz="1600" b="1" dirty="0">
              <a:solidFill>
                <a:prstClr val="black"/>
              </a:solidFill>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42E3D414-68C1-4EF9-BCF1-9B29C64F19DA}"/>
              </a:ext>
            </a:extLst>
          </p:cNvPr>
          <p:cNvSpPr txBox="1"/>
          <p:nvPr/>
        </p:nvSpPr>
        <p:spPr>
          <a:xfrm>
            <a:off x="1189210" y="6106067"/>
            <a:ext cx="2992679" cy="307777"/>
          </a:xfrm>
          <a:prstGeom prst="rect">
            <a:avLst/>
          </a:prstGeom>
          <a:noFill/>
        </p:spPr>
        <p:txBody>
          <a:bodyPr wrap="square">
            <a:spAutoFit/>
          </a:bodyPr>
          <a:lstStyle/>
          <a:p>
            <a:pPr algn="ctr"/>
            <a:r>
              <a:rPr lang="zh-TW" altLang="en-US" sz="1400" b="1" dirty="0">
                <a:solidFill>
                  <a:srgbClr val="262626"/>
                </a:solidFill>
                <a:effectLst/>
                <a:latin typeface="微軟正黑體" panose="020B0604030504040204" pitchFamily="34" charset="-120"/>
                <a:ea typeface="微軟正黑體" panose="020B0604030504040204" pitchFamily="34" charset="-120"/>
              </a:rPr>
              <a:t>程式語言層次比較</a:t>
            </a:r>
            <a:endParaRPr lang="en-US" altLang="zh-TW" sz="1400" b="1" dirty="0">
              <a:solidFill>
                <a:srgbClr val="262626"/>
              </a:solidFill>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834288C2-02D2-47B0-A885-20DED83AAC18}"/>
              </a:ext>
            </a:extLst>
          </p:cNvPr>
          <p:cNvPicPr>
            <a:picLocks noChangeAspect="1"/>
          </p:cNvPicPr>
          <p:nvPr/>
        </p:nvPicPr>
        <p:blipFill>
          <a:blip r:embed="rId3"/>
          <a:stretch>
            <a:fillRect/>
          </a:stretch>
        </p:blipFill>
        <p:spPr>
          <a:xfrm>
            <a:off x="475583" y="3219807"/>
            <a:ext cx="3916252" cy="2675459"/>
          </a:xfrm>
          <a:prstGeom prst="rect">
            <a:avLst/>
          </a:prstGeom>
        </p:spPr>
      </p:pic>
      <p:sp>
        <p:nvSpPr>
          <p:cNvPr id="2048" name="左大括弧 2047">
            <a:extLst>
              <a:ext uri="{FF2B5EF4-FFF2-40B4-BE49-F238E27FC236}">
                <a16:creationId xmlns:a16="http://schemas.microsoft.com/office/drawing/2014/main" id="{0BBF8E9B-FECB-4545-B355-5E501621F526}"/>
              </a:ext>
            </a:extLst>
          </p:cNvPr>
          <p:cNvSpPr/>
          <p:nvPr/>
        </p:nvSpPr>
        <p:spPr>
          <a:xfrm flipH="1">
            <a:off x="4024492" y="3267446"/>
            <a:ext cx="281710" cy="1261533"/>
          </a:xfrm>
          <a:prstGeom prst="leftBrace">
            <a:avLst>
              <a:gd name="adj1" fmla="val 0"/>
              <a:gd name="adj2" fmla="val 54242"/>
            </a:avLst>
          </a:prstGeom>
          <a:ln>
            <a:solidFill>
              <a:srgbClr val="BF9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solidFill>
                <a:srgbClr val="BF9000"/>
              </a:solidFill>
            </a:endParaRPr>
          </a:p>
        </p:txBody>
      </p:sp>
      <p:sp>
        <p:nvSpPr>
          <p:cNvPr id="36" name="左大括弧 35">
            <a:extLst>
              <a:ext uri="{FF2B5EF4-FFF2-40B4-BE49-F238E27FC236}">
                <a16:creationId xmlns:a16="http://schemas.microsoft.com/office/drawing/2014/main" id="{D70B1430-0AF4-423A-9CB5-E925FD2B2574}"/>
              </a:ext>
            </a:extLst>
          </p:cNvPr>
          <p:cNvSpPr/>
          <p:nvPr/>
        </p:nvSpPr>
        <p:spPr>
          <a:xfrm flipH="1">
            <a:off x="4173043" y="4633733"/>
            <a:ext cx="281710" cy="1261533"/>
          </a:xfrm>
          <a:prstGeom prst="leftBrace">
            <a:avLst>
              <a:gd name="adj1" fmla="val 0"/>
              <a:gd name="adj2" fmla="val 542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solidFill>
                <a:srgbClr val="BF9000"/>
              </a:solidFill>
            </a:endParaRPr>
          </a:p>
        </p:txBody>
      </p:sp>
      <p:pic>
        <p:nvPicPr>
          <p:cNvPr id="2049" name="圖片 2048">
            <a:extLst>
              <a:ext uri="{FF2B5EF4-FFF2-40B4-BE49-F238E27FC236}">
                <a16:creationId xmlns:a16="http://schemas.microsoft.com/office/drawing/2014/main" id="{6EC77BB1-10C4-4917-89C7-3BBE493BD057}"/>
              </a:ext>
            </a:extLst>
          </p:cNvPr>
          <p:cNvPicPr>
            <a:picLocks noChangeAspect="1"/>
          </p:cNvPicPr>
          <p:nvPr/>
        </p:nvPicPr>
        <p:blipFill>
          <a:blip r:embed="rId4"/>
          <a:stretch>
            <a:fillRect/>
          </a:stretch>
        </p:blipFill>
        <p:spPr>
          <a:xfrm>
            <a:off x="6015277" y="1236968"/>
            <a:ext cx="5458219" cy="2898473"/>
          </a:xfrm>
          <a:prstGeom prst="rect">
            <a:avLst/>
          </a:prstGeom>
        </p:spPr>
      </p:pic>
      <p:sp>
        <p:nvSpPr>
          <p:cNvPr id="38" name="文字方塊 37">
            <a:extLst>
              <a:ext uri="{FF2B5EF4-FFF2-40B4-BE49-F238E27FC236}">
                <a16:creationId xmlns:a16="http://schemas.microsoft.com/office/drawing/2014/main" id="{B65801DF-6568-46CD-ACE5-59FD1AE98B85}"/>
              </a:ext>
            </a:extLst>
          </p:cNvPr>
          <p:cNvSpPr txBox="1"/>
          <p:nvPr/>
        </p:nvSpPr>
        <p:spPr>
          <a:xfrm>
            <a:off x="4261559" y="3778465"/>
            <a:ext cx="1516651" cy="523220"/>
          </a:xfrm>
          <a:prstGeom prst="rect">
            <a:avLst/>
          </a:prstGeom>
          <a:noFill/>
        </p:spPr>
        <p:txBody>
          <a:bodyPr wrap="square">
            <a:spAutoFit/>
          </a:bodyPr>
          <a:lstStyle/>
          <a:p>
            <a:pPr algn="ctr"/>
            <a:r>
              <a:rPr lang="en-US" altLang="zh-TW" sz="1400" b="1" dirty="0">
                <a:solidFill>
                  <a:srgbClr val="262626"/>
                </a:solidFill>
                <a:effectLst/>
                <a:latin typeface="微軟正黑體" panose="020B0604030504040204" pitchFamily="34" charset="-120"/>
                <a:ea typeface="微軟正黑體" panose="020B0604030504040204" pitchFamily="34" charset="-120"/>
              </a:rPr>
              <a:t>High level</a:t>
            </a:r>
          </a:p>
          <a:p>
            <a:pPr algn="ctr"/>
            <a:r>
              <a:rPr lang="en-US" altLang="zh-TW" sz="1400" b="1" dirty="0">
                <a:solidFill>
                  <a:srgbClr val="262626"/>
                </a:solidFill>
                <a:latin typeface="微軟正黑體" panose="020B0604030504040204" pitchFamily="34" charset="-120"/>
                <a:ea typeface="微軟正黑體" panose="020B0604030504040204" pitchFamily="34" charset="-120"/>
              </a:rPr>
              <a:t>Programming </a:t>
            </a:r>
            <a:r>
              <a:rPr lang="en-US" altLang="zh-TW" sz="1400" b="1" dirty="0">
                <a:solidFill>
                  <a:srgbClr val="262626"/>
                </a:solidFill>
                <a:effectLst/>
                <a:latin typeface="微軟正黑體" panose="020B0604030504040204" pitchFamily="34" charset="-120"/>
                <a:ea typeface="微軟正黑體" panose="020B0604030504040204" pitchFamily="34" charset="-120"/>
              </a:rPr>
              <a:t> </a:t>
            </a:r>
          </a:p>
        </p:txBody>
      </p:sp>
      <p:sp>
        <p:nvSpPr>
          <p:cNvPr id="39" name="文字方塊 38">
            <a:extLst>
              <a:ext uri="{FF2B5EF4-FFF2-40B4-BE49-F238E27FC236}">
                <a16:creationId xmlns:a16="http://schemas.microsoft.com/office/drawing/2014/main" id="{AD249914-CE2B-4A61-AF25-D0205C90A8AD}"/>
              </a:ext>
            </a:extLst>
          </p:cNvPr>
          <p:cNvSpPr txBox="1"/>
          <p:nvPr/>
        </p:nvSpPr>
        <p:spPr>
          <a:xfrm>
            <a:off x="4306202" y="5169877"/>
            <a:ext cx="1440452" cy="523220"/>
          </a:xfrm>
          <a:prstGeom prst="rect">
            <a:avLst/>
          </a:prstGeom>
          <a:noFill/>
        </p:spPr>
        <p:txBody>
          <a:bodyPr wrap="square">
            <a:spAutoFit/>
          </a:bodyPr>
          <a:lstStyle/>
          <a:p>
            <a:pPr algn="ctr"/>
            <a:r>
              <a:rPr lang="en-US" altLang="zh-TW" sz="1400" b="1" dirty="0">
                <a:solidFill>
                  <a:srgbClr val="262626"/>
                </a:solidFill>
                <a:latin typeface="微軟正黑體" panose="020B0604030504040204" pitchFamily="34" charset="-120"/>
                <a:ea typeface="微軟正黑體" panose="020B0604030504040204" pitchFamily="34" charset="-120"/>
              </a:rPr>
              <a:t>Low</a:t>
            </a:r>
            <a:r>
              <a:rPr lang="en-US" altLang="zh-TW" sz="1400" b="1" dirty="0">
                <a:solidFill>
                  <a:srgbClr val="262626"/>
                </a:solidFill>
                <a:effectLst/>
                <a:latin typeface="微軟正黑體" panose="020B0604030504040204" pitchFamily="34" charset="-120"/>
                <a:ea typeface="微軟正黑體" panose="020B0604030504040204" pitchFamily="34" charset="-120"/>
              </a:rPr>
              <a:t> level</a:t>
            </a:r>
          </a:p>
          <a:p>
            <a:pPr algn="ctr"/>
            <a:r>
              <a:rPr lang="en-US" altLang="zh-TW" sz="1400" b="1" dirty="0">
                <a:solidFill>
                  <a:srgbClr val="262626"/>
                </a:solidFill>
                <a:latin typeface="微軟正黑體" panose="020B0604030504040204" pitchFamily="34" charset="-120"/>
                <a:ea typeface="微軟正黑體" panose="020B0604030504040204" pitchFamily="34" charset="-120"/>
              </a:rPr>
              <a:t>Programming</a:t>
            </a:r>
            <a:r>
              <a:rPr lang="en-US" altLang="zh-TW" sz="1400" b="1" dirty="0">
                <a:solidFill>
                  <a:srgbClr val="262626"/>
                </a:solidFill>
                <a:effectLst/>
                <a:latin typeface="微軟正黑體" panose="020B0604030504040204" pitchFamily="34" charset="-120"/>
                <a:ea typeface="微軟正黑體" panose="020B0604030504040204" pitchFamily="34" charset="-120"/>
              </a:rPr>
              <a:t> </a:t>
            </a:r>
          </a:p>
        </p:txBody>
      </p:sp>
      <p:cxnSp>
        <p:nvCxnSpPr>
          <p:cNvPr id="40" name="直線接點 39">
            <a:extLst>
              <a:ext uri="{FF2B5EF4-FFF2-40B4-BE49-F238E27FC236}">
                <a16:creationId xmlns:a16="http://schemas.microsoft.com/office/drawing/2014/main" id="{1E54DC2A-D67E-47E9-8C23-4790D69A35A0}"/>
              </a:ext>
            </a:extLst>
          </p:cNvPr>
          <p:cNvCxnSpPr>
            <a:cxnSpLocks/>
          </p:cNvCxnSpPr>
          <p:nvPr/>
        </p:nvCxnSpPr>
        <p:spPr>
          <a:xfrm>
            <a:off x="5924454" y="1949405"/>
            <a:ext cx="0" cy="3380926"/>
          </a:xfrm>
          <a:prstGeom prst="line">
            <a:avLst/>
          </a:prstGeom>
          <a:ln w="285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42" name="文字方塊 41">
            <a:extLst>
              <a:ext uri="{FF2B5EF4-FFF2-40B4-BE49-F238E27FC236}">
                <a16:creationId xmlns:a16="http://schemas.microsoft.com/office/drawing/2014/main" id="{3B840CAB-38C6-4F4C-9439-2083D0C30635}"/>
              </a:ext>
            </a:extLst>
          </p:cNvPr>
          <p:cNvSpPr txBox="1"/>
          <p:nvPr/>
        </p:nvSpPr>
        <p:spPr>
          <a:xfrm>
            <a:off x="7394156" y="4206756"/>
            <a:ext cx="2992679" cy="307777"/>
          </a:xfrm>
          <a:prstGeom prst="rect">
            <a:avLst/>
          </a:prstGeom>
          <a:noFill/>
        </p:spPr>
        <p:txBody>
          <a:bodyPr wrap="square">
            <a:spAutoFit/>
          </a:bodyPr>
          <a:lstStyle/>
          <a:p>
            <a:pPr algn="ctr"/>
            <a:r>
              <a:rPr lang="zh-TW" altLang="en-US" sz="1400" b="1" dirty="0">
                <a:solidFill>
                  <a:srgbClr val="262626"/>
                </a:solidFill>
                <a:effectLst/>
                <a:latin typeface="微軟正黑體" panose="020B0604030504040204" pitchFamily="34" charset="-120"/>
                <a:ea typeface="微軟正黑體" panose="020B0604030504040204" pitchFamily="34" charset="-120"/>
              </a:rPr>
              <a:t>高低階語言轉換過程</a:t>
            </a:r>
            <a:endParaRPr lang="en-US" altLang="zh-TW" sz="1400" b="1" dirty="0">
              <a:solidFill>
                <a:srgbClr val="262626"/>
              </a:solidFill>
              <a:effectLst/>
              <a:latin typeface="微軟正黑體" panose="020B0604030504040204" pitchFamily="34" charset="-120"/>
              <a:ea typeface="微軟正黑體" panose="020B0604030504040204" pitchFamily="34" charset="-120"/>
            </a:endParaRPr>
          </a:p>
        </p:txBody>
      </p:sp>
      <p:grpSp>
        <p:nvGrpSpPr>
          <p:cNvPr id="2055" name="群組 2054">
            <a:extLst>
              <a:ext uri="{FF2B5EF4-FFF2-40B4-BE49-F238E27FC236}">
                <a16:creationId xmlns:a16="http://schemas.microsoft.com/office/drawing/2014/main" id="{43007543-935F-485C-B043-56B8FF34FA23}"/>
              </a:ext>
            </a:extLst>
          </p:cNvPr>
          <p:cNvGrpSpPr/>
          <p:nvPr/>
        </p:nvGrpSpPr>
        <p:grpSpPr>
          <a:xfrm>
            <a:off x="6267547" y="4807927"/>
            <a:ext cx="5115272" cy="1173773"/>
            <a:chOff x="6061308" y="1315547"/>
            <a:chExt cx="5115272" cy="1173773"/>
          </a:xfrm>
        </p:grpSpPr>
        <p:pic>
          <p:nvPicPr>
            <p:cNvPr id="48" name="圖片 47">
              <a:extLst>
                <a:ext uri="{FF2B5EF4-FFF2-40B4-BE49-F238E27FC236}">
                  <a16:creationId xmlns:a16="http://schemas.microsoft.com/office/drawing/2014/main" id="{D170215B-4CDE-4389-B951-24BE60865A56}"/>
                </a:ext>
              </a:extLst>
            </p:cNvPr>
            <p:cNvPicPr>
              <a:picLocks noChangeAspect="1"/>
            </p:cNvPicPr>
            <p:nvPr/>
          </p:nvPicPr>
          <p:blipFill>
            <a:blip r:embed="rId5"/>
            <a:stretch>
              <a:fillRect/>
            </a:stretch>
          </p:blipFill>
          <p:spPr>
            <a:xfrm>
              <a:off x="6132210" y="1419414"/>
              <a:ext cx="642694" cy="642694"/>
            </a:xfrm>
            <a:prstGeom prst="rect">
              <a:avLst/>
            </a:prstGeom>
          </p:spPr>
        </p:pic>
        <p:sp>
          <p:nvSpPr>
            <p:cNvPr id="49" name="矩形 48">
              <a:extLst>
                <a:ext uri="{FF2B5EF4-FFF2-40B4-BE49-F238E27FC236}">
                  <a16:creationId xmlns:a16="http://schemas.microsoft.com/office/drawing/2014/main" id="{2E6ABA73-CF4E-44E0-8F0F-E0D131FE4EFB}"/>
                </a:ext>
              </a:extLst>
            </p:cNvPr>
            <p:cNvSpPr/>
            <p:nvPr/>
          </p:nvSpPr>
          <p:spPr>
            <a:xfrm>
              <a:off x="6061308" y="1315547"/>
              <a:ext cx="5115272" cy="1173773"/>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7C35AC0C-F4D3-49F6-87D4-7AB81C0EBB2C}"/>
                </a:ext>
              </a:extLst>
            </p:cNvPr>
            <p:cNvSpPr txBox="1"/>
            <p:nvPr/>
          </p:nvSpPr>
          <p:spPr>
            <a:xfrm>
              <a:off x="7096637" y="1419414"/>
              <a:ext cx="363967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P</a:t>
              </a:r>
              <a:r>
                <a:rPr kumimoji="0" lang="en-US" altLang="zh-TW" sz="14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ython</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之所以可以處理高效運算</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大數據運算</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，深度學習套件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的原因就是因為底層是用</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的語法開發，所以表面上呼叫機器學習套件，其實本質上是在運行</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的程式碼</a:t>
              </a:r>
            </a:p>
          </p:txBody>
        </p:sp>
      </p:grpSp>
    </p:spTree>
    <p:extLst>
      <p:ext uri="{BB962C8B-B14F-4D97-AF65-F5344CB8AC3E}">
        <p14:creationId xmlns:p14="http://schemas.microsoft.com/office/powerpoint/2010/main" val="3827632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388DDD6-6006-4B17-83D1-D1F1C3CAA20A}"/>
              </a:ext>
            </a:extLst>
          </p:cNvPr>
          <p:cNvSpPr/>
          <p:nvPr/>
        </p:nvSpPr>
        <p:spPr>
          <a:xfrm>
            <a:off x="606546" y="1903712"/>
            <a:ext cx="10978907" cy="4762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B59935FA-95EF-404B-93F0-2EB1DD8435BC}"/>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EA29218-DC2C-4DB5-A4DF-715AEA8D224F}"/>
              </a:ext>
            </a:extLst>
          </p:cNvPr>
          <p:cNvSpPr txBox="1"/>
          <p:nvPr/>
        </p:nvSpPr>
        <p:spPr>
          <a:xfrm>
            <a:off x="922858" y="2183966"/>
            <a:ext cx="3561675"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什麼是 </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陣列的創建和基本操作</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陣列的索引和切片</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的數學運算</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常用函數和方法</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多維陣列和矩陣操作</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中的布林運算和條件索引</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的廣播概念</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陣列合併和分割</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err="1">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效能優化</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8" name="標題 1">
            <a:extLst>
              <a:ext uri="{FF2B5EF4-FFF2-40B4-BE49-F238E27FC236}">
                <a16:creationId xmlns:a16="http://schemas.microsoft.com/office/drawing/2014/main" id="{3FD0D28F-44A0-4E94-9563-AFB73A3C0421}"/>
              </a:ext>
            </a:extLst>
          </p:cNvPr>
          <p:cNvSpPr>
            <a:spLocks noGrp="1"/>
          </p:cNvSpPr>
          <p:nvPr>
            <p:ph type="title"/>
          </p:nvPr>
        </p:nvSpPr>
        <p:spPr>
          <a:xfrm>
            <a:off x="3472927" y="47125"/>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課程架構</a:t>
            </a:r>
          </a:p>
        </p:txBody>
      </p:sp>
      <p:sp>
        <p:nvSpPr>
          <p:cNvPr id="11" name="矩形 10">
            <a:extLst>
              <a:ext uri="{FF2B5EF4-FFF2-40B4-BE49-F238E27FC236}">
                <a16:creationId xmlns:a16="http://schemas.microsoft.com/office/drawing/2014/main" id="{E77776A7-A101-4EC2-9AC6-34948C88CA06}"/>
              </a:ext>
            </a:extLst>
          </p:cNvPr>
          <p:cNvSpPr/>
          <p:nvPr/>
        </p:nvSpPr>
        <p:spPr>
          <a:xfrm>
            <a:off x="97932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NumPy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7AC38E63-1F3E-4193-B93D-06FE843A9C8E}"/>
              </a:ext>
            </a:extLst>
          </p:cNvPr>
          <p:cNvSpPr txBox="1"/>
          <p:nvPr/>
        </p:nvSpPr>
        <p:spPr>
          <a:xfrm>
            <a:off x="4663617" y="2183966"/>
            <a:ext cx="3530391" cy="34778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Pandas </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的資料結構</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lvl="2" indent="-342900">
              <a:buFont typeface="Wingdings" panose="05000000000000000000" pitchFamily="2" charset="2"/>
              <a:buChar char="l"/>
            </a:pPr>
            <a:r>
              <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Series </a:t>
            </a:r>
            <a:r>
              <a:rPr kumimoji="0" lang="zh-TW" altLang="en-US"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創建和操作</a:t>
            </a:r>
            <a:endPar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lvl="2" indent="-342900">
              <a:buFont typeface="Wingdings" panose="05000000000000000000" pitchFamily="2" charset="2"/>
              <a:buChar char="l"/>
            </a:pPr>
            <a:r>
              <a:rPr kumimoji="0" lang="en-US" altLang="zh-TW" sz="1200" b="0" i="0" u="none" strike="noStrike" kern="1200" cap="none" spc="0" normalizeH="0" baseline="0" noProof="0" dirty="0" err="1">
                <a:ln>
                  <a:noFill/>
                </a:ln>
                <a:solidFill>
                  <a:srgbClr val="374151"/>
                </a:solidFill>
                <a:effectLst/>
                <a:uLnTx/>
                <a:uFillTx/>
                <a:latin typeface="微軟正黑體" panose="020B0604030504040204" pitchFamily="34" charset="-120"/>
                <a:ea typeface="微軟正黑體" panose="020B0604030504040204" pitchFamily="34" charset="-120"/>
                <a:cs typeface="+mn-cs"/>
              </a:rPr>
              <a:t>DataFrame</a:t>
            </a:r>
            <a:r>
              <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創建和操作</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讀取和儲存資料</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indent="-342900">
              <a:buFont typeface="+mj-lt"/>
              <a:buAutoNum type="arabicPeriod"/>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選擇、篩選和排序資料</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indent="-342900">
              <a:buFont typeface="+mj-lt"/>
              <a:buAutoNum type="arabicPeriod"/>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資料聚合和分組操作</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資料清理和預處理</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資料合併和連接</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時間序列資料處理</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實務應用</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prstClr val="black"/>
              </a:solidFill>
              <a:effectLst/>
              <a:uLnTx/>
              <a:uFillTx/>
              <a:latin typeface="Söhne"/>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C1615046-51A1-46FC-932C-A98941BB24BF}"/>
              </a:ext>
            </a:extLst>
          </p:cNvPr>
          <p:cNvSpPr/>
          <p:nvPr/>
        </p:nvSpPr>
        <p:spPr>
          <a:xfrm>
            <a:off x="467502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Pandas</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8379E9A6-BB51-4E4A-962F-A9BB67D49C7E}"/>
              </a:ext>
            </a:extLst>
          </p:cNvPr>
          <p:cNvSpPr txBox="1"/>
          <p:nvPr/>
        </p:nvSpPr>
        <p:spPr>
          <a:xfrm>
            <a:off x="8194008" y="2183966"/>
            <a:ext cx="3314420"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概念</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圖表類型介紹</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比較，趨勢，關聯，分佈</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資料視覺化工作流</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基本圖表</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標題，標籤，圖例，樣式</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子圖與多軸圖</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資料分佈可視化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時間序列可視化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Power BI</a:t>
            </a: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 資料可視化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儀錶板實務設計</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10FC9BDE-0F0B-426F-ABA7-A39E0F223C9E}"/>
              </a:ext>
            </a:extLst>
          </p:cNvPr>
          <p:cNvSpPr/>
          <p:nvPr/>
        </p:nvSpPr>
        <p:spPr>
          <a:xfrm>
            <a:off x="825047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Matplotlib/ </a:t>
            </a:r>
            <a:r>
              <a:rPr kumimoji="0" lang="en-US" altLang="zh-TW" sz="16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plotly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11">
            <a:extLst>
              <a:ext uri="{FF2B5EF4-FFF2-40B4-BE49-F238E27FC236}">
                <a16:creationId xmlns:a16="http://schemas.microsoft.com/office/drawing/2014/main" id="{53375592-4ED2-4A24-BBF0-109767FCA7A6}"/>
              </a:ext>
            </a:extLst>
          </p:cNvPr>
          <p:cNvSpPr/>
          <p:nvPr/>
        </p:nvSpPr>
        <p:spPr>
          <a:xfrm>
            <a:off x="977070" y="5260457"/>
            <a:ext cx="1014347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ETL/ EDA/ Data Mining  </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3" name="圖片 12" descr="一張含有 符號, 字型, 標誌, 圖形 的圖片&#10;&#10;自動產生的描述">
            <a:extLst>
              <a:ext uri="{FF2B5EF4-FFF2-40B4-BE49-F238E27FC236}">
                <a16:creationId xmlns:a16="http://schemas.microsoft.com/office/drawing/2014/main" id="{E88E7948-7AA7-4CEA-9D7D-D97CE1B8B50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pic>
        <p:nvPicPr>
          <p:cNvPr id="20" name="圖片 19">
            <a:extLst>
              <a:ext uri="{FF2B5EF4-FFF2-40B4-BE49-F238E27FC236}">
                <a16:creationId xmlns:a16="http://schemas.microsoft.com/office/drawing/2014/main" id="{791F65C6-9509-48A4-B2FF-5123A36E69A2}"/>
              </a:ext>
            </a:extLst>
          </p:cNvPr>
          <p:cNvPicPr>
            <a:picLocks noChangeAspect="1"/>
          </p:cNvPicPr>
          <p:nvPr/>
        </p:nvPicPr>
        <p:blipFill>
          <a:blip r:embed="rId3"/>
          <a:stretch>
            <a:fillRect/>
          </a:stretch>
        </p:blipFill>
        <p:spPr>
          <a:xfrm>
            <a:off x="4675022" y="5864027"/>
            <a:ext cx="493269" cy="558782"/>
          </a:xfrm>
          <a:prstGeom prst="rect">
            <a:avLst/>
          </a:prstGeom>
        </p:spPr>
      </p:pic>
      <p:pic>
        <p:nvPicPr>
          <p:cNvPr id="21" name="圖片 20">
            <a:extLst>
              <a:ext uri="{FF2B5EF4-FFF2-40B4-BE49-F238E27FC236}">
                <a16:creationId xmlns:a16="http://schemas.microsoft.com/office/drawing/2014/main" id="{57B507E2-70B6-44CE-A694-38FFD16F06C6}"/>
              </a:ext>
            </a:extLst>
          </p:cNvPr>
          <p:cNvPicPr>
            <a:picLocks noChangeAspect="1"/>
          </p:cNvPicPr>
          <p:nvPr/>
        </p:nvPicPr>
        <p:blipFill>
          <a:blip r:embed="rId4"/>
          <a:stretch>
            <a:fillRect/>
          </a:stretch>
        </p:blipFill>
        <p:spPr>
          <a:xfrm>
            <a:off x="6550641" y="5861262"/>
            <a:ext cx="564313" cy="564313"/>
          </a:xfrm>
          <a:prstGeom prst="rect">
            <a:avLst/>
          </a:prstGeom>
        </p:spPr>
      </p:pic>
      <p:pic>
        <p:nvPicPr>
          <p:cNvPr id="22" name="圖片 21">
            <a:extLst>
              <a:ext uri="{FF2B5EF4-FFF2-40B4-BE49-F238E27FC236}">
                <a16:creationId xmlns:a16="http://schemas.microsoft.com/office/drawing/2014/main" id="{5F9BABA1-7801-42FA-8D7C-732D2EE81258}"/>
              </a:ext>
            </a:extLst>
          </p:cNvPr>
          <p:cNvPicPr>
            <a:picLocks noChangeAspect="1"/>
          </p:cNvPicPr>
          <p:nvPr/>
        </p:nvPicPr>
        <p:blipFill>
          <a:blip r:embed="rId5"/>
          <a:stretch>
            <a:fillRect/>
          </a:stretch>
        </p:blipFill>
        <p:spPr>
          <a:xfrm>
            <a:off x="8497303" y="5823796"/>
            <a:ext cx="639245" cy="639245"/>
          </a:xfrm>
          <a:prstGeom prst="rect">
            <a:avLst/>
          </a:prstGeom>
        </p:spPr>
      </p:pic>
      <p:pic>
        <p:nvPicPr>
          <p:cNvPr id="23" name="圖片 22">
            <a:extLst>
              <a:ext uri="{FF2B5EF4-FFF2-40B4-BE49-F238E27FC236}">
                <a16:creationId xmlns:a16="http://schemas.microsoft.com/office/drawing/2014/main" id="{73368BD5-E7E1-4A2B-B30F-49C15E01153C}"/>
              </a:ext>
            </a:extLst>
          </p:cNvPr>
          <p:cNvPicPr>
            <a:picLocks noChangeAspect="1"/>
          </p:cNvPicPr>
          <p:nvPr/>
        </p:nvPicPr>
        <p:blipFill>
          <a:blip r:embed="rId6"/>
          <a:stretch>
            <a:fillRect/>
          </a:stretch>
        </p:blipFill>
        <p:spPr>
          <a:xfrm>
            <a:off x="2733889" y="5864027"/>
            <a:ext cx="558783" cy="558783"/>
          </a:xfrm>
          <a:prstGeom prst="rect">
            <a:avLst/>
          </a:prstGeom>
        </p:spPr>
      </p:pic>
      <p:sp>
        <p:nvSpPr>
          <p:cNvPr id="25" name="Right Arrow 68">
            <a:extLst>
              <a:ext uri="{FF2B5EF4-FFF2-40B4-BE49-F238E27FC236}">
                <a16:creationId xmlns:a16="http://schemas.microsoft.com/office/drawing/2014/main" id="{57F77B5A-0C42-4C4F-9600-8A05B163CBED}"/>
              </a:ext>
            </a:extLst>
          </p:cNvPr>
          <p:cNvSpPr/>
          <p:nvPr/>
        </p:nvSpPr>
        <p:spPr>
          <a:xfrm>
            <a:off x="3576826" y="5898882"/>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盤點</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Right Arrow 68">
            <a:extLst>
              <a:ext uri="{FF2B5EF4-FFF2-40B4-BE49-F238E27FC236}">
                <a16:creationId xmlns:a16="http://schemas.microsoft.com/office/drawing/2014/main" id="{4394AC10-627F-4963-9A09-5B29A841264D}"/>
              </a:ext>
            </a:extLst>
          </p:cNvPr>
          <p:cNvSpPr/>
          <p:nvPr/>
        </p:nvSpPr>
        <p:spPr>
          <a:xfrm>
            <a:off x="5458551" y="5899547"/>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清洗</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Right Arrow 68">
            <a:extLst>
              <a:ext uri="{FF2B5EF4-FFF2-40B4-BE49-F238E27FC236}">
                <a16:creationId xmlns:a16="http://schemas.microsoft.com/office/drawing/2014/main" id="{8E24E0BB-8905-4051-A23D-EEC303DF0CF2}"/>
              </a:ext>
            </a:extLst>
          </p:cNvPr>
          <p:cNvSpPr/>
          <p:nvPr/>
        </p:nvSpPr>
        <p:spPr>
          <a:xfrm>
            <a:off x="7371754" y="5891753"/>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可視化</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文字版面配置區 2">
            <a:extLst>
              <a:ext uri="{FF2B5EF4-FFF2-40B4-BE49-F238E27FC236}">
                <a16:creationId xmlns:a16="http://schemas.microsoft.com/office/drawing/2014/main" id="{028F5E06-956C-4EFD-8F0E-5B5E4D585993}"/>
              </a:ext>
            </a:extLst>
          </p:cNvPr>
          <p:cNvSpPr txBox="1">
            <a:spLocks/>
          </p:cNvSpPr>
          <p:nvPr/>
        </p:nvSpPr>
        <p:spPr>
          <a:xfrm>
            <a:off x="469900" y="947600"/>
            <a:ext cx="11252200" cy="650669"/>
          </a:xfrm>
          <a:prstGeom prst="rect">
            <a:avLst/>
          </a:prstGeom>
        </p:spPr>
        <p:txBody>
          <a:bodyPr vert="horz" lIns="0" tIns="0" rIns="0" bIns="0" rtlCol="0">
            <a:noAutofit/>
          </a:bodyPr>
          <a:lstStyle>
            <a:lvl1pPr marL="0" indent="0" algn="l" defTabSz="1219110" rtl="0" eaLnBrk="1" latinLnBrk="0" hangingPunct="1">
              <a:spcBef>
                <a:spcPts val="0"/>
              </a:spcBef>
              <a:spcAft>
                <a:spcPts val="300"/>
              </a:spcAft>
              <a:buSzPct val="100000"/>
              <a:buFont typeface="Arial" panose="020B0604020202020204" pitchFamily="34" charset="0"/>
              <a:buNone/>
              <a:defRPr sz="2100" b="1" kern="1200">
                <a:solidFill>
                  <a:srgbClr val="92D050"/>
                </a:solidFill>
                <a:latin typeface="Calibri" panose="020F0502020204030204" pitchFamily="34" charset="0"/>
                <a:ea typeface="微軟正黑體" panose="020B0604030504040204" pitchFamily="34" charset="-120"/>
                <a:cs typeface="Calibri" panose="020F0502020204030204" pitchFamily="34" charset="0"/>
              </a:defRPr>
            </a:lvl1pPr>
            <a:lvl2pPr marL="0" indent="0" algn="l" defTabSz="1219110" rtl="0" eaLnBrk="1" latinLnBrk="0" hangingPunct="1">
              <a:spcBef>
                <a:spcPts val="0"/>
              </a:spcBef>
              <a:spcAft>
                <a:spcPts val="1333"/>
              </a:spcAft>
              <a:buClrTx/>
              <a:buSzPct val="100000"/>
              <a:buFont typeface="Arial"/>
              <a:buNone/>
              <a:defRPr lang="en-US" sz="1300" b="1" kern="1200" dirty="0" smtClean="0">
                <a:solidFill>
                  <a:schemeClr val="tx1"/>
                </a:solidFill>
                <a:latin typeface="+mj-lt"/>
                <a:ea typeface="微軟正黑體" panose="020B0604030504040204" pitchFamily="34" charset="-120"/>
                <a:cs typeface="+mn-cs"/>
              </a:defRPr>
            </a:lvl2pPr>
            <a:lvl3pPr marL="235183" indent="-235183" algn="l" defTabSz="1219110" rtl="0" eaLnBrk="1" latinLnBrk="0" hangingPunct="1">
              <a:spcBef>
                <a:spcPts val="0"/>
              </a:spcBef>
              <a:spcAft>
                <a:spcPts val="1333"/>
              </a:spcAft>
              <a:buClrTx/>
              <a:buSzPct val="100000"/>
              <a:buFont typeface="Arial" panose="020B0604020202020204" pitchFamily="34" charset="0"/>
              <a:buChar char="•"/>
              <a:defRPr lang="en-US" sz="1300" kern="1200" dirty="0" smtClean="0">
                <a:solidFill>
                  <a:schemeClr val="tx1"/>
                </a:solidFill>
                <a:latin typeface="微軟正黑體" panose="020B0604030504040204" pitchFamily="34" charset="-120"/>
                <a:ea typeface="微軟正黑體" panose="020B0604030504040204" pitchFamily="34" charset="-120"/>
                <a:cs typeface="+mn-cs"/>
              </a:defRPr>
            </a:lvl3pPr>
            <a:lvl4pPr marL="475164" indent="-235183" algn="l" defTabSz="1219110" rtl="0" eaLnBrk="1" latinLnBrk="0" hangingPunct="1">
              <a:spcBef>
                <a:spcPts val="0"/>
              </a:spcBef>
              <a:spcAft>
                <a:spcPts val="1333"/>
              </a:spcAft>
              <a:buClrTx/>
              <a:buSzPct val="100000"/>
              <a:buFont typeface="Verdana" panose="020B0604030504040204" pitchFamily="34" charset="0"/>
              <a:buChar char="−"/>
              <a:defRPr lang="en-US" sz="1300" kern="1200" baseline="0" dirty="0" smtClean="0">
                <a:solidFill>
                  <a:schemeClr val="tx1"/>
                </a:solidFill>
                <a:latin typeface="微軟正黑體" panose="020B0604030504040204" pitchFamily="34" charset="-120"/>
                <a:ea typeface="微軟正黑體" panose="020B0604030504040204" pitchFamily="34" charset="-120"/>
                <a:cs typeface="+mn-cs"/>
              </a:defRPr>
            </a:lvl4pPr>
            <a:lvl5pPr marL="710348" indent="-235183" algn="l" defTabSz="1064604" rtl="0" eaLnBrk="1" latinLnBrk="0" hangingPunct="1">
              <a:spcBef>
                <a:spcPts val="0"/>
              </a:spcBef>
              <a:spcAft>
                <a:spcPts val="1333"/>
              </a:spcAft>
              <a:buClrTx/>
              <a:buSzPct val="100000"/>
              <a:buFont typeface="Verdana" panose="020B0604030504040204" pitchFamily="34" charset="0"/>
              <a:buChar char="−"/>
              <a:tabLst/>
              <a:defRPr lang="en-US" sz="1400" kern="1200" baseline="0" dirty="0" smtClean="0">
                <a:solidFill>
                  <a:schemeClr val="tx1"/>
                </a:solidFill>
                <a:latin typeface="+mj-lt"/>
                <a:ea typeface="微軟正黑體" panose="020B0604030504040204" pitchFamily="34" charset="-120"/>
                <a:cs typeface="+mn-cs"/>
              </a:defRPr>
            </a:lvl5pPr>
            <a:lvl6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48" indent="-235183" algn="l" defTabSz="121911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10" rtl="0" eaLnBrk="1" fontAlgn="auto" latinLnBrk="0" hangingPunct="1">
              <a:lnSpc>
                <a:spcPct val="100000"/>
              </a:lnSpc>
              <a:spcBef>
                <a:spcPts val="0"/>
              </a:spcBef>
              <a:spcAft>
                <a:spcPts val="300"/>
              </a:spcAft>
              <a:buClrTx/>
              <a:buSzPct val="100000"/>
              <a:buFont typeface="Arial" panose="020B0604020202020204" pitchFamily="34" charset="0"/>
              <a:buNone/>
              <a:tabLst/>
              <a:defRPr/>
            </a:pP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本課程目的主要教導如何調用 </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P</a:t>
            </a:r>
            <a:r>
              <a:rPr kumimoji="0" lang="en-US" altLang="zh-TW" sz="2100" b="1" i="0" u="none" strike="noStrike" kern="1200" cap="none" spc="0" normalizeH="0" baseline="0" noProof="0" dirty="0" err="1">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ython</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 </a:t>
            </a: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生態系中與計算分析或視覺化相關的工具庫，用以建立數據分析工作和 </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AI</a:t>
            </a: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 運算的前導技能</a:t>
            </a:r>
          </a:p>
        </p:txBody>
      </p:sp>
      <p:cxnSp>
        <p:nvCxnSpPr>
          <p:cNvPr id="4" name="接點: 肘形 3">
            <a:extLst>
              <a:ext uri="{FF2B5EF4-FFF2-40B4-BE49-F238E27FC236}">
                <a16:creationId xmlns:a16="http://schemas.microsoft.com/office/drawing/2014/main" id="{1E340945-38FC-4113-9CF2-82A1DB810009}"/>
              </a:ext>
            </a:extLst>
          </p:cNvPr>
          <p:cNvCxnSpPr>
            <a:cxnSpLocks/>
            <a:stCxn id="11" idx="3"/>
          </p:cNvCxnSpPr>
          <p:nvPr/>
        </p:nvCxnSpPr>
        <p:spPr>
          <a:xfrm>
            <a:off x="3851649" y="1924615"/>
            <a:ext cx="192632" cy="2571497"/>
          </a:xfrm>
          <a:prstGeom prst="bentConnector2">
            <a:avLst/>
          </a:prstGeom>
          <a:ln>
            <a:solidFill>
              <a:srgbClr val="262626"/>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51B66362-7296-431C-8256-C1ECA8F4324E}"/>
              </a:ext>
            </a:extLst>
          </p:cNvPr>
          <p:cNvCxnSpPr>
            <a:cxnSpLocks/>
            <a:stCxn id="17" idx="1"/>
          </p:cNvCxnSpPr>
          <p:nvPr/>
        </p:nvCxnSpPr>
        <p:spPr>
          <a:xfrm rot="10800000" flipV="1">
            <a:off x="4044282" y="1924614"/>
            <a:ext cx="630741" cy="2571497"/>
          </a:xfrm>
          <a:prstGeom prst="bentConnector2">
            <a:avLst/>
          </a:prstGeom>
          <a:ln>
            <a:solidFill>
              <a:srgbClr val="262626"/>
            </a:solidFill>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35854DC6-5303-4245-93B9-D83F6FE164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6861" y="2092747"/>
            <a:ext cx="1100114" cy="444343"/>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ABC4BF20-929A-4351-A993-A6417180DC35}"/>
              </a:ext>
            </a:extLst>
          </p:cNvPr>
          <p:cNvPicPr>
            <a:picLocks noChangeAspect="1"/>
          </p:cNvPicPr>
          <p:nvPr/>
        </p:nvPicPr>
        <p:blipFill>
          <a:blip r:embed="rId8"/>
          <a:stretch>
            <a:fillRect/>
          </a:stretch>
        </p:blipFill>
        <p:spPr>
          <a:xfrm>
            <a:off x="3431574" y="4866361"/>
            <a:ext cx="1243448" cy="621724"/>
          </a:xfrm>
          <a:prstGeom prst="rect">
            <a:avLst/>
          </a:prstGeom>
        </p:spPr>
      </p:pic>
      <p:pic>
        <p:nvPicPr>
          <p:cNvPr id="6" name="圖片 5">
            <a:extLst>
              <a:ext uri="{FF2B5EF4-FFF2-40B4-BE49-F238E27FC236}">
                <a16:creationId xmlns:a16="http://schemas.microsoft.com/office/drawing/2014/main" id="{0FD94AEF-9971-409F-96E7-792F5822F3BF}"/>
              </a:ext>
            </a:extLst>
          </p:cNvPr>
          <p:cNvPicPr>
            <a:picLocks noChangeAspect="1"/>
          </p:cNvPicPr>
          <p:nvPr/>
        </p:nvPicPr>
        <p:blipFill>
          <a:blip r:embed="rId9"/>
          <a:stretch>
            <a:fillRect/>
          </a:stretch>
        </p:blipFill>
        <p:spPr>
          <a:xfrm>
            <a:off x="3466472" y="4479178"/>
            <a:ext cx="1084205" cy="430778"/>
          </a:xfrm>
          <a:prstGeom prst="rect">
            <a:avLst/>
          </a:prstGeom>
        </p:spPr>
      </p:pic>
      <p:pic>
        <p:nvPicPr>
          <p:cNvPr id="10" name="圖片 9">
            <a:extLst>
              <a:ext uri="{FF2B5EF4-FFF2-40B4-BE49-F238E27FC236}">
                <a16:creationId xmlns:a16="http://schemas.microsoft.com/office/drawing/2014/main" id="{5DC1D670-EA3F-40FC-8CC0-1FB90ACF30D9}"/>
              </a:ext>
            </a:extLst>
          </p:cNvPr>
          <p:cNvPicPr>
            <a:picLocks noChangeAspect="1"/>
          </p:cNvPicPr>
          <p:nvPr/>
        </p:nvPicPr>
        <p:blipFill>
          <a:blip r:embed="rId10"/>
          <a:stretch>
            <a:fillRect/>
          </a:stretch>
        </p:blipFill>
        <p:spPr>
          <a:xfrm>
            <a:off x="2905059" y="2120748"/>
            <a:ext cx="981066" cy="388339"/>
          </a:xfrm>
          <a:prstGeom prst="rect">
            <a:avLst/>
          </a:prstGeom>
        </p:spPr>
      </p:pic>
      <p:pic>
        <p:nvPicPr>
          <p:cNvPr id="14" name="圖片 13">
            <a:extLst>
              <a:ext uri="{FF2B5EF4-FFF2-40B4-BE49-F238E27FC236}">
                <a16:creationId xmlns:a16="http://schemas.microsoft.com/office/drawing/2014/main" id="{B823ECB0-B408-4F40-AF2D-F0ED2E96A64E}"/>
              </a:ext>
            </a:extLst>
          </p:cNvPr>
          <p:cNvPicPr>
            <a:picLocks noChangeAspect="1"/>
          </p:cNvPicPr>
          <p:nvPr/>
        </p:nvPicPr>
        <p:blipFill>
          <a:blip r:embed="rId11"/>
          <a:stretch>
            <a:fillRect/>
          </a:stretch>
        </p:blipFill>
        <p:spPr>
          <a:xfrm>
            <a:off x="10121133" y="2076566"/>
            <a:ext cx="1425808" cy="475269"/>
          </a:xfrm>
          <a:prstGeom prst="rect">
            <a:avLst/>
          </a:prstGeom>
        </p:spPr>
      </p:pic>
      <p:pic>
        <p:nvPicPr>
          <p:cNvPr id="24" name="圖片 23">
            <a:extLst>
              <a:ext uri="{FF2B5EF4-FFF2-40B4-BE49-F238E27FC236}">
                <a16:creationId xmlns:a16="http://schemas.microsoft.com/office/drawing/2014/main" id="{A1A220A8-EACF-40B2-A218-3476A8B45C67}"/>
              </a:ext>
            </a:extLst>
          </p:cNvPr>
          <p:cNvPicPr>
            <a:picLocks noChangeAspect="1"/>
          </p:cNvPicPr>
          <p:nvPr/>
        </p:nvPicPr>
        <p:blipFill>
          <a:blip r:embed="rId12"/>
          <a:stretch>
            <a:fillRect/>
          </a:stretch>
        </p:blipFill>
        <p:spPr>
          <a:xfrm>
            <a:off x="10216823" y="4403396"/>
            <a:ext cx="1425808" cy="475863"/>
          </a:xfrm>
          <a:prstGeom prst="rect">
            <a:avLst/>
          </a:prstGeom>
        </p:spPr>
      </p:pic>
      <p:sp>
        <p:nvSpPr>
          <p:cNvPr id="28" name="文字方塊 27">
            <a:extLst>
              <a:ext uri="{FF2B5EF4-FFF2-40B4-BE49-F238E27FC236}">
                <a16:creationId xmlns:a16="http://schemas.microsoft.com/office/drawing/2014/main" id="{1A614A7B-8174-4DF2-A271-8932439638D5}"/>
              </a:ext>
            </a:extLst>
          </p:cNvPr>
          <p:cNvSpPr txBox="1"/>
          <p:nvPr/>
        </p:nvSpPr>
        <p:spPr>
          <a:xfrm>
            <a:off x="4013262" y="2959366"/>
            <a:ext cx="338554" cy="830997"/>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特</a:t>
            </a:r>
            <a:endParaRPr lang="en-US" altLang="zh-TW" sz="1200" b="1" dirty="0">
              <a:latin typeface="微軟正黑體" panose="020B0604030504040204" pitchFamily="34" charset="-120"/>
              <a:ea typeface="微軟正黑體" panose="020B0604030504040204" pitchFamily="34" charset="-120"/>
            </a:endParaRPr>
          </a:p>
          <a:p>
            <a:r>
              <a:rPr lang="zh-TW" altLang="en-US" sz="1200" b="1" dirty="0">
                <a:latin typeface="微軟正黑體" panose="020B0604030504040204" pitchFamily="34" charset="-120"/>
                <a:ea typeface="微軟正黑體" panose="020B0604030504040204" pitchFamily="34" charset="-120"/>
              </a:rPr>
              <a:t>殊</a:t>
            </a:r>
            <a:endParaRPr lang="en-US" altLang="zh-TW" sz="1200" b="1" dirty="0">
              <a:latin typeface="微軟正黑體" panose="020B0604030504040204" pitchFamily="34" charset="-120"/>
              <a:ea typeface="微軟正黑體" panose="020B0604030504040204" pitchFamily="34" charset="-120"/>
            </a:endParaRPr>
          </a:p>
          <a:p>
            <a:r>
              <a:rPr lang="zh-TW" altLang="en-US" sz="1200" b="1" dirty="0">
                <a:latin typeface="微軟正黑體" panose="020B0604030504040204" pitchFamily="34" charset="-120"/>
                <a:ea typeface="微軟正黑體" panose="020B0604030504040204" pitchFamily="34" charset="-120"/>
              </a:rPr>
              <a:t>應</a:t>
            </a:r>
            <a:endParaRPr lang="en-US" altLang="zh-TW" sz="1200" b="1" dirty="0">
              <a:latin typeface="微軟正黑體" panose="020B0604030504040204" pitchFamily="34" charset="-120"/>
              <a:ea typeface="微軟正黑體" panose="020B0604030504040204" pitchFamily="34" charset="-120"/>
            </a:endParaRPr>
          </a:p>
          <a:p>
            <a:r>
              <a:rPr lang="zh-TW" altLang="en-US" sz="1200" b="1" dirty="0">
                <a:latin typeface="微軟正黑體" panose="020B0604030504040204" pitchFamily="34" charset="-120"/>
                <a:ea typeface="微軟正黑體" panose="020B0604030504040204" pitchFamily="34" charset="-120"/>
              </a:rPr>
              <a:t>用</a:t>
            </a:r>
          </a:p>
        </p:txBody>
      </p:sp>
      <p:pic>
        <p:nvPicPr>
          <p:cNvPr id="1028" name="Picture 4" descr="powerBI-Logo | ProcessM | Process Mining in Microsoft Power BI">
            <a:extLst>
              <a:ext uri="{FF2B5EF4-FFF2-40B4-BE49-F238E27FC236}">
                <a16:creationId xmlns:a16="http://schemas.microsoft.com/office/drawing/2014/main" id="{FD3A5474-8972-4013-BA52-7111116D9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22467" y="4895006"/>
            <a:ext cx="1092225" cy="28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710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50D242CE-0571-443B-9422-7BAF8A496F14}"/>
              </a:ext>
            </a:extLst>
          </p:cNvPr>
          <p:cNvSpPr txBox="1">
            <a:spLocks/>
          </p:cNvSpPr>
          <p:nvPr/>
        </p:nvSpPr>
        <p:spPr bwMode="auto">
          <a:xfrm>
            <a:off x="2926725" y="4725757"/>
            <a:ext cx="1256161" cy="430149"/>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defTabSz="913607" rtl="0" eaLnBrk="0" fontAlgn="base" latinLnBrk="0" hangingPunct="0">
              <a:lnSpc>
                <a:spcPct val="90000"/>
              </a:lnSpc>
              <a:spcBef>
                <a:spcPct val="0"/>
              </a:spcBef>
              <a:spcAft>
                <a:spcPct val="0"/>
              </a:spcAft>
              <a:buClrTx/>
              <a:buSzTx/>
              <a:buFontTx/>
              <a:buNone/>
              <a:tabLst/>
              <a:defRPr/>
            </a:pPr>
            <a:r>
              <a:rPr kumimoji="0" lang="en-US" altLang="zh-TW" sz="18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Kaggle</a:t>
            </a:r>
          </a:p>
        </p:txBody>
      </p:sp>
      <p:sp>
        <p:nvSpPr>
          <p:cNvPr id="30" name="文字方塊 29">
            <a:extLst>
              <a:ext uri="{FF2B5EF4-FFF2-40B4-BE49-F238E27FC236}">
                <a16:creationId xmlns:a16="http://schemas.microsoft.com/office/drawing/2014/main" id="{E939C9AA-F687-4D41-AC82-9398578800E1}"/>
              </a:ext>
            </a:extLst>
          </p:cNvPr>
          <p:cNvSpPr txBox="1"/>
          <p:nvPr/>
        </p:nvSpPr>
        <p:spPr>
          <a:xfrm>
            <a:off x="2016863" y="5175762"/>
            <a:ext cx="309386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資料科學競賽平台，匯聚各種機器學習，深度學習獎金項目，適合各種階段的學習者</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標題 1">
            <a:extLst>
              <a:ext uri="{FF2B5EF4-FFF2-40B4-BE49-F238E27FC236}">
                <a16:creationId xmlns:a16="http://schemas.microsoft.com/office/drawing/2014/main" id="{1AE62AF3-41C9-4F4D-BE8A-D1B65AC70083}"/>
              </a:ext>
            </a:extLst>
          </p:cNvPr>
          <p:cNvSpPr>
            <a:spLocks noGrp="1"/>
          </p:cNvSpPr>
          <p:nvPr>
            <p:ph type="title"/>
          </p:nvPr>
        </p:nvSpPr>
        <p:spPr>
          <a:xfrm>
            <a:off x="3550624" y="63633"/>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學習資源</a:t>
            </a:r>
          </a:p>
        </p:txBody>
      </p:sp>
      <p:pic>
        <p:nvPicPr>
          <p:cNvPr id="20" name="圖片 19" descr="一張含有 符號, 字型, 標誌, 圖形 的圖片&#10;&#10;自動產生的描述">
            <a:extLst>
              <a:ext uri="{FF2B5EF4-FFF2-40B4-BE49-F238E27FC236}">
                <a16:creationId xmlns:a16="http://schemas.microsoft.com/office/drawing/2014/main" id="{1ABCD0ED-63F8-44B5-9846-5792E751614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pic>
        <p:nvPicPr>
          <p:cNvPr id="2" name="圖片 1">
            <a:extLst>
              <a:ext uri="{FF2B5EF4-FFF2-40B4-BE49-F238E27FC236}">
                <a16:creationId xmlns:a16="http://schemas.microsoft.com/office/drawing/2014/main" id="{3AFCB627-0ACC-4C37-8747-AB15AE2A767F}"/>
              </a:ext>
            </a:extLst>
          </p:cNvPr>
          <p:cNvPicPr>
            <a:picLocks noChangeAspect="1"/>
          </p:cNvPicPr>
          <p:nvPr/>
        </p:nvPicPr>
        <p:blipFill>
          <a:blip r:embed="rId3"/>
          <a:stretch>
            <a:fillRect/>
          </a:stretch>
        </p:blipFill>
        <p:spPr>
          <a:xfrm>
            <a:off x="7072803" y="1136073"/>
            <a:ext cx="4688829" cy="5380430"/>
          </a:xfrm>
          <a:prstGeom prst="rect">
            <a:avLst/>
          </a:prstGeom>
        </p:spPr>
      </p:pic>
      <p:pic>
        <p:nvPicPr>
          <p:cNvPr id="3" name="圖片 2">
            <a:extLst>
              <a:ext uri="{FF2B5EF4-FFF2-40B4-BE49-F238E27FC236}">
                <a16:creationId xmlns:a16="http://schemas.microsoft.com/office/drawing/2014/main" id="{25499104-7334-4BE6-BCCD-BEE4EB166D4E}"/>
              </a:ext>
            </a:extLst>
          </p:cNvPr>
          <p:cNvPicPr>
            <a:picLocks noChangeAspect="1"/>
          </p:cNvPicPr>
          <p:nvPr/>
        </p:nvPicPr>
        <p:blipFill>
          <a:blip r:embed="rId4"/>
          <a:stretch>
            <a:fillRect/>
          </a:stretch>
        </p:blipFill>
        <p:spPr>
          <a:xfrm>
            <a:off x="1645624" y="1938867"/>
            <a:ext cx="3810000" cy="254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559098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descr="一張含有 符號, 字型, 標誌, 圖形 的圖片&#10;&#10;自動產生的描述">
            <a:extLst>
              <a:ext uri="{FF2B5EF4-FFF2-40B4-BE49-F238E27FC236}">
                <a16:creationId xmlns:a16="http://schemas.microsoft.com/office/drawing/2014/main" id="{0E782E81-DF79-49CB-BBBD-B2AF50C5FFE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en-US" altLang="zh-TW"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Pandas </a:t>
            </a:r>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數據結構</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標籤化結構型數據</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AF16132B-D866-4917-A4E0-539B666B16CA}"/>
              </a:ext>
            </a:extLst>
          </p:cNvPr>
          <p:cNvSpPr/>
          <p:nvPr/>
        </p:nvSpPr>
        <p:spPr>
          <a:xfrm>
            <a:off x="590459" y="1827497"/>
            <a:ext cx="15536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觀念</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0" name="文字方塊 19">
            <a:extLst>
              <a:ext uri="{FF2B5EF4-FFF2-40B4-BE49-F238E27FC236}">
                <a16:creationId xmlns:a16="http://schemas.microsoft.com/office/drawing/2014/main" id="{5336F343-32EC-4969-BB46-3DC198A3DC47}"/>
              </a:ext>
            </a:extLst>
          </p:cNvPr>
          <p:cNvSpPr txBox="1"/>
          <p:nvPr/>
        </p:nvSpPr>
        <p:spPr>
          <a:xfrm>
            <a:off x="521698" y="2271265"/>
            <a:ext cx="6307666" cy="2308324"/>
          </a:xfrm>
          <a:prstGeom prst="rect">
            <a:avLst/>
          </a:prstGeom>
          <a:noFill/>
        </p:spPr>
        <p:txBody>
          <a:bodyPr wrap="square">
            <a:spAutoFit/>
          </a:bodyPr>
          <a:lstStyle/>
          <a:p>
            <a:pPr marL="285750" indent="-285750" fontAlgn="base">
              <a:buFont typeface="Wingdings" panose="05000000000000000000" pitchFamily="2" charset="2"/>
              <a:buChar char="l"/>
              <a:defRPr/>
            </a:pPr>
            <a:r>
              <a:rPr lang="en-US" altLang="zh-TW" sz="1600" b="1" dirty="0">
                <a:solidFill>
                  <a:srgbClr val="000000"/>
                </a:solidFill>
                <a:latin typeface="微軟正黑體" panose="020B0604030504040204" pitchFamily="34" charset="-120"/>
                <a:ea typeface="微軟正黑體" panose="020B0604030504040204" pitchFamily="34" charset="-120"/>
              </a:rPr>
              <a:t>Pandas </a:t>
            </a:r>
            <a:r>
              <a:rPr lang="zh-TW" altLang="en-US" sz="1600" b="1" dirty="0">
                <a:solidFill>
                  <a:srgbClr val="000000"/>
                </a:solidFill>
                <a:latin typeface="微軟正黑體" panose="020B0604030504040204" pitchFamily="34" charset="-120"/>
                <a:ea typeface="微軟正黑體" panose="020B0604030504040204" pitchFamily="34" charset="-120"/>
              </a:rPr>
              <a:t>架構於 </a:t>
            </a:r>
            <a:r>
              <a:rPr lang="en-US" altLang="zh-TW" sz="1600" b="1" dirty="0">
                <a:solidFill>
                  <a:srgbClr val="000000"/>
                </a:solidFill>
                <a:latin typeface="微軟正黑體" panose="020B0604030504040204" pitchFamily="34" charset="-120"/>
                <a:ea typeface="微軟正黑體" panose="020B0604030504040204" pitchFamily="34" charset="-120"/>
              </a:rPr>
              <a:t>NumPy </a:t>
            </a:r>
            <a:r>
              <a:rPr lang="zh-TW" altLang="en-US" sz="1600" b="1" dirty="0">
                <a:solidFill>
                  <a:srgbClr val="000000"/>
                </a:solidFill>
                <a:latin typeface="微軟正黑體" panose="020B0604030504040204" pitchFamily="34" charset="-120"/>
                <a:ea typeface="微軟正黑體" panose="020B0604030504040204" pitchFamily="34" charset="-120"/>
              </a:rPr>
              <a:t>之上的新套件，提供高效率 </a:t>
            </a:r>
            <a:r>
              <a:rPr lang="en-US" altLang="zh-TW" sz="1600" b="1" dirty="0" err="1">
                <a:solidFill>
                  <a:srgbClr val="000000"/>
                </a:solidFill>
                <a:latin typeface="微軟正黑體" panose="020B0604030504040204" pitchFamily="34" charset="-120"/>
                <a:ea typeface="微軟正黑體" panose="020B0604030504040204" pitchFamily="34" charset="-120"/>
              </a:rPr>
              <a:t>DataFrame</a:t>
            </a:r>
            <a:r>
              <a:rPr lang="zh-TW" altLang="en-US" sz="1600" b="1" dirty="0">
                <a:solidFill>
                  <a:srgbClr val="000000"/>
                </a:solidFill>
                <a:latin typeface="微軟正黑體" panose="020B0604030504040204" pitchFamily="34" charset="-120"/>
                <a:ea typeface="微軟正黑體" panose="020B0604030504040204" pitchFamily="34" charset="-120"/>
              </a:rPr>
              <a:t> 和 </a:t>
            </a:r>
            <a:r>
              <a:rPr lang="en-US" altLang="zh-TW" sz="1600" b="1" dirty="0">
                <a:solidFill>
                  <a:srgbClr val="000000"/>
                </a:solidFill>
                <a:latin typeface="微軟正黑體" panose="020B0604030504040204" pitchFamily="34" charset="-120"/>
                <a:ea typeface="微軟正黑體" panose="020B0604030504040204" pitchFamily="34" charset="-120"/>
              </a:rPr>
              <a:t>Series </a:t>
            </a:r>
            <a:r>
              <a:rPr lang="zh-TW" altLang="en-US" sz="1600" b="1" dirty="0">
                <a:solidFill>
                  <a:srgbClr val="000000"/>
                </a:solidFill>
                <a:latin typeface="微軟正黑體" panose="020B0604030504040204" pitchFamily="34" charset="-120"/>
                <a:ea typeface="微軟正黑體" panose="020B0604030504040204" pitchFamily="34" charset="-120"/>
              </a:rPr>
              <a:t>物件，用以處理結構化的標籤數據</a:t>
            </a:r>
            <a:endParaRPr lang="en-US" altLang="zh-TW" sz="1600" b="1" dirty="0">
              <a:solidFill>
                <a:srgbClr val="000000"/>
              </a:solidFill>
              <a:latin typeface="微軟正黑體" panose="020B0604030504040204" pitchFamily="34" charset="-120"/>
              <a:ea typeface="微軟正黑體" panose="020B0604030504040204" pitchFamily="34" charset="-120"/>
            </a:endParaRPr>
          </a:p>
          <a:p>
            <a:pPr marL="285750" indent="-285750" fontAlgn="base">
              <a:buFont typeface="Wingdings" panose="05000000000000000000" pitchFamily="2" charset="2"/>
              <a:buChar char="l"/>
              <a:defRPr/>
            </a:pPr>
            <a:endParaRPr lang="en-US" altLang="zh-TW" sz="1600" b="1" dirty="0">
              <a:solidFill>
                <a:srgbClr val="000000"/>
              </a:solidFill>
              <a:latin typeface="微軟正黑體" panose="020B0604030504040204" pitchFamily="34" charset="-120"/>
              <a:ea typeface="微軟正黑體" panose="020B0604030504040204" pitchFamily="34" charset="-120"/>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l"/>
              <a:tabLst/>
              <a:defRPr/>
            </a:pPr>
            <a:r>
              <a:rPr lang="en-US" altLang="zh-TW" sz="1600" b="1" dirty="0">
                <a:solidFill>
                  <a:srgbClr val="000000"/>
                </a:solidFill>
                <a:latin typeface="微軟正黑體" panose="020B0604030504040204" pitchFamily="34" charset="-120"/>
                <a:ea typeface="微軟正黑體" panose="020B0604030504040204" pitchFamily="34" charset="-120"/>
              </a:rPr>
              <a:t>Pandas</a:t>
            </a:r>
            <a:r>
              <a:rPr lang="zh-TW" altLang="en-US" sz="1600" b="1" dirty="0">
                <a:solidFill>
                  <a:srgbClr val="000000"/>
                </a:solidFill>
                <a:latin typeface="微軟正黑體" panose="020B0604030504040204" pitchFamily="34" charset="-120"/>
                <a:ea typeface="微軟正黑體" panose="020B0604030504040204" pitchFamily="34" charset="-120"/>
              </a:rPr>
              <a:t>提供了各種數據操作和處理功能，包括讀寫數據、數據過濾、排序、合併、轉換、重塑等。這些功能使得您能夠輕鬆地進行數據清理、分析和可視化，並支援高度自定義的數據處理操作</a:t>
            </a:r>
            <a:r>
              <a:rPr lang="zh-TW" altLang="en-US" sz="1600" b="0" i="0" dirty="0">
                <a:solidFill>
                  <a:srgbClr val="374151"/>
                </a:solidFill>
                <a:effectLst/>
                <a:latin typeface="Söhne"/>
              </a:rPr>
              <a:t>。</a:t>
            </a:r>
            <a:endParaRPr lang="en-US" altLang="zh-TW" sz="1600" b="0" i="0" dirty="0">
              <a:solidFill>
                <a:srgbClr val="374151"/>
              </a:solidFill>
              <a:effectLst/>
              <a:latin typeface="Söhne"/>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l"/>
              <a:tabLst/>
              <a:defRPr/>
            </a:pPr>
            <a:endParaRPr lang="en-US" altLang="zh-TW" sz="1600" b="0" i="0" dirty="0">
              <a:solidFill>
                <a:srgbClr val="374151"/>
              </a:solidFill>
              <a:effectLst/>
              <a:latin typeface="Söhne"/>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l"/>
              <a:tabLst/>
              <a:defRPr/>
            </a:pPr>
            <a:r>
              <a:rPr lang="en-US" altLang="zh-TW" sz="1600" b="1" dirty="0" err="1">
                <a:solidFill>
                  <a:schemeClr val="accent1"/>
                </a:solidFill>
                <a:latin typeface="微軟正黑體" panose="020B0604030504040204" pitchFamily="34" charset="-120"/>
                <a:ea typeface="微軟正黑體" panose="020B0604030504040204" pitchFamily="34" charset="-120"/>
              </a:rPr>
              <a:t>DataFrame</a:t>
            </a:r>
            <a:r>
              <a:rPr lang="en-US" altLang="zh-TW" sz="1600" b="1" dirty="0">
                <a:solidFill>
                  <a:schemeClr val="accent1"/>
                </a:solidFill>
                <a:latin typeface="微軟正黑體" panose="020B0604030504040204" pitchFamily="34" charset="-120"/>
                <a:ea typeface="微軟正黑體" panose="020B0604030504040204" pitchFamily="34" charset="-120"/>
              </a:rPr>
              <a:t> </a:t>
            </a:r>
            <a:r>
              <a:rPr lang="zh-TW" altLang="en-US" sz="1600" b="1" dirty="0">
                <a:solidFill>
                  <a:schemeClr val="accent1"/>
                </a:solidFill>
                <a:latin typeface="微軟正黑體" panose="020B0604030504040204" pitchFamily="34" charset="-120"/>
                <a:ea typeface="微軟正黑體" panose="020B0604030504040204" pitchFamily="34" charset="-120"/>
              </a:rPr>
              <a:t>是由 </a:t>
            </a:r>
            <a:r>
              <a:rPr lang="en-US" altLang="zh-TW" sz="1600" b="1" dirty="0">
                <a:solidFill>
                  <a:schemeClr val="accent1"/>
                </a:solidFill>
                <a:latin typeface="微軟正黑體" panose="020B0604030504040204" pitchFamily="34" charset="-120"/>
                <a:ea typeface="微軟正黑體" panose="020B0604030504040204" pitchFamily="34" charset="-120"/>
              </a:rPr>
              <a:t>Series </a:t>
            </a:r>
            <a:r>
              <a:rPr lang="zh-TW" altLang="en-US" sz="1600" b="1" dirty="0">
                <a:solidFill>
                  <a:schemeClr val="accent1"/>
                </a:solidFill>
                <a:latin typeface="微軟正黑體" panose="020B0604030504040204" pitchFamily="34" charset="-120"/>
                <a:ea typeface="微軟正黑體" panose="020B0604030504040204" pitchFamily="34" charset="-120"/>
              </a:rPr>
              <a:t>組成的二維數據結構，類似資料庫關聯表格</a:t>
            </a:r>
            <a:endParaRPr lang="en-US" altLang="zh-TW" sz="1600" b="1" dirty="0">
              <a:solidFill>
                <a:schemeClr val="accent1"/>
              </a:solidFill>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A9194DE3-63FF-44BB-A73A-992987494CEF}"/>
              </a:ext>
            </a:extLst>
          </p:cNvPr>
          <p:cNvSpPr txBox="1"/>
          <p:nvPr/>
        </p:nvSpPr>
        <p:spPr>
          <a:xfrm>
            <a:off x="141119" y="1380960"/>
            <a:ext cx="63076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262626"/>
                </a:solidFill>
                <a:latin typeface="微軟正黑體" panose="020B0604030504040204" pitchFamily="34" charset="-120"/>
                <a:ea typeface="微軟正黑體" panose="020B0604030504040204" pitchFamily="34" charset="-120"/>
                <a:hlinkClick r:id="rId3"/>
              </a:rPr>
              <a:t>Pandas</a:t>
            </a:r>
            <a:r>
              <a:rPr kumimoji="0" lang="en-US" altLang="zh-TW" sz="1800" b="1" i="0" u="none" strike="noStrike" kern="1200" cap="none" spc="0" normalizeH="0" baseline="0" noProof="0" dirty="0">
                <a:ln>
                  <a:noFill/>
                </a:ln>
                <a:solidFill>
                  <a:srgbClr val="262626"/>
                </a:solidFill>
                <a:effectLst/>
                <a:uLnTx/>
                <a:uFillTx/>
                <a:latin typeface="微軟正黑體" panose="020B0604030504040204" pitchFamily="34" charset="-120"/>
                <a:ea typeface="微軟正黑體" panose="020B0604030504040204" pitchFamily="34" charset="-120"/>
                <a:hlinkClick r:id="rId3"/>
              </a:rPr>
              <a:t> documentation</a:t>
            </a:r>
            <a:endParaRPr kumimoji="0" lang="en-US" altLang="zh-TW" sz="1800" b="1" i="0" u="none" strike="noStrike" kern="1200" cap="none" spc="0" normalizeH="0" baseline="0" noProof="0" dirty="0">
              <a:ln>
                <a:noFill/>
              </a:ln>
              <a:solidFill>
                <a:srgbClr val="262626"/>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67FD9456-5253-461B-ABD5-B32C69851EC9}"/>
              </a:ext>
            </a:extLst>
          </p:cNvPr>
          <p:cNvSpPr txBox="1"/>
          <p:nvPr/>
        </p:nvSpPr>
        <p:spPr>
          <a:xfrm>
            <a:off x="523814" y="4546984"/>
            <a:ext cx="6305550" cy="1215717"/>
          </a:xfrm>
          <a:prstGeom prst="rect">
            <a:avLst/>
          </a:prstGeom>
          <a:noFill/>
          <a:ln w="28575">
            <a:solidFill>
              <a:srgbClr val="8497B0"/>
            </a:solidFill>
          </a:ln>
        </p:spPr>
        <p:txBody>
          <a:bodyPr wrap="square">
            <a:spAutoFit/>
          </a:bodyPr>
          <a:lstStyle/>
          <a:p>
            <a:pPr marL="285750" marR="0" lvl="0" indent="-285750" algn="l" defTabSz="914400" rtl="0" eaLnBrk="1" fontAlgn="base" latinLnBrk="0" hangingPunct="1">
              <a:lnSpc>
                <a:spcPct val="100000"/>
              </a:lnSpc>
              <a:spcBef>
                <a:spcPts val="1476"/>
              </a:spcBef>
              <a:spcAft>
                <a:spcPts val="0"/>
              </a:spcAft>
              <a:buClrTx/>
              <a:buSzTx/>
              <a:buFont typeface="Wingdings" panose="05000000000000000000" pitchFamily="2" charset="2"/>
              <a:buChar char="l"/>
              <a:tabLst/>
              <a:defRPr/>
            </a:pPr>
            <a:r>
              <a:rPr kumimoji="0" lang="zh-TW" altLang="en-US" sz="16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安裝與匯入 </a:t>
            </a:r>
            <a:r>
              <a:rPr lang="en-US" altLang="zh-TW" sz="1600" b="1" dirty="0">
                <a:solidFill>
                  <a:srgbClr val="000000"/>
                </a:solidFill>
                <a:latin typeface="Arial" panose="020B0604020202020204" pitchFamily="34" charset="0"/>
                <a:ea typeface="新細明體" panose="02020500000000000000" pitchFamily="18" charset="-120"/>
              </a:rPr>
              <a:t>pandas</a:t>
            </a:r>
            <a:r>
              <a:rPr kumimoji="0" lang="en-US" altLang="zh-TW" sz="16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a:t>
            </a:r>
            <a:r>
              <a:rPr kumimoji="0" lang="zh-TW" altLang="en-US" sz="16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模組</a:t>
            </a:r>
            <a:endParaRPr kumimoji="0" lang="zh-TW" altLang="en-US" sz="1600" b="1" i="0" u="none" strike="noStrike" kern="1200" cap="none" spc="0" normalizeH="0" baseline="0" noProof="0" dirty="0">
              <a:ln>
                <a:noFill/>
              </a:ln>
              <a:solidFill>
                <a:srgbClr val="E1CB1A"/>
              </a:solidFill>
              <a:effectLst/>
              <a:uLnTx/>
              <a:uFillTx/>
              <a:latin typeface="Arial" panose="020B0604020202020204" pitchFamily="34" charset="0"/>
              <a:ea typeface="新細明體" panose="02020500000000000000" pitchFamily="18" charset="-120"/>
              <a:cs typeface="+mn-cs"/>
            </a:endParaRPr>
          </a:p>
          <a:p>
            <a:pPr marL="742950" marR="0" lvl="1" indent="-285750" algn="l" defTabSz="914400" rtl="0" eaLnBrk="1" fontAlgn="base" latinLnBrk="0" hangingPunct="1">
              <a:lnSpc>
                <a:spcPct val="100000"/>
              </a:lnSpc>
              <a:spcBef>
                <a:spcPts val="1476"/>
              </a:spcBef>
              <a:spcAft>
                <a:spcPts val="0"/>
              </a:spcAft>
              <a:buClrTx/>
              <a:buSzTx/>
              <a:buFont typeface="Wingdings" panose="05000000000000000000" pitchFamily="2" charset="2"/>
              <a:buChar char="p"/>
              <a:tabLst/>
              <a:defRPr/>
            </a:pPr>
            <a:r>
              <a:rPr kumimoji="0" lang="en-US" altLang="zh-TW" sz="16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pip3 install </a:t>
            </a:r>
            <a:r>
              <a:rPr lang="en-US" altLang="zh-TW" sz="1600" b="1" dirty="0">
                <a:solidFill>
                  <a:srgbClr val="000000"/>
                </a:solidFill>
                <a:latin typeface="Arial" panose="020B0604020202020204" pitchFamily="34" charset="0"/>
                <a:ea typeface="新細明體" panose="02020500000000000000" pitchFamily="18" charset="-120"/>
              </a:rPr>
              <a:t>pandas</a:t>
            </a:r>
            <a:endParaRPr kumimoji="0" lang="en-US" altLang="zh-TW" sz="1600" b="1" i="0" u="none" strike="noStrike" kern="1200" cap="none" spc="0" normalizeH="0" baseline="0" noProof="0" dirty="0">
              <a:ln>
                <a:noFill/>
              </a:ln>
              <a:solidFill>
                <a:srgbClr val="42BBC6"/>
              </a:solidFill>
              <a:effectLst/>
              <a:uLnTx/>
              <a:uFillTx/>
              <a:latin typeface="Arial" panose="020B0604020202020204" pitchFamily="34" charset="0"/>
              <a:ea typeface="新細明體" panose="02020500000000000000" pitchFamily="18" charset="-120"/>
              <a:cs typeface="+mn-cs"/>
            </a:endParaRPr>
          </a:p>
          <a:p>
            <a:pPr marL="742950" marR="0" lvl="1" indent="-285750" algn="l" defTabSz="914400" rtl="0" eaLnBrk="1" fontAlgn="base" latinLnBrk="0" hangingPunct="1">
              <a:lnSpc>
                <a:spcPct val="100000"/>
              </a:lnSpc>
              <a:spcBef>
                <a:spcPts val="1476"/>
              </a:spcBef>
              <a:spcAft>
                <a:spcPts val="0"/>
              </a:spcAft>
              <a:buClrTx/>
              <a:buSzTx/>
              <a:buFont typeface="Wingdings" panose="05000000000000000000" pitchFamily="2" charset="2"/>
              <a:buChar char="p"/>
              <a:tabLst/>
              <a:defRPr/>
            </a:pPr>
            <a:r>
              <a:rPr kumimoji="0" lang="en-US" altLang="zh-TW" sz="16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import </a:t>
            </a:r>
            <a:r>
              <a:rPr lang="en-US" altLang="zh-TW" sz="1600" b="1" dirty="0">
                <a:solidFill>
                  <a:srgbClr val="000000"/>
                </a:solidFill>
                <a:latin typeface="Arial" panose="020B0604020202020204" pitchFamily="34" charset="0"/>
                <a:ea typeface="新細明體" panose="02020500000000000000" pitchFamily="18" charset="-120"/>
              </a:rPr>
              <a:t>pandas</a:t>
            </a:r>
            <a:r>
              <a:rPr kumimoji="0" lang="en-US" altLang="zh-TW" sz="16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as </a:t>
            </a:r>
            <a:r>
              <a:rPr lang="en-US" altLang="zh-TW" sz="1600" b="1" dirty="0">
                <a:solidFill>
                  <a:srgbClr val="000000"/>
                </a:solidFill>
                <a:latin typeface="Arial" panose="020B0604020202020204" pitchFamily="34" charset="0"/>
                <a:ea typeface="新細明體" panose="02020500000000000000" pitchFamily="18" charset="-120"/>
              </a:rPr>
              <a:t>pd</a:t>
            </a:r>
            <a:endParaRPr kumimoji="0" lang="en-US" altLang="zh-TW" sz="1600" b="1" i="0" u="none" strike="noStrike" kern="1200" cap="none" spc="0" normalizeH="0" baseline="0" noProof="0" dirty="0">
              <a:ln>
                <a:noFill/>
              </a:ln>
              <a:solidFill>
                <a:srgbClr val="42BBC6"/>
              </a:solidFill>
              <a:effectLst/>
              <a:uLnTx/>
              <a:uFillTx/>
              <a:latin typeface="Arial" panose="020B0604020202020204" pitchFamily="34" charset="0"/>
              <a:ea typeface="新細明體" panose="02020500000000000000" pitchFamily="18" charset="-120"/>
              <a:cs typeface="+mn-cs"/>
            </a:endParaRPr>
          </a:p>
        </p:txBody>
      </p:sp>
      <p:pic>
        <p:nvPicPr>
          <p:cNvPr id="4" name="圖片 3">
            <a:extLst>
              <a:ext uri="{FF2B5EF4-FFF2-40B4-BE49-F238E27FC236}">
                <a16:creationId xmlns:a16="http://schemas.microsoft.com/office/drawing/2014/main" id="{D9C31B7E-5E7A-4628-99FE-79F1CC41D6A5}"/>
              </a:ext>
            </a:extLst>
          </p:cNvPr>
          <p:cNvPicPr>
            <a:picLocks noChangeAspect="1"/>
          </p:cNvPicPr>
          <p:nvPr/>
        </p:nvPicPr>
        <p:blipFill rotWithShape="1">
          <a:blip r:embed="rId4"/>
          <a:srcRect r="4629"/>
          <a:stretch/>
        </p:blipFill>
        <p:spPr>
          <a:xfrm>
            <a:off x="6906689" y="1827497"/>
            <a:ext cx="4345512" cy="3536316"/>
          </a:xfrm>
          <a:prstGeom prst="rect">
            <a:avLst/>
          </a:prstGeom>
        </p:spPr>
      </p:pic>
      <p:sp>
        <p:nvSpPr>
          <p:cNvPr id="6" name="文字方塊 5">
            <a:extLst>
              <a:ext uri="{FF2B5EF4-FFF2-40B4-BE49-F238E27FC236}">
                <a16:creationId xmlns:a16="http://schemas.microsoft.com/office/drawing/2014/main" id="{F5ED4BC4-7FA4-4967-9EA1-E07B2DC0B1C9}"/>
              </a:ext>
            </a:extLst>
          </p:cNvPr>
          <p:cNvSpPr txBox="1"/>
          <p:nvPr/>
        </p:nvSpPr>
        <p:spPr>
          <a:xfrm>
            <a:off x="7061794" y="5274918"/>
            <a:ext cx="465192" cy="338554"/>
          </a:xfrm>
          <a:prstGeom prst="rect">
            <a:avLst/>
          </a:prstGeom>
          <a:noFill/>
        </p:spPr>
        <p:txBody>
          <a:bodyPr wrap="none" rtlCol="0">
            <a:spAutoFit/>
          </a:bodyPr>
          <a:lstStyle/>
          <a:p>
            <a:r>
              <a:rPr lang="en-US" altLang="zh-TW" sz="1600" b="1" dirty="0">
                <a:latin typeface="微軟正黑體" panose="020B0604030504040204" pitchFamily="34" charset="-120"/>
                <a:ea typeface="微軟正黑體" panose="020B0604030504040204" pitchFamily="34" charset="-120"/>
              </a:rPr>
              <a:t>1D</a:t>
            </a:r>
            <a:endParaRPr lang="zh-TW" altLang="en-US" sz="1600" b="1" dirty="0">
              <a:latin typeface="微軟正黑體" panose="020B0604030504040204" pitchFamily="34" charset="-120"/>
              <a:ea typeface="微軟正黑體" panose="020B0604030504040204" pitchFamily="34" charset="-120"/>
            </a:endParaRPr>
          </a:p>
        </p:txBody>
      </p:sp>
      <p:sp>
        <p:nvSpPr>
          <p:cNvPr id="28" name="文字方塊 27">
            <a:extLst>
              <a:ext uri="{FF2B5EF4-FFF2-40B4-BE49-F238E27FC236}">
                <a16:creationId xmlns:a16="http://schemas.microsoft.com/office/drawing/2014/main" id="{BC6E8AB4-FC3D-41A7-94A8-5E1DCD196C85}"/>
              </a:ext>
            </a:extLst>
          </p:cNvPr>
          <p:cNvSpPr txBox="1"/>
          <p:nvPr/>
        </p:nvSpPr>
        <p:spPr>
          <a:xfrm>
            <a:off x="7923980" y="5274918"/>
            <a:ext cx="465192" cy="338554"/>
          </a:xfrm>
          <a:prstGeom prst="rect">
            <a:avLst/>
          </a:prstGeom>
          <a:noFill/>
        </p:spPr>
        <p:txBody>
          <a:bodyPr wrap="none" rtlCol="0">
            <a:spAutoFit/>
          </a:bodyPr>
          <a:lstStyle/>
          <a:p>
            <a:r>
              <a:rPr lang="en-US" altLang="zh-TW" sz="1600" b="1" dirty="0">
                <a:latin typeface="微軟正黑體" panose="020B0604030504040204" pitchFamily="34" charset="-120"/>
                <a:ea typeface="微軟正黑體" panose="020B0604030504040204" pitchFamily="34" charset="-120"/>
              </a:rPr>
              <a:t>1D</a:t>
            </a:r>
            <a:endParaRPr lang="zh-TW" altLang="en-US" sz="1600" b="1" dirty="0">
              <a:latin typeface="微軟正黑體" panose="020B0604030504040204" pitchFamily="34" charset="-120"/>
              <a:ea typeface="微軟正黑體" panose="020B0604030504040204" pitchFamily="34" charset="-120"/>
            </a:endParaRPr>
          </a:p>
        </p:txBody>
      </p:sp>
      <p:sp>
        <p:nvSpPr>
          <p:cNvPr id="29" name="文字方塊 28">
            <a:extLst>
              <a:ext uri="{FF2B5EF4-FFF2-40B4-BE49-F238E27FC236}">
                <a16:creationId xmlns:a16="http://schemas.microsoft.com/office/drawing/2014/main" id="{83843603-7002-4D4B-BD90-620C3DFF8430}"/>
              </a:ext>
            </a:extLst>
          </p:cNvPr>
          <p:cNvSpPr txBox="1"/>
          <p:nvPr/>
        </p:nvSpPr>
        <p:spPr>
          <a:xfrm>
            <a:off x="8846849" y="5274918"/>
            <a:ext cx="465192" cy="338554"/>
          </a:xfrm>
          <a:prstGeom prst="rect">
            <a:avLst/>
          </a:prstGeom>
          <a:noFill/>
        </p:spPr>
        <p:txBody>
          <a:bodyPr wrap="none" rtlCol="0">
            <a:spAutoFit/>
          </a:bodyPr>
          <a:lstStyle/>
          <a:p>
            <a:r>
              <a:rPr lang="en-US" altLang="zh-TW" sz="1600" b="1" dirty="0">
                <a:latin typeface="微軟正黑體" panose="020B0604030504040204" pitchFamily="34" charset="-120"/>
                <a:ea typeface="微軟正黑體" panose="020B0604030504040204" pitchFamily="34" charset="-120"/>
              </a:rPr>
              <a:t>1D</a:t>
            </a:r>
            <a:endParaRPr lang="zh-TW" altLang="en-US" sz="1600" b="1" dirty="0">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C61A2017-A5F2-4A04-A7BF-C94584F781F0}"/>
              </a:ext>
            </a:extLst>
          </p:cNvPr>
          <p:cNvSpPr txBox="1"/>
          <p:nvPr/>
        </p:nvSpPr>
        <p:spPr>
          <a:xfrm>
            <a:off x="10089040" y="5262269"/>
            <a:ext cx="465192" cy="338554"/>
          </a:xfrm>
          <a:prstGeom prst="rect">
            <a:avLst/>
          </a:prstGeom>
          <a:noFill/>
        </p:spPr>
        <p:txBody>
          <a:bodyPr wrap="none" rtlCol="0">
            <a:spAutoFit/>
          </a:bodyPr>
          <a:lstStyle/>
          <a:p>
            <a:r>
              <a:rPr lang="en-US" altLang="zh-TW" sz="1600" b="1" dirty="0">
                <a:latin typeface="微軟正黑體" panose="020B0604030504040204" pitchFamily="34" charset="-120"/>
                <a:ea typeface="微軟正黑體" panose="020B0604030504040204" pitchFamily="34" charset="-120"/>
              </a:rPr>
              <a:t>2D</a:t>
            </a:r>
            <a:endParaRPr lang="zh-TW" altLang="en-US" sz="1600" b="1" dirty="0">
              <a:latin typeface="微軟正黑體" panose="020B0604030504040204" pitchFamily="34" charset="-120"/>
              <a:ea typeface="微軟正黑體" panose="020B0604030504040204" pitchFamily="34" charset="-120"/>
            </a:endParaRPr>
          </a:p>
        </p:txBody>
      </p:sp>
      <p:pic>
        <p:nvPicPr>
          <p:cNvPr id="31" name="Picture 2">
            <a:extLst>
              <a:ext uri="{FF2B5EF4-FFF2-40B4-BE49-F238E27FC236}">
                <a16:creationId xmlns:a16="http://schemas.microsoft.com/office/drawing/2014/main" id="{0CFCA10E-3209-4DC9-9296-18DAC66A4B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963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descr="一張含有 符號, 字型, 標誌, 圖形 的圖片&#10;&#10;自動產生的描述">
            <a:extLst>
              <a:ext uri="{FF2B5EF4-FFF2-40B4-BE49-F238E27FC236}">
                <a16:creationId xmlns:a16="http://schemas.microsoft.com/office/drawing/2014/main" id="{0E782E81-DF79-49CB-BBBD-B2AF50C5FFE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數據集準備</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83281"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Kaggle </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mj-cs"/>
              </a:rPr>
              <a:t>鐵達尼號</a:t>
            </a:r>
          </a:p>
        </p:txBody>
      </p:sp>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A9194DE3-63FF-44BB-A73A-992987494CEF}"/>
              </a:ext>
            </a:extLst>
          </p:cNvPr>
          <p:cNvSpPr txBox="1"/>
          <p:nvPr/>
        </p:nvSpPr>
        <p:spPr>
          <a:xfrm>
            <a:off x="2380217" y="1259232"/>
            <a:ext cx="386361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262626"/>
                </a:solidFill>
                <a:effectLst/>
                <a:uLnTx/>
                <a:uFillTx/>
                <a:latin typeface="微軟正黑體" panose="020B0604030504040204" pitchFamily="34" charset="-120"/>
                <a:ea typeface="微軟正黑體" panose="020B0604030504040204" pitchFamily="34" charset="-120"/>
                <a:cs typeface="+mn-cs"/>
              </a:rPr>
              <a:t>鐵達尼號罹難者預測專案</a:t>
            </a:r>
            <a:endParaRPr kumimoji="0" lang="en-US" altLang="zh-TW" sz="1800" b="1" i="0" u="none" strike="noStrike" kern="1200" cap="none" spc="0" normalizeH="0" baseline="0" noProof="0" dirty="0">
              <a:ln>
                <a:noFill/>
              </a:ln>
              <a:solidFill>
                <a:srgbClr val="262626"/>
              </a:solidFill>
              <a:effectLst/>
              <a:uLnTx/>
              <a:uFillTx/>
              <a:latin typeface="微軟正黑體" panose="020B0604030504040204" pitchFamily="34" charset="-120"/>
              <a:ea typeface="微軟正黑體" panose="020B0604030504040204" pitchFamily="34" charset="-120"/>
              <a:cs typeface="+mn-cs"/>
            </a:endParaRPr>
          </a:p>
        </p:txBody>
      </p:sp>
      <p:pic>
        <p:nvPicPr>
          <p:cNvPr id="3" name="圖片 2">
            <a:extLst>
              <a:ext uri="{FF2B5EF4-FFF2-40B4-BE49-F238E27FC236}">
                <a16:creationId xmlns:a16="http://schemas.microsoft.com/office/drawing/2014/main" id="{C36AA8B6-413F-4365-8A0B-E4A519BAFB7C}"/>
              </a:ext>
            </a:extLst>
          </p:cNvPr>
          <p:cNvPicPr>
            <a:picLocks noChangeAspect="1"/>
          </p:cNvPicPr>
          <p:nvPr/>
        </p:nvPicPr>
        <p:blipFill>
          <a:blip r:embed="rId3"/>
          <a:stretch>
            <a:fillRect/>
          </a:stretch>
        </p:blipFill>
        <p:spPr>
          <a:xfrm>
            <a:off x="964701" y="1726056"/>
            <a:ext cx="6774065" cy="4090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文字方塊 26">
            <a:extLst>
              <a:ext uri="{FF2B5EF4-FFF2-40B4-BE49-F238E27FC236}">
                <a16:creationId xmlns:a16="http://schemas.microsoft.com/office/drawing/2014/main" id="{12365262-997D-4D5B-9F48-92E5531BBBE5}"/>
              </a:ext>
            </a:extLst>
          </p:cNvPr>
          <p:cNvSpPr txBox="1"/>
          <p:nvPr/>
        </p:nvSpPr>
        <p:spPr>
          <a:xfrm>
            <a:off x="1060140" y="6011981"/>
            <a:ext cx="6774065" cy="369332"/>
          </a:xfrm>
          <a:prstGeom prst="rect">
            <a:avLst/>
          </a:prstGeom>
          <a:noFill/>
        </p:spPr>
        <p:txBody>
          <a:bodyPr wrap="square">
            <a:spAutoFit/>
          </a:bodyPr>
          <a:lstStyle/>
          <a:p>
            <a:r>
              <a:rPr lang="en-US" altLang="zh-TW" dirty="0"/>
              <a:t>https://www.kaggle.com/competitions/titanic/data?select=train.csv</a:t>
            </a:r>
            <a:endParaRPr lang="zh-TW" altLang="en-US" dirty="0"/>
          </a:p>
        </p:txBody>
      </p:sp>
      <p:pic>
        <p:nvPicPr>
          <p:cNvPr id="28" name="Picture 2">
            <a:extLst>
              <a:ext uri="{FF2B5EF4-FFF2-40B4-BE49-F238E27FC236}">
                <a16:creationId xmlns:a16="http://schemas.microsoft.com/office/drawing/2014/main" id="{6008E3B6-0077-432C-A2F7-A42C57E94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68BFCFC6-353A-40C4-BC56-B77103351C9D}"/>
              </a:ext>
            </a:extLst>
          </p:cNvPr>
          <p:cNvPicPr>
            <a:picLocks noChangeAspect="1"/>
          </p:cNvPicPr>
          <p:nvPr/>
        </p:nvPicPr>
        <p:blipFill>
          <a:blip r:embed="rId5"/>
          <a:stretch>
            <a:fillRect/>
          </a:stretch>
        </p:blipFill>
        <p:spPr>
          <a:xfrm>
            <a:off x="8445868" y="1726056"/>
            <a:ext cx="2781839" cy="4090940"/>
          </a:xfrm>
          <a:prstGeom prst="rect">
            <a:avLst/>
          </a:prstGeom>
        </p:spPr>
      </p:pic>
    </p:spTree>
    <p:extLst>
      <p:ext uri="{BB962C8B-B14F-4D97-AF65-F5344CB8AC3E}">
        <p14:creationId xmlns:p14="http://schemas.microsoft.com/office/powerpoint/2010/main" val="33699073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5677280" cy="767639"/>
          </a:xfrm>
        </p:spPr>
        <p:txBody>
          <a:bodyPr>
            <a:noAutofit/>
          </a:bodyPr>
          <a:lstStyle/>
          <a:p>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Series </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數據結構</a:t>
            </a:r>
            <a:endParaRPr lang="zh-TW" altLang="en-US" sz="29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701814"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創建和基礎操作</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graphicFrame>
        <p:nvGraphicFramePr>
          <p:cNvPr id="3" name="表格 2">
            <a:extLst>
              <a:ext uri="{FF2B5EF4-FFF2-40B4-BE49-F238E27FC236}">
                <a16:creationId xmlns:a16="http://schemas.microsoft.com/office/drawing/2014/main" id="{00B949BE-77CC-4600-AB66-975C8182DC6B}"/>
              </a:ext>
            </a:extLst>
          </p:cNvPr>
          <p:cNvGraphicFramePr>
            <a:graphicFrameLocks noGrp="1"/>
          </p:cNvGraphicFramePr>
          <p:nvPr/>
        </p:nvGraphicFramePr>
        <p:xfrm>
          <a:off x="8068485" y="2395738"/>
          <a:ext cx="1514072" cy="2145960"/>
        </p:xfrm>
        <a:graphic>
          <a:graphicData uri="http://schemas.openxmlformats.org/drawingml/2006/table">
            <a:tbl>
              <a:tblPr/>
              <a:tblGrid>
                <a:gridCol w="584982">
                  <a:extLst>
                    <a:ext uri="{9D8B030D-6E8A-4147-A177-3AD203B41FA5}">
                      <a16:colId xmlns:a16="http://schemas.microsoft.com/office/drawing/2014/main" val="2512772883"/>
                    </a:ext>
                  </a:extLst>
                </a:gridCol>
                <a:gridCol w="929090">
                  <a:extLst>
                    <a:ext uri="{9D8B030D-6E8A-4147-A177-3AD203B41FA5}">
                      <a16:colId xmlns:a16="http://schemas.microsoft.com/office/drawing/2014/main" val="1114152297"/>
                    </a:ext>
                  </a:extLst>
                </a:gridCol>
              </a:tblGrid>
              <a:tr h="238440">
                <a:tc>
                  <a:txBody>
                    <a:bodyPr/>
                    <a:lstStyle/>
                    <a:p>
                      <a:pPr algn="ctr" fontAlgn="ctr"/>
                      <a:r>
                        <a:rPr lang="en-US" altLang="zh-TW" sz="1200" b="1" i="0" u="none" strike="noStrike" dirty="0">
                          <a:solidFill>
                            <a:srgbClr val="305496"/>
                          </a:solidFill>
                          <a:effectLst/>
                          <a:latin typeface="微軟正黑體" panose="020B0604030504040204" pitchFamily="34" charset="-120"/>
                          <a:ea typeface="微軟正黑體" panose="020B0604030504040204" pitchFamily="34" charset="-120"/>
                        </a:rPr>
                        <a:t>0</a:t>
                      </a:r>
                    </a:p>
                  </a:txBody>
                  <a:tcPr marL="9525" marR="9525" marT="9525" marB="0" anchor="ctr">
                    <a:lnL>
                      <a:noFill/>
                    </a:lnL>
                    <a:lnR>
                      <a:noFill/>
                    </a:lnR>
                    <a:lnT>
                      <a:noFill/>
                    </a:lnT>
                    <a:lnB>
                      <a:noFill/>
                    </a:lnB>
                    <a:solidFill>
                      <a:srgbClr val="D9E1F2"/>
                    </a:solidFill>
                  </a:tcPr>
                </a:tc>
                <a:tc>
                  <a:txBody>
                    <a:bodyPr/>
                    <a:lstStyle/>
                    <a:p>
                      <a:pPr algn="l" fontAlgn="ctr"/>
                      <a:r>
                        <a:rPr lang="en-US" sz="1200" b="1" i="0" u="none" strike="noStrike" dirty="0">
                          <a:solidFill>
                            <a:srgbClr val="305496"/>
                          </a:solidFill>
                          <a:effectLst/>
                          <a:latin typeface="微軟正黑體" panose="020B0604030504040204" pitchFamily="34" charset="-120"/>
                          <a:ea typeface="微軟正黑體" panose="020B0604030504040204" pitchFamily="34" charset="-120"/>
                        </a:rPr>
                        <a:t>Sunny</a:t>
                      </a:r>
                    </a:p>
                  </a:txBody>
                  <a:tcPr marL="9525" marR="9525" marT="9525" marB="0" anchor="ctr">
                    <a:lnL>
                      <a:noFill/>
                    </a:lnL>
                    <a:lnR>
                      <a:noFill/>
                    </a:lnR>
                    <a:lnT>
                      <a:noFill/>
                    </a:lnT>
                    <a:lnB>
                      <a:noFill/>
                    </a:lnB>
                    <a:solidFill>
                      <a:srgbClr val="D9E1F2"/>
                    </a:solidFill>
                  </a:tcPr>
                </a:tc>
                <a:extLst>
                  <a:ext uri="{0D108BD9-81ED-4DB2-BD59-A6C34878D82A}">
                    <a16:rowId xmlns:a16="http://schemas.microsoft.com/office/drawing/2014/main" val="4027782155"/>
                  </a:ext>
                </a:extLst>
              </a:tr>
              <a:tr h="238440">
                <a:tc>
                  <a:txBody>
                    <a:bodyPr/>
                    <a:lstStyle/>
                    <a:p>
                      <a:pPr algn="ctr" fontAlgn="ctr"/>
                      <a:r>
                        <a:rPr lang="en-US" altLang="zh-TW" sz="1200" b="1" i="0" u="none" strike="noStrike" dirty="0">
                          <a:solidFill>
                            <a:srgbClr val="305496"/>
                          </a:solidFill>
                          <a:effectLst/>
                          <a:latin typeface="微軟正黑體" panose="020B0604030504040204" pitchFamily="34" charset="-120"/>
                          <a:ea typeface="微軟正黑體" panose="020B0604030504040204" pitchFamily="34" charset="-120"/>
                        </a:rPr>
                        <a:t>1</a:t>
                      </a:r>
                    </a:p>
                  </a:txBody>
                  <a:tcPr marL="9525" marR="9525" marT="9525" marB="0" anchor="ctr">
                    <a:lnL>
                      <a:noFill/>
                    </a:lnL>
                    <a:lnR>
                      <a:noFill/>
                    </a:lnR>
                    <a:lnT>
                      <a:noFill/>
                    </a:lnT>
                    <a:lnB>
                      <a:noFill/>
                    </a:lnB>
                  </a:tcPr>
                </a:tc>
                <a:tc>
                  <a:txBody>
                    <a:bodyPr/>
                    <a:lstStyle/>
                    <a:p>
                      <a:pPr algn="l" fontAlgn="ctr"/>
                      <a:r>
                        <a:rPr lang="en-US" sz="1200" b="1" i="0" u="none" strike="noStrike" dirty="0">
                          <a:solidFill>
                            <a:srgbClr val="305496"/>
                          </a:solidFill>
                          <a:effectLst/>
                          <a:latin typeface="微軟正黑體" panose="020B0604030504040204" pitchFamily="34" charset="-120"/>
                          <a:ea typeface="微軟正黑體" panose="020B0604030504040204" pitchFamily="34" charset="-120"/>
                        </a:rPr>
                        <a:t>Leo</a:t>
                      </a:r>
                    </a:p>
                  </a:txBody>
                  <a:tcPr marL="9525" marR="9525" marT="9525" marB="0" anchor="ctr">
                    <a:lnL>
                      <a:noFill/>
                    </a:lnL>
                    <a:lnR>
                      <a:noFill/>
                    </a:lnR>
                    <a:lnT>
                      <a:noFill/>
                    </a:lnT>
                    <a:lnB>
                      <a:noFill/>
                    </a:lnB>
                  </a:tcPr>
                </a:tc>
                <a:extLst>
                  <a:ext uri="{0D108BD9-81ED-4DB2-BD59-A6C34878D82A}">
                    <a16:rowId xmlns:a16="http://schemas.microsoft.com/office/drawing/2014/main" val="692089199"/>
                  </a:ext>
                </a:extLst>
              </a:tr>
              <a:tr h="238440">
                <a:tc>
                  <a:txBody>
                    <a:bodyPr/>
                    <a:lstStyle/>
                    <a:p>
                      <a:pPr algn="ctr" fontAlgn="ctr"/>
                      <a:r>
                        <a:rPr lang="en-US" altLang="zh-TW" sz="1200" b="1" i="0" u="none" strike="noStrike">
                          <a:solidFill>
                            <a:srgbClr val="305496"/>
                          </a:solidFill>
                          <a:effectLst/>
                          <a:latin typeface="微軟正黑體" panose="020B0604030504040204" pitchFamily="34" charset="-120"/>
                          <a:ea typeface="微軟正黑體" panose="020B0604030504040204" pitchFamily="34" charset="-120"/>
                        </a:rPr>
                        <a:t>2</a:t>
                      </a:r>
                    </a:p>
                  </a:txBody>
                  <a:tcPr marL="9525" marR="9525" marT="9525" marB="0" anchor="ctr">
                    <a:lnL>
                      <a:noFill/>
                    </a:lnL>
                    <a:lnR>
                      <a:noFill/>
                    </a:lnR>
                    <a:lnT>
                      <a:noFill/>
                    </a:lnT>
                    <a:lnB>
                      <a:noFill/>
                    </a:lnB>
                    <a:solidFill>
                      <a:srgbClr val="D9E1F2"/>
                    </a:solidFill>
                  </a:tcPr>
                </a:tc>
                <a:tc>
                  <a:txBody>
                    <a:bodyPr/>
                    <a:lstStyle/>
                    <a:p>
                      <a:pPr algn="l" fontAlgn="ctr"/>
                      <a:r>
                        <a:rPr lang="en-US" sz="1200" b="1" i="0" u="none" strike="noStrike" dirty="0">
                          <a:solidFill>
                            <a:srgbClr val="305496"/>
                          </a:solidFill>
                          <a:effectLst/>
                          <a:latin typeface="微軟正黑體" panose="020B0604030504040204" pitchFamily="34" charset="-120"/>
                          <a:ea typeface="微軟正黑體" panose="020B0604030504040204" pitchFamily="34" charset="-120"/>
                        </a:rPr>
                        <a:t>Alice</a:t>
                      </a:r>
                    </a:p>
                  </a:txBody>
                  <a:tcPr marL="9525" marR="9525" marT="9525" marB="0" anchor="ctr">
                    <a:lnL>
                      <a:noFill/>
                    </a:lnL>
                    <a:lnR>
                      <a:noFill/>
                    </a:lnR>
                    <a:lnT>
                      <a:noFill/>
                    </a:lnT>
                    <a:lnB>
                      <a:noFill/>
                    </a:lnB>
                    <a:solidFill>
                      <a:srgbClr val="D9E1F2"/>
                    </a:solidFill>
                  </a:tcPr>
                </a:tc>
                <a:extLst>
                  <a:ext uri="{0D108BD9-81ED-4DB2-BD59-A6C34878D82A}">
                    <a16:rowId xmlns:a16="http://schemas.microsoft.com/office/drawing/2014/main" val="3365374869"/>
                  </a:ext>
                </a:extLst>
              </a:tr>
              <a:tr h="238440">
                <a:tc>
                  <a:txBody>
                    <a:bodyPr/>
                    <a:lstStyle/>
                    <a:p>
                      <a:pPr algn="ctr" fontAlgn="ctr"/>
                      <a:r>
                        <a:rPr lang="en-US" altLang="zh-TW" sz="1200" b="1" i="0" u="none" strike="noStrike" dirty="0">
                          <a:solidFill>
                            <a:srgbClr val="305496"/>
                          </a:solidFill>
                          <a:effectLst/>
                          <a:latin typeface="微軟正黑體" panose="020B0604030504040204" pitchFamily="34" charset="-120"/>
                          <a:ea typeface="微軟正黑體" panose="020B0604030504040204" pitchFamily="34" charset="-120"/>
                        </a:rPr>
                        <a:t>3</a:t>
                      </a:r>
                    </a:p>
                  </a:txBody>
                  <a:tcPr marL="9525" marR="9525" marT="9525" marB="0" anchor="ctr">
                    <a:lnL>
                      <a:noFill/>
                    </a:lnL>
                    <a:lnR>
                      <a:noFill/>
                    </a:lnR>
                    <a:lnT>
                      <a:noFill/>
                    </a:lnT>
                    <a:lnB>
                      <a:noFill/>
                    </a:lnB>
                  </a:tcPr>
                </a:tc>
                <a:tc>
                  <a:txBody>
                    <a:bodyPr/>
                    <a:lstStyle/>
                    <a:p>
                      <a:pPr algn="l" fontAlgn="ctr"/>
                      <a:r>
                        <a:rPr lang="en-US" sz="1200" b="1" i="0" u="none" strike="noStrike">
                          <a:solidFill>
                            <a:srgbClr val="305496"/>
                          </a:solidFill>
                          <a:effectLst/>
                          <a:latin typeface="微軟正黑體" panose="020B0604030504040204" pitchFamily="34" charset="-120"/>
                          <a:ea typeface="微軟正黑體" panose="020B0604030504040204" pitchFamily="34" charset="-120"/>
                        </a:rPr>
                        <a:t>Joy</a:t>
                      </a:r>
                    </a:p>
                  </a:txBody>
                  <a:tcPr marL="9525" marR="9525" marT="9525" marB="0" anchor="ctr">
                    <a:lnL>
                      <a:noFill/>
                    </a:lnL>
                    <a:lnR>
                      <a:noFill/>
                    </a:lnR>
                    <a:lnT>
                      <a:noFill/>
                    </a:lnT>
                    <a:lnB>
                      <a:noFill/>
                    </a:lnB>
                  </a:tcPr>
                </a:tc>
                <a:extLst>
                  <a:ext uri="{0D108BD9-81ED-4DB2-BD59-A6C34878D82A}">
                    <a16:rowId xmlns:a16="http://schemas.microsoft.com/office/drawing/2014/main" val="3902694481"/>
                  </a:ext>
                </a:extLst>
              </a:tr>
              <a:tr h="238440">
                <a:tc>
                  <a:txBody>
                    <a:bodyPr/>
                    <a:lstStyle/>
                    <a:p>
                      <a:pPr algn="ctr" fontAlgn="ctr"/>
                      <a:r>
                        <a:rPr lang="en-US" altLang="zh-TW" sz="1200" b="1" i="0" u="none" strike="noStrike">
                          <a:solidFill>
                            <a:srgbClr val="305496"/>
                          </a:solidFill>
                          <a:effectLst/>
                          <a:latin typeface="微軟正黑體" panose="020B0604030504040204" pitchFamily="34" charset="-120"/>
                          <a:ea typeface="微軟正黑體" panose="020B0604030504040204" pitchFamily="34" charset="-120"/>
                        </a:rPr>
                        <a:t>4</a:t>
                      </a:r>
                    </a:p>
                  </a:txBody>
                  <a:tcPr marL="9525" marR="9525" marT="9525" marB="0" anchor="ctr">
                    <a:lnL>
                      <a:noFill/>
                    </a:lnL>
                    <a:lnR>
                      <a:noFill/>
                    </a:lnR>
                    <a:lnT>
                      <a:noFill/>
                    </a:lnT>
                    <a:lnB>
                      <a:noFill/>
                    </a:lnB>
                    <a:solidFill>
                      <a:srgbClr val="D9E1F2"/>
                    </a:solidFill>
                  </a:tcPr>
                </a:tc>
                <a:tc>
                  <a:txBody>
                    <a:bodyPr/>
                    <a:lstStyle/>
                    <a:p>
                      <a:pPr algn="l" fontAlgn="ctr"/>
                      <a:r>
                        <a:rPr lang="en-US" sz="1200" b="1" i="0" u="none" strike="noStrike" dirty="0">
                          <a:solidFill>
                            <a:srgbClr val="305496"/>
                          </a:solidFill>
                          <a:effectLst/>
                          <a:latin typeface="微軟正黑體" panose="020B0604030504040204" pitchFamily="34" charset="-120"/>
                          <a:ea typeface="微軟正黑體" panose="020B0604030504040204" pitchFamily="34" charset="-120"/>
                        </a:rPr>
                        <a:t>Ben</a:t>
                      </a:r>
                    </a:p>
                  </a:txBody>
                  <a:tcPr marL="9525" marR="9525" marT="9525" marB="0" anchor="ctr">
                    <a:lnL>
                      <a:noFill/>
                    </a:lnL>
                    <a:lnR>
                      <a:noFill/>
                    </a:lnR>
                    <a:lnT>
                      <a:noFill/>
                    </a:lnT>
                    <a:lnB>
                      <a:noFill/>
                    </a:lnB>
                    <a:solidFill>
                      <a:srgbClr val="D9E1F2"/>
                    </a:solidFill>
                  </a:tcPr>
                </a:tc>
                <a:extLst>
                  <a:ext uri="{0D108BD9-81ED-4DB2-BD59-A6C34878D82A}">
                    <a16:rowId xmlns:a16="http://schemas.microsoft.com/office/drawing/2014/main" val="3021208942"/>
                  </a:ext>
                </a:extLst>
              </a:tr>
              <a:tr h="238440">
                <a:tc>
                  <a:txBody>
                    <a:bodyPr/>
                    <a:lstStyle/>
                    <a:p>
                      <a:pPr algn="ctr" fontAlgn="ctr"/>
                      <a:r>
                        <a:rPr lang="en-US" altLang="zh-TW" sz="1200" b="1" i="0" u="none" strike="noStrike" dirty="0">
                          <a:solidFill>
                            <a:srgbClr val="305496"/>
                          </a:solidFill>
                          <a:effectLst/>
                          <a:latin typeface="微軟正黑體" panose="020B0604030504040204" pitchFamily="34" charset="-120"/>
                          <a:ea typeface="微軟正黑體" panose="020B0604030504040204" pitchFamily="34" charset="-120"/>
                        </a:rPr>
                        <a:t>5</a:t>
                      </a:r>
                    </a:p>
                  </a:txBody>
                  <a:tcPr marL="9525" marR="9525" marT="9525" marB="0" anchor="ctr">
                    <a:lnL>
                      <a:noFill/>
                    </a:lnL>
                    <a:lnR>
                      <a:noFill/>
                    </a:lnR>
                    <a:lnT>
                      <a:noFill/>
                    </a:lnT>
                    <a:lnB>
                      <a:noFill/>
                    </a:lnB>
                  </a:tcPr>
                </a:tc>
                <a:tc>
                  <a:txBody>
                    <a:bodyPr/>
                    <a:lstStyle/>
                    <a:p>
                      <a:pPr algn="l" fontAlgn="ctr"/>
                      <a:r>
                        <a:rPr lang="en-US" sz="1200" b="1" i="0" u="none" strike="noStrike" dirty="0">
                          <a:solidFill>
                            <a:srgbClr val="305496"/>
                          </a:solidFill>
                          <a:effectLst/>
                          <a:latin typeface="微軟正黑體" panose="020B0604030504040204" pitchFamily="34" charset="-120"/>
                          <a:ea typeface="微軟正黑體" panose="020B0604030504040204" pitchFamily="34" charset="-120"/>
                        </a:rPr>
                        <a:t>Howard</a:t>
                      </a:r>
                    </a:p>
                  </a:txBody>
                  <a:tcPr marL="9525" marR="9525" marT="9525" marB="0" anchor="ctr">
                    <a:lnL>
                      <a:noFill/>
                    </a:lnL>
                    <a:lnR>
                      <a:noFill/>
                    </a:lnR>
                    <a:lnT>
                      <a:noFill/>
                    </a:lnT>
                    <a:lnB>
                      <a:noFill/>
                    </a:lnB>
                  </a:tcPr>
                </a:tc>
                <a:extLst>
                  <a:ext uri="{0D108BD9-81ED-4DB2-BD59-A6C34878D82A}">
                    <a16:rowId xmlns:a16="http://schemas.microsoft.com/office/drawing/2014/main" val="276523493"/>
                  </a:ext>
                </a:extLst>
              </a:tr>
              <a:tr h="238440">
                <a:tc>
                  <a:txBody>
                    <a:bodyPr/>
                    <a:lstStyle/>
                    <a:p>
                      <a:pPr algn="ctr" fontAlgn="ctr"/>
                      <a:r>
                        <a:rPr lang="en-US" altLang="zh-TW" sz="1200" b="1" i="0" u="none" strike="noStrike">
                          <a:solidFill>
                            <a:srgbClr val="305496"/>
                          </a:solidFill>
                          <a:effectLst/>
                          <a:latin typeface="微軟正黑體" panose="020B0604030504040204" pitchFamily="34" charset="-120"/>
                          <a:ea typeface="微軟正黑體" panose="020B0604030504040204" pitchFamily="34" charset="-120"/>
                        </a:rPr>
                        <a:t>6</a:t>
                      </a:r>
                    </a:p>
                  </a:txBody>
                  <a:tcPr marL="9525" marR="9525" marT="9525" marB="0" anchor="ctr">
                    <a:lnL>
                      <a:noFill/>
                    </a:lnL>
                    <a:lnR>
                      <a:noFill/>
                    </a:lnR>
                    <a:lnT>
                      <a:noFill/>
                    </a:lnT>
                    <a:lnB>
                      <a:noFill/>
                    </a:lnB>
                    <a:solidFill>
                      <a:srgbClr val="D9E1F2"/>
                    </a:solidFill>
                  </a:tcPr>
                </a:tc>
                <a:tc>
                  <a:txBody>
                    <a:bodyPr/>
                    <a:lstStyle/>
                    <a:p>
                      <a:pPr algn="l" fontAlgn="ctr"/>
                      <a:r>
                        <a:rPr lang="en-US" sz="1200" b="1" i="0" u="none" strike="noStrike" dirty="0">
                          <a:solidFill>
                            <a:srgbClr val="305496"/>
                          </a:solidFill>
                          <a:effectLst/>
                          <a:latin typeface="微軟正黑體" panose="020B0604030504040204" pitchFamily="34" charset="-120"/>
                          <a:ea typeface="微軟正黑體" panose="020B0604030504040204" pitchFamily="34" charset="-120"/>
                        </a:rPr>
                        <a:t>Jason</a:t>
                      </a:r>
                    </a:p>
                  </a:txBody>
                  <a:tcPr marL="9525" marR="9525" marT="9525" marB="0" anchor="ctr">
                    <a:lnL>
                      <a:noFill/>
                    </a:lnL>
                    <a:lnR>
                      <a:noFill/>
                    </a:lnR>
                    <a:lnT>
                      <a:noFill/>
                    </a:lnT>
                    <a:lnB>
                      <a:noFill/>
                    </a:lnB>
                    <a:solidFill>
                      <a:srgbClr val="D9E1F2"/>
                    </a:solidFill>
                  </a:tcPr>
                </a:tc>
                <a:extLst>
                  <a:ext uri="{0D108BD9-81ED-4DB2-BD59-A6C34878D82A}">
                    <a16:rowId xmlns:a16="http://schemas.microsoft.com/office/drawing/2014/main" val="3780941603"/>
                  </a:ext>
                </a:extLst>
              </a:tr>
              <a:tr h="238440">
                <a:tc>
                  <a:txBody>
                    <a:bodyPr/>
                    <a:lstStyle/>
                    <a:p>
                      <a:pPr algn="ctr" fontAlgn="ctr"/>
                      <a:r>
                        <a:rPr lang="en-US" altLang="zh-TW" sz="1200" b="1" i="0" u="none" strike="noStrike" dirty="0">
                          <a:solidFill>
                            <a:srgbClr val="305496"/>
                          </a:solidFill>
                          <a:effectLst/>
                          <a:latin typeface="微軟正黑體" panose="020B0604030504040204" pitchFamily="34" charset="-120"/>
                          <a:ea typeface="微軟正黑體" panose="020B0604030504040204" pitchFamily="34" charset="-120"/>
                        </a:rPr>
                        <a:t>7</a:t>
                      </a:r>
                    </a:p>
                  </a:txBody>
                  <a:tcPr marL="9525" marR="9525" marT="9525" marB="0" anchor="ctr">
                    <a:lnL>
                      <a:noFill/>
                    </a:lnL>
                    <a:lnR>
                      <a:noFill/>
                    </a:lnR>
                    <a:lnT>
                      <a:noFill/>
                    </a:lnT>
                    <a:lnB>
                      <a:noFill/>
                    </a:lnB>
                  </a:tcPr>
                </a:tc>
                <a:tc>
                  <a:txBody>
                    <a:bodyPr/>
                    <a:lstStyle/>
                    <a:p>
                      <a:pPr algn="l" fontAlgn="ctr"/>
                      <a:r>
                        <a:rPr lang="en-US" sz="1200" b="1" i="0" u="none" strike="noStrike" dirty="0">
                          <a:solidFill>
                            <a:srgbClr val="305496"/>
                          </a:solidFill>
                          <a:effectLst/>
                          <a:latin typeface="微軟正黑體" panose="020B0604030504040204" pitchFamily="34" charset="-120"/>
                          <a:ea typeface="微軟正黑體" panose="020B0604030504040204" pitchFamily="34" charset="-120"/>
                        </a:rPr>
                        <a:t>Nick</a:t>
                      </a:r>
                    </a:p>
                  </a:txBody>
                  <a:tcPr marL="9525" marR="9525" marT="9525" marB="0" anchor="ctr">
                    <a:lnL>
                      <a:noFill/>
                    </a:lnL>
                    <a:lnR>
                      <a:noFill/>
                    </a:lnR>
                    <a:lnT>
                      <a:noFill/>
                    </a:lnT>
                    <a:lnB>
                      <a:noFill/>
                    </a:lnB>
                  </a:tcPr>
                </a:tc>
                <a:extLst>
                  <a:ext uri="{0D108BD9-81ED-4DB2-BD59-A6C34878D82A}">
                    <a16:rowId xmlns:a16="http://schemas.microsoft.com/office/drawing/2014/main" val="3523169196"/>
                  </a:ext>
                </a:extLst>
              </a:tr>
              <a:tr h="238440">
                <a:tc>
                  <a:txBody>
                    <a:bodyPr/>
                    <a:lstStyle/>
                    <a:p>
                      <a:pPr algn="ctr" fontAlgn="ctr"/>
                      <a:r>
                        <a:rPr lang="en-US" altLang="zh-TW" sz="1200" b="1" i="0" u="none" strike="noStrike" dirty="0">
                          <a:solidFill>
                            <a:srgbClr val="305496"/>
                          </a:solidFill>
                          <a:effectLst/>
                          <a:latin typeface="微軟正黑體" panose="020B0604030504040204" pitchFamily="34" charset="-120"/>
                          <a:ea typeface="微軟正黑體" panose="020B0604030504040204" pitchFamily="34" charset="-120"/>
                        </a:rPr>
                        <a:t>8</a:t>
                      </a:r>
                    </a:p>
                  </a:txBody>
                  <a:tcPr marL="9525" marR="9525" marT="9525" marB="0" anchor="ctr">
                    <a:lnL>
                      <a:noFill/>
                    </a:lnL>
                    <a:lnR>
                      <a:noFill/>
                    </a:lnR>
                    <a:lnT>
                      <a:noFill/>
                    </a:lnT>
                    <a:lnB w="6350" cap="flat" cmpd="sng" algn="ctr">
                      <a:solidFill>
                        <a:srgbClr val="4472C4"/>
                      </a:solidFill>
                      <a:prstDash val="solid"/>
                      <a:round/>
                      <a:headEnd type="none" w="med" len="med"/>
                      <a:tailEnd type="none" w="med" len="med"/>
                    </a:lnB>
                    <a:solidFill>
                      <a:srgbClr val="D9E1F2"/>
                    </a:solidFill>
                  </a:tcPr>
                </a:tc>
                <a:tc>
                  <a:txBody>
                    <a:bodyPr/>
                    <a:lstStyle/>
                    <a:p>
                      <a:pPr algn="l" fontAlgn="ctr"/>
                      <a:r>
                        <a:rPr lang="en-US" sz="1200" b="1" i="0" u="none" strike="noStrike" dirty="0">
                          <a:solidFill>
                            <a:srgbClr val="305496"/>
                          </a:solidFill>
                          <a:effectLst/>
                          <a:latin typeface="微軟正黑體" panose="020B0604030504040204" pitchFamily="34" charset="-120"/>
                          <a:ea typeface="微軟正黑體" panose="020B0604030504040204" pitchFamily="34" charset="-120"/>
                        </a:rPr>
                        <a:t>Mary</a:t>
                      </a:r>
                    </a:p>
                  </a:txBody>
                  <a:tcPr marL="9525" marR="9525" marT="9525" marB="0" anchor="ctr">
                    <a:lnL>
                      <a:noFill/>
                    </a:lnL>
                    <a:lnR>
                      <a:noFill/>
                    </a:lnR>
                    <a:lnT>
                      <a:noFill/>
                    </a:lnT>
                    <a:lnB w="6350" cap="flat" cmpd="sng" algn="ctr">
                      <a:solidFill>
                        <a:srgbClr val="4472C4"/>
                      </a:solidFill>
                      <a:prstDash val="solid"/>
                      <a:round/>
                      <a:headEnd type="none" w="med" len="med"/>
                      <a:tailEnd type="none" w="med" len="med"/>
                    </a:lnB>
                    <a:solidFill>
                      <a:srgbClr val="D9E1F2"/>
                    </a:solidFill>
                  </a:tcPr>
                </a:tc>
                <a:extLst>
                  <a:ext uri="{0D108BD9-81ED-4DB2-BD59-A6C34878D82A}">
                    <a16:rowId xmlns:a16="http://schemas.microsoft.com/office/drawing/2014/main" val="1092409710"/>
                  </a:ext>
                </a:extLst>
              </a:tr>
            </a:tbl>
          </a:graphicData>
        </a:graphic>
      </p:graphicFrame>
      <p:sp>
        <p:nvSpPr>
          <p:cNvPr id="16" name="文字方塊 15">
            <a:extLst>
              <a:ext uri="{FF2B5EF4-FFF2-40B4-BE49-F238E27FC236}">
                <a16:creationId xmlns:a16="http://schemas.microsoft.com/office/drawing/2014/main" id="{44D12127-71EB-481A-8F4D-9329EAAA1B41}"/>
              </a:ext>
            </a:extLst>
          </p:cNvPr>
          <p:cNvSpPr txBox="1"/>
          <p:nvPr/>
        </p:nvSpPr>
        <p:spPr>
          <a:xfrm>
            <a:off x="364281" y="1776403"/>
            <a:ext cx="5893084" cy="1415772"/>
          </a:xfrm>
          <a:prstGeom prst="rect">
            <a:avLst/>
          </a:prstGeom>
          <a:noFill/>
        </p:spPr>
        <p:txBody>
          <a:bodyPr wrap="square">
            <a:spAutoFit/>
          </a:bodyPr>
          <a:lstStyle/>
          <a:p>
            <a:pPr rtl="0" fontAlgn="base">
              <a:spcBef>
                <a:spcPts val="0"/>
              </a:spcBef>
              <a:spcAft>
                <a:spcPts val="0"/>
              </a:spcAft>
            </a:pPr>
            <a:r>
              <a:rPr lang="zh-TW" altLang="en-US" sz="1600" b="1" i="0" u="none" strike="noStrike" dirty="0">
                <a:effectLst/>
                <a:latin typeface="微軟正黑體" panose="020B0604030504040204" pitchFamily="34" charset="-120"/>
                <a:ea typeface="微軟正黑體" panose="020B0604030504040204" pitchFamily="34" charset="-120"/>
              </a:rPr>
              <a:t>創建語法 </a:t>
            </a:r>
            <a:r>
              <a:rPr lang="en-US" altLang="zh-TW" sz="1600" b="1" i="0" u="none" strike="noStrike" dirty="0" err="1">
                <a:effectLst/>
                <a:latin typeface="微軟正黑體" panose="020B0604030504040204" pitchFamily="34" charset="-120"/>
                <a:ea typeface="微軟正黑體" panose="020B0604030504040204" pitchFamily="34" charset="-120"/>
              </a:rPr>
              <a:t>pd.</a:t>
            </a:r>
            <a:r>
              <a:rPr lang="en-US" altLang="zh-TW" sz="1600" b="1" dirty="0" err="1">
                <a:latin typeface="微軟正黑體" panose="020B0604030504040204" pitchFamily="34" charset="-120"/>
                <a:ea typeface="微軟正黑體" panose="020B0604030504040204" pitchFamily="34" charset="-120"/>
              </a:rPr>
              <a:t>Series</a:t>
            </a:r>
            <a:r>
              <a:rPr lang="en-US" altLang="zh-TW" sz="1600" b="1" dirty="0">
                <a:latin typeface="微軟正黑體" panose="020B0604030504040204" pitchFamily="34" charset="-120"/>
                <a:ea typeface="微軟正黑體" panose="020B0604030504040204" pitchFamily="34" charset="-120"/>
              </a:rPr>
              <a:t>( </a:t>
            </a:r>
            <a:r>
              <a:rPr lang="en-US" altLang="zh-TW" sz="1600" b="1" dirty="0">
                <a:solidFill>
                  <a:schemeClr val="accent1"/>
                </a:solidFill>
                <a:latin typeface="微軟正黑體" panose="020B0604030504040204" pitchFamily="34" charset="-120"/>
                <a:ea typeface="微軟正黑體" panose="020B0604030504040204" pitchFamily="34" charset="-120"/>
              </a:rPr>
              <a:t>data</a:t>
            </a:r>
            <a:r>
              <a:rPr lang="en-US" altLang="zh-TW" sz="1600" b="1" dirty="0">
                <a:latin typeface="微軟正黑體" panose="020B0604030504040204" pitchFamily="34" charset="-120"/>
                <a:ea typeface="微軟正黑體" panose="020B0604030504040204" pitchFamily="34" charset="-120"/>
              </a:rPr>
              <a:t>, </a:t>
            </a:r>
            <a:r>
              <a:rPr lang="en-US" altLang="zh-TW" sz="1600" b="1" dirty="0">
                <a:solidFill>
                  <a:srgbClr val="A6A6A6"/>
                </a:solidFill>
                <a:latin typeface="微軟正黑體" panose="020B0604030504040204" pitchFamily="34" charset="-120"/>
                <a:ea typeface="微軟正黑體" panose="020B0604030504040204" pitchFamily="34" charset="-120"/>
              </a:rPr>
              <a:t>index, </a:t>
            </a:r>
            <a:r>
              <a:rPr lang="en-US" altLang="zh-TW" sz="1600" b="1" dirty="0" err="1">
                <a:solidFill>
                  <a:srgbClr val="A6A6A6"/>
                </a:solidFill>
                <a:latin typeface="微軟正黑體" panose="020B0604030504040204" pitchFamily="34" charset="-120"/>
                <a:ea typeface="微軟正黑體" panose="020B0604030504040204" pitchFamily="34" charset="-120"/>
              </a:rPr>
              <a:t>dtype</a:t>
            </a:r>
            <a:r>
              <a:rPr lang="en-US" altLang="zh-TW" sz="1600" b="1" dirty="0">
                <a:solidFill>
                  <a:srgbClr val="A6A6A6"/>
                </a:solidFill>
                <a:latin typeface="微軟正黑體" panose="020B0604030504040204" pitchFamily="34" charset="-120"/>
                <a:ea typeface="微軟正黑體" panose="020B0604030504040204" pitchFamily="34" charset="-120"/>
              </a:rPr>
              <a:t>, name, copy</a:t>
            </a:r>
            <a:r>
              <a:rPr lang="en-US" altLang="zh-TW" sz="1600" b="1" dirty="0">
                <a:latin typeface="微軟正黑體" panose="020B0604030504040204" pitchFamily="34" charset="-120"/>
                <a:ea typeface="微軟正黑體" panose="020B0604030504040204" pitchFamily="34" charset="-120"/>
              </a:rPr>
              <a:t>)</a:t>
            </a:r>
          </a:p>
          <a:p>
            <a:pPr marL="285750" indent="-285750" rtl="0" fontAlgn="base">
              <a:spcBef>
                <a:spcPts val="0"/>
              </a:spcBef>
              <a:spcAft>
                <a:spcPts val="0"/>
              </a:spcAft>
              <a:buFont typeface="Wingdings" panose="05000000000000000000" pitchFamily="2" charset="2"/>
              <a:buChar char="l"/>
            </a:pPr>
            <a:r>
              <a:rPr lang="en-US" altLang="zh-TW" sz="1400" b="1" dirty="0">
                <a:solidFill>
                  <a:srgbClr val="000000"/>
                </a:solidFill>
                <a:latin typeface="微軟正黑體" panose="020B0604030504040204" pitchFamily="34" charset="-120"/>
                <a:ea typeface="微軟正黑體" panose="020B0604030504040204" pitchFamily="34" charset="-120"/>
              </a:rPr>
              <a:t>data:</a:t>
            </a:r>
            <a:r>
              <a:rPr lang="zh-TW" altLang="en-US" sz="1400" b="1" dirty="0">
                <a:solidFill>
                  <a:srgbClr val="000000"/>
                </a:solidFill>
                <a:latin typeface="微軟正黑體" panose="020B0604030504040204" pitchFamily="34" charset="-120"/>
                <a:ea typeface="微軟正黑體" panose="020B0604030504040204" pitchFamily="34" charset="-120"/>
              </a:rPr>
              <a:t> 單一數據</a:t>
            </a:r>
            <a:endParaRPr lang="en-US" altLang="zh-TW" sz="1400" b="1" dirty="0">
              <a:solidFill>
                <a:srgbClr val="000000"/>
              </a:solidFill>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en-US" altLang="zh-TW" sz="1400" b="1" dirty="0">
                <a:solidFill>
                  <a:srgbClr val="000000"/>
                </a:solidFill>
                <a:latin typeface="微軟正黑體" panose="020B0604030504040204" pitchFamily="34" charset="-120"/>
                <a:ea typeface="微軟正黑體" panose="020B0604030504040204" pitchFamily="34" charset="-120"/>
              </a:rPr>
              <a:t>Index: </a:t>
            </a:r>
            <a:r>
              <a:rPr lang="zh-TW" altLang="en-US" sz="1400" b="1" dirty="0">
                <a:solidFill>
                  <a:srgbClr val="000000"/>
                </a:solidFill>
                <a:latin typeface="微軟正黑體" panose="020B0604030504040204" pitchFamily="34" charset="-120"/>
                <a:ea typeface="微軟正黑體" panose="020B0604030504040204" pitchFamily="34" charset="-120"/>
              </a:rPr>
              <a:t>數據索引</a:t>
            </a:r>
            <a:r>
              <a:rPr lang="en-US" altLang="zh-TW" sz="1400" b="1" dirty="0">
                <a:solidFill>
                  <a:srgbClr val="000000"/>
                </a:solidFill>
                <a:latin typeface="微軟正黑體" panose="020B0604030504040204" pitchFamily="34" charset="-120"/>
                <a:ea typeface="微軟正黑體" panose="020B0604030504040204" pitchFamily="34" charset="-120"/>
              </a:rPr>
              <a:t>, </a:t>
            </a:r>
            <a:r>
              <a:rPr lang="zh-TW" altLang="en-US" sz="1400" b="1" dirty="0">
                <a:solidFill>
                  <a:srgbClr val="000000"/>
                </a:solidFill>
                <a:latin typeface="微軟正黑體" panose="020B0604030504040204" pitchFamily="34" charset="-120"/>
                <a:ea typeface="微軟正黑體" panose="020B0604030504040204" pitchFamily="34" charset="-120"/>
              </a:rPr>
              <a:t>默認從 </a:t>
            </a:r>
            <a:r>
              <a:rPr lang="en-US" altLang="zh-TW" sz="1400" b="1" dirty="0">
                <a:solidFill>
                  <a:srgbClr val="000000"/>
                </a:solidFill>
                <a:latin typeface="微軟正黑體" panose="020B0604030504040204" pitchFamily="34" charset="-120"/>
                <a:ea typeface="微軟正黑體" panose="020B0604030504040204" pitchFamily="34" charset="-120"/>
              </a:rPr>
              <a:t>0</a:t>
            </a:r>
            <a:r>
              <a:rPr lang="zh-TW" altLang="en-US" sz="1400" b="1" dirty="0">
                <a:solidFill>
                  <a:srgbClr val="000000"/>
                </a:solidFill>
                <a:latin typeface="微軟正黑體" panose="020B0604030504040204" pitchFamily="34" charset="-120"/>
                <a:ea typeface="微軟正黑體" panose="020B0604030504040204" pitchFamily="34" charset="-120"/>
              </a:rPr>
              <a:t> 開始</a:t>
            </a:r>
            <a:endParaRPr lang="en-US" altLang="zh-TW" sz="1400" b="1" dirty="0">
              <a:solidFill>
                <a:srgbClr val="000000"/>
              </a:solidFill>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en-US" altLang="zh-TW" sz="1400" b="1" dirty="0" err="1">
                <a:solidFill>
                  <a:srgbClr val="000000"/>
                </a:solidFill>
                <a:latin typeface="微軟正黑體" panose="020B0604030504040204" pitchFamily="34" charset="-120"/>
                <a:ea typeface="微軟正黑體" panose="020B0604030504040204" pitchFamily="34" charset="-120"/>
              </a:rPr>
              <a:t>dtype</a:t>
            </a:r>
            <a:r>
              <a:rPr lang="en-US" altLang="zh-TW" sz="1400" b="1" dirty="0">
                <a:solidFill>
                  <a:srgbClr val="000000"/>
                </a:solidFill>
                <a:latin typeface="微軟正黑體" panose="020B0604030504040204" pitchFamily="34" charset="-120"/>
                <a:ea typeface="微軟正黑體" panose="020B0604030504040204" pitchFamily="34" charset="-120"/>
              </a:rPr>
              <a:t>: </a:t>
            </a:r>
            <a:r>
              <a:rPr lang="zh-TW" altLang="en-US" sz="1400" b="1" dirty="0">
                <a:solidFill>
                  <a:srgbClr val="000000"/>
                </a:solidFill>
                <a:latin typeface="微軟正黑體" panose="020B0604030504040204" pitchFamily="34" charset="-120"/>
                <a:ea typeface="微軟正黑體" panose="020B0604030504040204" pitchFamily="34" charset="-120"/>
              </a:rPr>
              <a:t>數據類型</a:t>
            </a:r>
            <a:r>
              <a:rPr lang="en-US" altLang="zh-TW" sz="1400" b="1" dirty="0">
                <a:solidFill>
                  <a:srgbClr val="000000"/>
                </a:solidFill>
                <a:latin typeface="微軟正黑體" panose="020B0604030504040204" pitchFamily="34" charset="-120"/>
                <a:ea typeface="微軟正黑體" panose="020B0604030504040204" pitchFamily="34" charset="-120"/>
              </a:rPr>
              <a:t>, </a:t>
            </a:r>
            <a:r>
              <a:rPr lang="zh-TW" altLang="en-US" sz="1400" b="1" dirty="0">
                <a:solidFill>
                  <a:srgbClr val="000000"/>
                </a:solidFill>
                <a:latin typeface="微軟正黑體" panose="020B0604030504040204" pitchFamily="34" charset="-120"/>
                <a:ea typeface="微軟正黑體" panose="020B0604030504040204" pitchFamily="34" charset="-120"/>
              </a:rPr>
              <a:t>默認自行判斷</a:t>
            </a:r>
            <a:endParaRPr lang="en-US" altLang="zh-TW" sz="1400" b="1" dirty="0">
              <a:solidFill>
                <a:srgbClr val="000000"/>
              </a:solidFill>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en-US" altLang="zh-TW" sz="1400" b="1" dirty="0">
                <a:solidFill>
                  <a:srgbClr val="000000"/>
                </a:solidFill>
                <a:latin typeface="微軟正黑體" panose="020B0604030504040204" pitchFamily="34" charset="-120"/>
                <a:ea typeface="微軟正黑體" panose="020B0604030504040204" pitchFamily="34" charset="-120"/>
              </a:rPr>
              <a:t>name: </a:t>
            </a:r>
            <a:r>
              <a:rPr lang="zh-TW" altLang="en-US" sz="1400" b="1" dirty="0">
                <a:solidFill>
                  <a:srgbClr val="000000"/>
                </a:solidFill>
                <a:latin typeface="微軟正黑體" panose="020B0604030504040204" pitchFamily="34" charset="-120"/>
                <a:ea typeface="微軟正黑體" panose="020B0604030504040204" pitchFamily="34" charset="-120"/>
              </a:rPr>
              <a:t>設置名稱</a:t>
            </a:r>
            <a:endParaRPr lang="en-US" altLang="zh-TW" sz="1400" b="1" dirty="0">
              <a:solidFill>
                <a:srgbClr val="000000"/>
              </a:solidFill>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en-US" altLang="zh-TW" sz="1400" b="1" dirty="0">
                <a:solidFill>
                  <a:srgbClr val="000000"/>
                </a:solidFill>
                <a:latin typeface="微軟正黑體" panose="020B0604030504040204" pitchFamily="34" charset="-120"/>
                <a:ea typeface="微軟正黑體" panose="020B0604030504040204" pitchFamily="34" charset="-120"/>
              </a:rPr>
              <a:t>copy: </a:t>
            </a:r>
            <a:r>
              <a:rPr lang="zh-TW" altLang="en-US" sz="1400" b="1" dirty="0">
                <a:solidFill>
                  <a:srgbClr val="000000"/>
                </a:solidFill>
                <a:latin typeface="微軟正黑體" panose="020B0604030504040204" pitchFamily="34" charset="-120"/>
                <a:ea typeface="微軟正黑體" panose="020B0604030504040204" pitchFamily="34" charset="-120"/>
              </a:rPr>
              <a:t>拷貝數據</a:t>
            </a:r>
            <a:r>
              <a:rPr lang="en-US" altLang="zh-TW" sz="1400" b="1" dirty="0">
                <a:solidFill>
                  <a:srgbClr val="000000"/>
                </a:solidFill>
                <a:latin typeface="微軟正黑體" panose="020B0604030504040204" pitchFamily="34" charset="-120"/>
                <a:ea typeface="微軟正黑體" panose="020B0604030504040204" pitchFamily="34" charset="-120"/>
              </a:rPr>
              <a:t>, </a:t>
            </a:r>
            <a:r>
              <a:rPr lang="zh-TW" altLang="en-US" sz="1400" b="1" dirty="0">
                <a:solidFill>
                  <a:srgbClr val="000000"/>
                </a:solidFill>
                <a:latin typeface="微軟正黑體" panose="020B0604030504040204" pitchFamily="34" charset="-120"/>
                <a:ea typeface="微軟正黑體" panose="020B0604030504040204" pitchFamily="34" charset="-120"/>
              </a:rPr>
              <a:t>默認為 </a:t>
            </a:r>
            <a:r>
              <a:rPr lang="en-US" altLang="zh-TW" sz="1400" b="1" dirty="0">
                <a:solidFill>
                  <a:srgbClr val="000000"/>
                </a:solidFill>
                <a:latin typeface="微軟正黑體" panose="020B0604030504040204" pitchFamily="34" charset="-120"/>
                <a:ea typeface="微軟正黑體" panose="020B0604030504040204" pitchFamily="34" charset="-120"/>
              </a:rPr>
              <a:t>False</a:t>
            </a:r>
          </a:p>
        </p:txBody>
      </p:sp>
      <p:sp>
        <p:nvSpPr>
          <p:cNvPr id="18" name="矩形 17">
            <a:extLst>
              <a:ext uri="{FF2B5EF4-FFF2-40B4-BE49-F238E27FC236}">
                <a16:creationId xmlns:a16="http://schemas.microsoft.com/office/drawing/2014/main" id="{F53F2D09-43F3-44CC-A2FE-889688BE6146}"/>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方法</a:t>
            </a:r>
          </a:p>
        </p:txBody>
      </p:sp>
      <p:sp>
        <p:nvSpPr>
          <p:cNvPr id="19" name="矩形 18">
            <a:extLst>
              <a:ext uri="{FF2B5EF4-FFF2-40B4-BE49-F238E27FC236}">
                <a16:creationId xmlns:a16="http://schemas.microsoft.com/office/drawing/2014/main" id="{03AB078D-56A9-4477-9E1F-BE7EDCFD362C}"/>
              </a:ext>
            </a:extLst>
          </p:cNvPr>
          <p:cNvSpPr/>
          <p:nvPr/>
        </p:nvSpPr>
        <p:spPr>
          <a:xfrm>
            <a:off x="458713" y="3343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操作</a:t>
            </a:r>
          </a:p>
        </p:txBody>
      </p:sp>
      <p:sp>
        <p:nvSpPr>
          <p:cNvPr id="21" name="文字方塊 20">
            <a:extLst>
              <a:ext uri="{FF2B5EF4-FFF2-40B4-BE49-F238E27FC236}">
                <a16:creationId xmlns:a16="http://schemas.microsoft.com/office/drawing/2014/main" id="{A5F3A000-F974-4C42-9CF1-AE97232E3B3E}"/>
              </a:ext>
            </a:extLst>
          </p:cNvPr>
          <p:cNvSpPr txBox="1"/>
          <p:nvPr/>
        </p:nvSpPr>
        <p:spPr>
          <a:xfrm>
            <a:off x="4598759" y="5613472"/>
            <a:ext cx="2573005" cy="769441"/>
          </a:xfrm>
          <a:prstGeom prst="rect">
            <a:avLst/>
          </a:prstGeom>
          <a:noFill/>
        </p:spPr>
        <p:txBody>
          <a:bodyPr wrap="square">
            <a:spAutoFit/>
          </a:bodyPr>
          <a:lstStyle/>
          <a:p>
            <a:pPr rtl="0" fontAlgn="base">
              <a:spcBef>
                <a:spcPts val="0"/>
              </a:spcBef>
              <a:spcAft>
                <a:spcPts val="0"/>
              </a:spcAft>
            </a:pPr>
            <a:r>
              <a:rPr lang="en-US" altLang="zh-TW" sz="1600" b="1" dirty="0">
                <a:solidFill>
                  <a:srgbClr val="000000"/>
                </a:solidFill>
                <a:latin typeface="微軟正黑體" panose="020B0604030504040204" pitchFamily="34" charset="-120"/>
                <a:ea typeface="微軟正黑體" panose="020B0604030504040204" pitchFamily="34" charset="-120"/>
              </a:rPr>
              <a:t>Series </a:t>
            </a:r>
            <a:r>
              <a:rPr lang="zh-TW" altLang="en-US" sz="1600" b="1" dirty="0">
                <a:solidFill>
                  <a:srgbClr val="000000"/>
                </a:solidFill>
                <a:latin typeface="微軟正黑體" panose="020B0604030504040204" pitchFamily="34" charset="-120"/>
                <a:ea typeface="微軟正黑體" panose="020B0604030504040204" pitchFamily="34" charset="-120"/>
              </a:rPr>
              <a:t>取值數據 </a:t>
            </a:r>
            <a:r>
              <a:rPr lang="en-US" altLang="zh-TW" sz="1600" b="1" dirty="0">
                <a:solidFill>
                  <a:srgbClr val="000000"/>
                </a:solidFill>
                <a:latin typeface="微軟正黑體" panose="020B0604030504040204" pitchFamily="34" charset="-120"/>
                <a:ea typeface="微軟正黑體" panose="020B0604030504040204" pitchFamily="34" charset="-120"/>
              </a:rPr>
              <a:t>or </a:t>
            </a:r>
            <a:r>
              <a:rPr lang="zh-TW" altLang="en-US" sz="1600" b="1" dirty="0">
                <a:solidFill>
                  <a:srgbClr val="000000"/>
                </a:solidFill>
                <a:latin typeface="微軟正黑體" panose="020B0604030504040204" pitchFamily="34" charset="-120"/>
                <a:ea typeface="微軟正黑體" panose="020B0604030504040204" pitchFamily="34" charset="-120"/>
              </a:rPr>
              <a:t>切片</a:t>
            </a:r>
            <a:endParaRPr lang="en-US" altLang="zh-TW" sz="1600" b="1" dirty="0">
              <a:solidFill>
                <a:srgbClr val="000000"/>
              </a:solidFill>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ü"/>
            </a:pPr>
            <a:r>
              <a:rPr lang="zh-TW" altLang="en-US" sz="1400" b="1" dirty="0">
                <a:solidFill>
                  <a:srgbClr val="000000"/>
                </a:solidFill>
                <a:latin typeface="微軟正黑體" panose="020B0604030504040204" pitchFamily="34" charset="-120"/>
                <a:ea typeface="微軟正黑體" panose="020B0604030504040204" pitchFamily="34" charset="-120"/>
              </a:rPr>
              <a:t>位置索引</a:t>
            </a:r>
            <a:endParaRPr lang="en-US" altLang="zh-TW" sz="1400" b="1" dirty="0">
              <a:solidFill>
                <a:srgbClr val="000000"/>
              </a:solidFill>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ü"/>
            </a:pPr>
            <a:r>
              <a:rPr lang="zh-TW" altLang="en-US" sz="1400" b="1" dirty="0">
                <a:solidFill>
                  <a:srgbClr val="000000"/>
                </a:solidFill>
                <a:latin typeface="微軟正黑體" panose="020B0604030504040204" pitchFamily="34" charset="-120"/>
                <a:ea typeface="微軟正黑體" panose="020B0604030504040204" pitchFamily="34" charset="-120"/>
              </a:rPr>
              <a:t>索引標籤</a:t>
            </a:r>
            <a:endParaRPr lang="en-US" altLang="zh-TW" sz="1400" b="1" dirty="0">
              <a:solidFill>
                <a:srgbClr val="000000"/>
              </a:solidFill>
              <a:latin typeface="微軟正黑體" panose="020B0604030504040204" pitchFamily="34" charset="-120"/>
              <a:ea typeface="微軟正黑體" panose="020B0604030504040204" pitchFamily="34" charset="-120"/>
            </a:endParaRPr>
          </a:p>
        </p:txBody>
      </p:sp>
      <p:sp>
        <p:nvSpPr>
          <p:cNvPr id="26" name="文字方塊 25">
            <a:extLst>
              <a:ext uri="{FF2B5EF4-FFF2-40B4-BE49-F238E27FC236}">
                <a16:creationId xmlns:a16="http://schemas.microsoft.com/office/drawing/2014/main" id="{EDB74936-16E5-4E3B-B1AD-6ABCFC6561DD}"/>
              </a:ext>
            </a:extLst>
          </p:cNvPr>
          <p:cNvSpPr txBox="1"/>
          <p:nvPr/>
        </p:nvSpPr>
        <p:spPr>
          <a:xfrm>
            <a:off x="4598760" y="2726139"/>
            <a:ext cx="2070070"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4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藍色為必填</a:t>
            </a:r>
            <a:endParaRPr kumimoji="0" lang="en-US" altLang="zh-TW" sz="14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TW" altLang="en-US" sz="1400" b="0" i="0" u="none" strike="noStrike" kern="1200" cap="none" spc="0" normalizeH="0" baseline="0" noProof="0" dirty="0">
                <a:ln>
                  <a:noFill/>
                </a:ln>
                <a:solidFill>
                  <a:srgbClr val="FFFFFF">
                    <a:lumMod val="65000"/>
                  </a:srgbClr>
                </a:solidFill>
                <a:effectLst/>
                <a:uLnTx/>
                <a:uFillTx/>
                <a:latin typeface="微軟正黑體" panose="020B0604030504040204" pitchFamily="34" charset="-120"/>
                <a:ea typeface="微軟正黑體" panose="020B0604030504040204" pitchFamily="34" charset="-120"/>
                <a:cs typeface="+mn-cs"/>
              </a:rPr>
              <a:t>灰色為選填</a:t>
            </a:r>
            <a:endParaRPr kumimoji="0" lang="en-US" altLang="zh-TW" sz="1400" b="0" i="0" u="none" strike="noStrike" kern="1200" cap="none" spc="0" normalizeH="0" baseline="0" noProof="0" dirty="0">
              <a:ln>
                <a:noFill/>
              </a:ln>
              <a:solidFill>
                <a:srgbClr val="FFFFFF">
                  <a:lumMod val="6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0FE09D80-45A3-4147-BAA1-993724F71E13}"/>
              </a:ext>
            </a:extLst>
          </p:cNvPr>
          <p:cNvSpPr txBox="1"/>
          <p:nvPr/>
        </p:nvSpPr>
        <p:spPr>
          <a:xfrm>
            <a:off x="8932334" y="4622931"/>
            <a:ext cx="1757874" cy="369332"/>
          </a:xfrm>
          <a:prstGeom prst="rect">
            <a:avLst/>
          </a:prstGeom>
          <a:noFill/>
        </p:spPr>
        <p:txBody>
          <a:bodyPr wrap="square">
            <a:spAutoFit/>
          </a:bodyPr>
          <a:lstStyle/>
          <a:p>
            <a:r>
              <a:rPr lang="en-US" altLang="zh-TW" dirty="0" err="1"/>
              <a:t>dtype</a:t>
            </a:r>
            <a:r>
              <a:rPr lang="en-US" altLang="zh-TW" dirty="0"/>
              <a:t> = Object</a:t>
            </a:r>
            <a:endParaRPr lang="zh-TW" altLang="en-US" dirty="0"/>
          </a:p>
        </p:txBody>
      </p:sp>
      <p:sp>
        <p:nvSpPr>
          <p:cNvPr id="28" name="左中括弧 27">
            <a:extLst>
              <a:ext uri="{FF2B5EF4-FFF2-40B4-BE49-F238E27FC236}">
                <a16:creationId xmlns:a16="http://schemas.microsoft.com/office/drawing/2014/main" id="{906AA5D7-2D1A-46F4-B99B-9F74D7819F36}"/>
              </a:ext>
            </a:extLst>
          </p:cNvPr>
          <p:cNvSpPr/>
          <p:nvPr/>
        </p:nvSpPr>
        <p:spPr>
          <a:xfrm>
            <a:off x="7818785" y="2469880"/>
            <a:ext cx="363751" cy="1959290"/>
          </a:xfrm>
          <a:prstGeom prst="leftBracket">
            <a:avLst>
              <a:gd name="adj" fmla="val 0"/>
            </a:avLst>
          </a:prstGeom>
          <a:noFill/>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9" name="左中括弧 28">
            <a:extLst>
              <a:ext uri="{FF2B5EF4-FFF2-40B4-BE49-F238E27FC236}">
                <a16:creationId xmlns:a16="http://schemas.microsoft.com/office/drawing/2014/main" id="{E9BC3244-6DCE-4662-AC21-5302D0764E68}"/>
              </a:ext>
            </a:extLst>
          </p:cNvPr>
          <p:cNvSpPr/>
          <p:nvPr/>
        </p:nvSpPr>
        <p:spPr>
          <a:xfrm flipH="1">
            <a:off x="9275070" y="2469880"/>
            <a:ext cx="614974" cy="1959290"/>
          </a:xfrm>
          <a:prstGeom prst="leftBracket">
            <a:avLst>
              <a:gd name="adj" fmla="val 0"/>
            </a:avLst>
          </a:prstGeom>
          <a:noFill/>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DEB08F1B-F910-46DB-AE72-D34227A1C795}"/>
              </a:ext>
            </a:extLst>
          </p:cNvPr>
          <p:cNvSpPr txBox="1"/>
          <p:nvPr/>
        </p:nvSpPr>
        <p:spPr>
          <a:xfrm>
            <a:off x="9890044" y="3173628"/>
            <a:ext cx="878937" cy="369332"/>
          </a:xfrm>
          <a:prstGeom prst="rect">
            <a:avLst/>
          </a:prstGeom>
          <a:noFill/>
        </p:spPr>
        <p:txBody>
          <a:bodyPr wrap="square">
            <a:spAutoFit/>
          </a:bodyPr>
          <a:lstStyle/>
          <a:p>
            <a:r>
              <a:rPr lang="en-US" altLang="zh-TW" dirty="0"/>
              <a:t>Data</a:t>
            </a:r>
            <a:endParaRPr lang="zh-TW" altLang="en-US" dirty="0"/>
          </a:p>
        </p:txBody>
      </p:sp>
      <p:sp>
        <p:nvSpPr>
          <p:cNvPr id="31" name="文字方塊 30">
            <a:extLst>
              <a:ext uri="{FF2B5EF4-FFF2-40B4-BE49-F238E27FC236}">
                <a16:creationId xmlns:a16="http://schemas.microsoft.com/office/drawing/2014/main" id="{5D1B2A7E-BB85-4FE5-905A-D826B8149D04}"/>
              </a:ext>
            </a:extLst>
          </p:cNvPr>
          <p:cNvSpPr txBox="1"/>
          <p:nvPr/>
        </p:nvSpPr>
        <p:spPr>
          <a:xfrm>
            <a:off x="7082564" y="3144659"/>
            <a:ext cx="878937" cy="369332"/>
          </a:xfrm>
          <a:prstGeom prst="rect">
            <a:avLst/>
          </a:prstGeom>
          <a:noFill/>
        </p:spPr>
        <p:txBody>
          <a:bodyPr wrap="square">
            <a:spAutoFit/>
          </a:bodyPr>
          <a:lstStyle/>
          <a:p>
            <a:r>
              <a:rPr lang="en-US" altLang="zh-TW" dirty="0"/>
              <a:t>Index</a:t>
            </a:r>
            <a:endParaRPr lang="zh-TW" altLang="en-US" dirty="0"/>
          </a:p>
        </p:txBody>
      </p:sp>
      <p:sp>
        <p:nvSpPr>
          <p:cNvPr id="32" name="文字方塊 31">
            <a:extLst>
              <a:ext uri="{FF2B5EF4-FFF2-40B4-BE49-F238E27FC236}">
                <a16:creationId xmlns:a16="http://schemas.microsoft.com/office/drawing/2014/main" id="{1360806C-8996-4578-96EB-01DD9D3E3D41}"/>
              </a:ext>
            </a:extLst>
          </p:cNvPr>
          <p:cNvSpPr txBox="1"/>
          <p:nvPr/>
        </p:nvSpPr>
        <p:spPr>
          <a:xfrm>
            <a:off x="8175298" y="1883100"/>
            <a:ext cx="1514072"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Series </a:t>
            </a:r>
            <a:r>
              <a:rPr lang="zh-TW" altLang="en-US" sz="2000" b="1" dirty="0">
                <a:latin typeface="微軟正黑體" panose="020B0604030504040204" pitchFamily="34" charset="-120"/>
                <a:ea typeface="微軟正黑體" panose="020B0604030504040204" pitchFamily="34" charset="-120"/>
              </a:rPr>
              <a:t>物件</a:t>
            </a:r>
          </a:p>
        </p:txBody>
      </p:sp>
      <p:graphicFrame>
        <p:nvGraphicFramePr>
          <p:cNvPr id="35" name="表格 34">
            <a:extLst>
              <a:ext uri="{FF2B5EF4-FFF2-40B4-BE49-F238E27FC236}">
                <a16:creationId xmlns:a16="http://schemas.microsoft.com/office/drawing/2014/main" id="{ECFB268F-F745-49CC-A753-D26703B494AE}"/>
              </a:ext>
            </a:extLst>
          </p:cNvPr>
          <p:cNvGraphicFramePr>
            <a:graphicFrameLocks noGrp="1"/>
          </p:cNvGraphicFramePr>
          <p:nvPr/>
        </p:nvGraphicFramePr>
        <p:xfrm>
          <a:off x="458713" y="3817830"/>
          <a:ext cx="5163061" cy="2348865"/>
        </p:xfrm>
        <a:graphic>
          <a:graphicData uri="http://schemas.openxmlformats.org/drawingml/2006/table">
            <a:tbl>
              <a:tblPr/>
              <a:tblGrid>
                <a:gridCol w="1174223">
                  <a:extLst>
                    <a:ext uri="{9D8B030D-6E8A-4147-A177-3AD203B41FA5}">
                      <a16:colId xmlns:a16="http://schemas.microsoft.com/office/drawing/2014/main" val="4275230841"/>
                    </a:ext>
                  </a:extLst>
                </a:gridCol>
                <a:gridCol w="3988838">
                  <a:extLst>
                    <a:ext uri="{9D8B030D-6E8A-4147-A177-3AD203B41FA5}">
                      <a16:colId xmlns:a16="http://schemas.microsoft.com/office/drawing/2014/main" val="1721438008"/>
                    </a:ext>
                  </a:extLst>
                </a:gridCol>
              </a:tblGrid>
              <a:tr h="219075">
                <a:tc>
                  <a:txBody>
                    <a:bodyPr/>
                    <a:lstStyle/>
                    <a:p>
                      <a:pPr algn="l" fontAlgn="ct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屬性</a:t>
                      </a: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方法</a:t>
                      </a:r>
                    </a:p>
                  </a:txBody>
                  <a:tcPr marL="9525" marR="9525" marT="9525" marB="0" anchor="ctr">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描述</a:t>
                      </a:r>
                    </a:p>
                  </a:txBody>
                  <a:tcPr marL="9525" marR="9525" marT="9525"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270522"/>
                  </a:ext>
                </a:extLst>
              </a:tr>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values </a:t>
                      </a:r>
                    </a:p>
                  </a:txBody>
                  <a:tcPr marL="9525" marR="9525" marT="9525"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返回</a:t>
                      </a: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Series</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中的數據部分，通常是一個</a:t>
                      </a: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NumPy</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陣列。</a:t>
                      </a:r>
                    </a:p>
                  </a:txBody>
                  <a:tcPr marL="9525" marR="9525" marT="952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1183587"/>
                  </a:ext>
                </a:extLst>
              </a:tr>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index</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返回</a:t>
                      </a: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Series</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的索引，可以是整數、標籤或自定義索引。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8262974"/>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dtype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返回</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Series</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中數據的數據類型。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32563545"/>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size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返回</a:t>
                      </a: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Series</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中的元素數量。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99216576"/>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shape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返回</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Series</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的維度，通常是一個元組，表示（元素數量）。</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38740713"/>
                  </a:ext>
                </a:extLst>
              </a:tr>
              <a:tr h="209550">
                <a:tc>
                  <a:txBody>
                    <a:bodyPr/>
                    <a:lstStyle/>
                    <a:p>
                      <a:pPr algn="l" fontAlgn="ctr"/>
                      <a:r>
                        <a:rPr lang="en-US" sz="1200" b="0" i="0" u="none" strike="noStrike" dirty="0" err="1">
                          <a:solidFill>
                            <a:srgbClr val="000000"/>
                          </a:solidFill>
                          <a:effectLst/>
                          <a:latin typeface="微軟正黑體" panose="020B0604030504040204" pitchFamily="34" charset="-120"/>
                          <a:ea typeface="微軟正黑體" panose="020B0604030504040204" pitchFamily="34" charset="-120"/>
                        </a:rPr>
                        <a:t>isna</a:t>
                      </a: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返回一個布爾值</a:t>
                      </a: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Series，</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指示哪些元素是缺失值（</a:t>
                      </a:r>
                      <a:r>
                        <a:rPr lang="en-US" sz="1200" b="0" i="0" u="none" strike="noStrike" dirty="0" err="1">
                          <a:solidFill>
                            <a:srgbClr val="000000"/>
                          </a:solidFill>
                          <a:effectLst/>
                          <a:latin typeface="微軟正黑體" panose="020B0604030504040204" pitchFamily="34" charset="-120"/>
                          <a:ea typeface="微軟正黑體" panose="020B0604030504040204" pitchFamily="34" charset="-120"/>
                        </a:rPr>
                        <a:t>NaN</a:t>
                      </a: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23865045"/>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unique()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返回</a:t>
                      </a: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Series</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中唯一值的陣列。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20524737"/>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nunique()</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返回</a:t>
                      </a: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Series</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中唯一值的數量。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76586874"/>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count()</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返回非缺失值的數量。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94514496"/>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mean()</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計算</a:t>
                      </a: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Series</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中的平均值。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67929077"/>
                  </a:ext>
                </a:extLst>
              </a:tr>
            </a:tbl>
          </a:graphicData>
        </a:graphic>
      </p:graphicFrame>
      <p:pic>
        <p:nvPicPr>
          <p:cNvPr id="36" name="Picture 2">
            <a:extLst>
              <a:ext uri="{FF2B5EF4-FFF2-40B4-BE49-F238E27FC236}">
                <a16:creationId xmlns:a16="http://schemas.microsoft.com/office/drawing/2014/main" id="{5E9FD030-DFBC-40D8-A561-B64C2F52A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434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5677280" cy="767639"/>
          </a:xfrm>
        </p:spPr>
        <p:txBody>
          <a:bodyPr>
            <a:noAutofit/>
          </a:bodyPr>
          <a:lstStyle/>
          <a:p>
            <a:r>
              <a:rPr lang="en-US" altLang="zh-TW" sz="2800" b="1" dirty="0" err="1">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DataFrame</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數據結構</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701814"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創建</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投影片編號版面配置區 24">
            <a:extLst>
              <a:ext uri="{FF2B5EF4-FFF2-40B4-BE49-F238E27FC236}">
                <a16:creationId xmlns:a16="http://schemas.microsoft.com/office/drawing/2014/main" id="{9D881195-F4D1-484A-AB45-DA6AB92D6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44D12127-71EB-481A-8F4D-9329EAAA1B41}"/>
              </a:ext>
            </a:extLst>
          </p:cNvPr>
          <p:cNvSpPr txBox="1"/>
          <p:nvPr/>
        </p:nvSpPr>
        <p:spPr>
          <a:xfrm>
            <a:off x="364281" y="1776403"/>
            <a:ext cx="4127037" cy="2062103"/>
          </a:xfrm>
          <a:prstGeom prst="rect">
            <a:avLst/>
          </a:prstGeom>
          <a:noFill/>
        </p:spPr>
        <p:txBody>
          <a:bodyPr wrap="square">
            <a:spAutoFit/>
          </a:bodyPr>
          <a:lstStyle/>
          <a:p>
            <a:pPr rtl="0" fontAlgn="base">
              <a:spcBef>
                <a:spcPts val="0"/>
              </a:spcBef>
              <a:spcAft>
                <a:spcPts val="0"/>
              </a:spcAft>
            </a:pPr>
            <a:r>
              <a:rPr lang="zh-TW" altLang="en-US" sz="1600" b="1" i="0" u="none" strike="noStrike" dirty="0">
                <a:effectLst/>
                <a:latin typeface="微軟正黑體" panose="020B0604030504040204" pitchFamily="34" charset="-120"/>
                <a:ea typeface="微軟正黑體" panose="020B0604030504040204" pitchFamily="34" charset="-120"/>
              </a:rPr>
              <a:t>整合多源數據結構 </a:t>
            </a:r>
            <a:endParaRPr lang="en-US" altLang="zh-TW" sz="1600" b="1" dirty="0">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zh-TW" altLang="en-US" sz="1400" b="1" dirty="0">
                <a:solidFill>
                  <a:srgbClr val="000000"/>
                </a:solidFill>
                <a:latin typeface="微軟正黑體" panose="020B0604030504040204" pitchFamily="34" charset="-120"/>
                <a:ea typeface="微軟正黑體" panose="020B0604030504040204" pitchFamily="34" charset="-120"/>
              </a:rPr>
              <a:t>從 </a:t>
            </a:r>
            <a:r>
              <a:rPr lang="en-US" altLang="zh-TW" sz="1400" b="1" dirty="0">
                <a:solidFill>
                  <a:srgbClr val="000000"/>
                </a:solidFill>
                <a:latin typeface="微軟正黑體" panose="020B0604030504040204" pitchFamily="34" charset="-120"/>
                <a:ea typeface="微軟正黑體" panose="020B0604030504040204" pitchFamily="34" charset="-120"/>
              </a:rPr>
              <a:t>csv, excel</a:t>
            </a:r>
            <a:r>
              <a:rPr lang="zh-TW" altLang="en-US" sz="1400" b="1" dirty="0">
                <a:solidFill>
                  <a:srgbClr val="000000"/>
                </a:solidFill>
                <a:latin typeface="微軟正黑體" panose="020B0604030504040204" pitchFamily="34" charset="-120"/>
                <a:ea typeface="微軟正黑體" panose="020B0604030504040204" pitchFamily="34" charset="-120"/>
              </a:rPr>
              <a:t> 文件匯入</a:t>
            </a:r>
            <a:endParaRPr lang="en-US" altLang="zh-TW" sz="1400" b="1" dirty="0">
              <a:solidFill>
                <a:srgbClr val="000000"/>
              </a:solidFill>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zh-TW" altLang="en-US" sz="1400" b="1" dirty="0">
                <a:solidFill>
                  <a:srgbClr val="000000"/>
                </a:solidFill>
                <a:latin typeface="微軟正黑體" panose="020B0604030504040204" pitchFamily="34" charset="-120"/>
                <a:ea typeface="微軟正黑體" panose="020B0604030504040204" pitchFamily="34" charset="-120"/>
              </a:rPr>
              <a:t>從資料提供方的 </a:t>
            </a:r>
            <a:r>
              <a:rPr lang="en-US" altLang="zh-TW" sz="1400" b="1" dirty="0">
                <a:solidFill>
                  <a:srgbClr val="000000"/>
                </a:solidFill>
                <a:latin typeface="微軟正黑體" panose="020B0604030504040204" pitchFamily="34" charset="-120"/>
                <a:ea typeface="微軟正黑體" panose="020B0604030504040204" pitchFamily="34" charset="-120"/>
              </a:rPr>
              <a:t>API</a:t>
            </a:r>
            <a:r>
              <a:rPr lang="zh-TW" altLang="en-US" sz="1400" b="1" dirty="0">
                <a:solidFill>
                  <a:srgbClr val="000000"/>
                </a:solidFill>
                <a:latin typeface="微軟正黑體" panose="020B0604030504040204" pitchFamily="34" charset="-120"/>
                <a:ea typeface="微軟正黑體" panose="020B0604030504040204" pitchFamily="34" charset="-120"/>
              </a:rPr>
              <a:t> 匯入</a:t>
            </a:r>
            <a:r>
              <a:rPr lang="en-US" altLang="zh-TW" sz="1400" b="1" dirty="0">
                <a:solidFill>
                  <a:srgbClr val="000000"/>
                </a:solidFill>
                <a:latin typeface="微軟正黑體" panose="020B0604030504040204" pitchFamily="34" charset="-120"/>
                <a:ea typeface="微軟正黑體" panose="020B0604030504040204" pitchFamily="34" charset="-120"/>
              </a:rPr>
              <a:t>(JSON..</a:t>
            </a:r>
            <a:r>
              <a:rPr lang="en-US" altLang="zh-TW" sz="1400" b="1" dirty="0" err="1">
                <a:solidFill>
                  <a:srgbClr val="000000"/>
                </a:solidFill>
                <a:latin typeface="微軟正黑體" panose="020B0604030504040204" pitchFamily="34" charset="-120"/>
                <a:ea typeface="微軟正黑體" panose="020B0604030504040204" pitchFamily="34" charset="-120"/>
              </a:rPr>
              <a:t>etc</a:t>
            </a:r>
            <a:r>
              <a:rPr lang="en-US" altLang="zh-TW" sz="1400" b="1" dirty="0">
                <a:solidFill>
                  <a:srgbClr val="000000"/>
                </a:solidFill>
                <a:latin typeface="微軟正黑體" panose="020B0604030504040204" pitchFamily="34" charset="-120"/>
                <a:ea typeface="微軟正黑體" panose="020B0604030504040204" pitchFamily="34" charset="-120"/>
              </a:rPr>
              <a:t>)</a:t>
            </a:r>
          </a:p>
          <a:p>
            <a:pPr marL="285750" indent="-285750" rtl="0" fontAlgn="base">
              <a:spcBef>
                <a:spcPts val="0"/>
              </a:spcBef>
              <a:spcAft>
                <a:spcPts val="0"/>
              </a:spcAft>
              <a:buFont typeface="Wingdings" panose="05000000000000000000" pitchFamily="2" charset="2"/>
              <a:buChar char="l"/>
            </a:pPr>
            <a:r>
              <a:rPr lang="zh-TW" altLang="en-US" sz="1400" b="1" dirty="0">
                <a:solidFill>
                  <a:schemeClr val="accent1"/>
                </a:solidFill>
                <a:latin typeface="微軟正黑體" panose="020B0604030504040204" pitchFamily="34" charset="-120"/>
                <a:ea typeface="微軟正黑體" panose="020B0604030504040204" pitchFamily="34" charset="-120"/>
              </a:rPr>
              <a:t>由列表</a:t>
            </a:r>
            <a:r>
              <a:rPr lang="en-US" altLang="zh-TW" sz="1400" b="1" dirty="0">
                <a:solidFill>
                  <a:schemeClr val="accent1"/>
                </a:solidFill>
                <a:latin typeface="微軟正黑體" panose="020B0604030504040204" pitchFamily="34" charset="-120"/>
                <a:ea typeface="微軟正黑體" panose="020B0604030504040204" pitchFamily="34" charset="-120"/>
              </a:rPr>
              <a:t>(List)</a:t>
            </a:r>
            <a:r>
              <a:rPr lang="zh-TW" altLang="en-US" sz="1400" b="1" dirty="0">
                <a:solidFill>
                  <a:schemeClr val="accent1"/>
                </a:solidFill>
                <a:latin typeface="微軟正黑體" panose="020B0604030504040204" pitchFamily="34" charset="-120"/>
                <a:ea typeface="微軟正黑體" panose="020B0604030504040204" pitchFamily="34" charset="-120"/>
              </a:rPr>
              <a:t> 生成</a:t>
            </a:r>
            <a:endParaRPr lang="en-US" altLang="zh-TW" sz="1400" b="1" dirty="0">
              <a:solidFill>
                <a:schemeClr val="accent1"/>
              </a:solidFill>
              <a:latin typeface="微軟正黑體" panose="020B0604030504040204" pitchFamily="34" charset="-120"/>
              <a:ea typeface="微軟正黑體" panose="020B0604030504040204" pitchFamily="34" charset="-120"/>
            </a:endParaRPr>
          </a:p>
          <a:p>
            <a:pPr marL="285750" indent="-285750" fontAlgn="base">
              <a:buFont typeface="Wingdings" panose="05000000000000000000" pitchFamily="2" charset="2"/>
              <a:buChar char="l"/>
            </a:pPr>
            <a:r>
              <a:rPr lang="zh-TW" altLang="en-US" sz="1400" b="1" dirty="0">
                <a:solidFill>
                  <a:schemeClr val="accent1"/>
                </a:solidFill>
                <a:latin typeface="微軟正黑體" panose="020B0604030504040204" pitchFamily="34" charset="-120"/>
                <a:ea typeface="微軟正黑體" panose="020B0604030504040204" pitchFamily="34" charset="-120"/>
              </a:rPr>
              <a:t>由陣列</a:t>
            </a:r>
            <a:r>
              <a:rPr lang="en-US" altLang="zh-TW" sz="1400" b="1" dirty="0">
                <a:solidFill>
                  <a:schemeClr val="accent1"/>
                </a:solidFill>
                <a:latin typeface="微軟正黑體" panose="020B0604030504040204" pitchFamily="34" charset="-120"/>
                <a:ea typeface="微軟正黑體" panose="020B0604030504040204" pitchFamily="34" charset="-120"/>
              </a:rPr>
              <a:t>(NumPy array)</a:t>
            </a:r>
            <a:r>
              <a:rPr lang="zh-TW" altLang="en-US" sz="1400" b="1" dirty="0">
                <a:solidFill>
                  <a:schemeClr val="accent1"/>
                </a:solidFill>
                <a:latin typeface="微軟正黑體" panose="020B0604030504040204" pitchFamily="34" charset="-120"/>
                <a:ea typeface="微軟正黑體" panose="020B0604030504040204" pitchFamily="34" charset="-120"/>
              </a:rPr>
              <a:t> 生成</a:t>
            </a:r>
            <a:endParaRPr lang="en-US" altLang="zh-TW" sz="1400" b="1" dirty="0">
              <a:solidFill>
                <a:schemeClr val="accent1"/>
              </a:solidFill>
              <a:latin typeface="微軟正黑體" panose="020B0604030504040204" pitchFamily="34" charset="-120"/>
              <a:ea typeface="微軟正黑體" panose="020B0604030504040204" pitchFamily="34" charset="-120"/>
            </a:endParaRPr>
          </a:p>
          <a:p>
            <a:pPr marL="285750" indent="-285750" fontAlgn="base">
              <a:buFont typeface="Wingdings" panose="05000000000000000000" pitchFamily="2" charset="2"/>
              <a:buChar char="l"/>
            </a:pPr>
            <a:r>
              <a:rPr lang="zh-TW" altLang="en-US" sz="1400" b="1" dirty="0">
                <a:solidFill>
                  <a:schemeClr val="accent1"/>
                </a:solidFill>
                <a:latin typeface="微軟正黑體" panose="020B0604030504040204" pitchFamily="34" charset="-120"/>
                <a:ea typeface="微軟正黑體" panose="020B0604030504040204" pitchFamily="34" charset="-120"/>
              </a:rPr>
              <a:t>由字典</a:t>
            </a:r>
            <a:r>
              <a:rPr lang="en-US" altLang="zh-TW" sz="1400" b="1" dirty="0">
                <a:solidFill>
                  <a:schemeClr val="accent1"/>
                </a:solidFill>
                <a:latin typeface="微軟正黑體" panose="020B0604030504040204" pitchFamily="34" charset="-120"/>
                <a:ea typeface="微軟正黑體" panose="020B0604030504040204" pitchFamily="34" charset="-120"/>
              </a:rPr>
              <a:t>(</a:t>
            </a:r>
            <a:r>
              <a:rPr lang="en-US" altLang="zh-TW" sz="1400" b="1" dirty="0" err="1">
                <a:solidFill>
                  <a:schemeClr val="accent1"/>
                </a:solidFill>
                <a:latin typeface="微軟正黑體" panose="020B0604030504040204" pitchFamily="34" charset="-120"/>
                <a:ea typeface="微軟正黑體" panose="020B0604030504040204" pitchFamily="34" charset="-120"/>
              </a:rPr>
              <a:t>Dict</a:t>
            </a:r>
            <a:r>
              <a:rPr lang="en-US" altLang="zh-TW" sz="1400" b="1" dirty="0">
                <a:solidFill>
                  <a:schemeClr val="accent1"/>
                </a:solidFill>
                <a:latin typeface="微軟正黑體" panose="020B0604030504040204" pitchFamily="34" charset="-120"/>
                <a:ea typeface="微軟正黑體" panose="020B0604030504040204" pitchFamily="34" charset="-120"/>
              </a:rPr>
              <a:t> List)</a:t>
            </a:r>
            <a:r>
              <a:rPr lang="zh-TW" altLang="en-US" sz="1400" b="1" dirty="0">
                <a:solidFill>
                  <a:schemeClr val="accent1"/>
                </a:solidFill>
                <a:latin typeface="微軟正黑體" panose="020B0604030504040204" pitchFamily="34" charset="-120"/>
                <a:ea typeface="微軟正黑體" panose="020B0604030504040204" pitchFamily="34" charset="-120"/>
              </a:rPr>
              <a:t> 生成</a:t>
            </a:r>
            <a:endParaRPr lang="en-US" altLang="zh-TW" sz="1400" b="1" dirty="0">
              <a:solidFill>
                <a:schemeClr val="accent1"/>
              </a:solidFill>
              <a:latin typeface="微軟正黑體" panose="020B0604030504040204" pitchFamily="34" charset="-120"/>
              <a:ea typeface="微軟正黑體" panose="020B0604030504040204" pitchFamily="34" charset="-120"/>
            </a:endParaRPr>
          </a:p>
          <a:p>
            <a:pPr marL="285750" indent="-285750" fontAlgn="base">
              <a:buFont typeface="Wingdings" panose="05000000000000000000" pitchFamily="2" charset="2"/>
              <a:buChar char="l"/>
            </a:pPr>
            <a:r>
              <a:rPr lang="zh-TW" altLang="en-US" sz="1400" b="1" dirty="0">
                <a:solidFill>
                  <a:schemeClr val="accent1"/>
                </a:solidFill>
                <a:latin typeface="微軟正黑體" panose="020B0604030504040204" pitchFamily="34" charset="-120"/>
                <a:ea typeface="微軟正黑體" panose="020B0604030504040204" pitchFamily="34" charset="-120"/>
              </a:rPr>
              <a:t>由</a:t>
            </a:r>
            <a:r>
              <a:rPr lang="en-US" altLang="zh-TW" sz="1400" b="1" dirty="0">
                <a:solidFill>
                  <a:schemeClr val="accent1"/>
                </a:solidFill>
                <a:latin typeface="微軟正黑體" panose="020B0604030504040204" pitchFamily="34" charset="-120"/>
                <a:ea typeface="微軟正黑體" panose="020B0604030504040204" pitchFamily="34" charset="-120"/>
              </a:rPr>
              <a:t>Series </a:t>
            </a:r>
            <a:r>
              <a:rPr lang="zh-TW" altLang="en-US" sz="1400" b="1" dirty="0">
                <a:solidFill>
                  <a:schemeClr val="accent1"/>
                </a:solidFill>
                <a:latin typeface="微軟正黑體" panose="020B0604030504040204" pitchFamily="34" charset="-120"/>
                <a:ea typeface="微軟正黑體" panose="020B0604030504040204" pitchFamily="34" charset="-120"/>
              </a:rPr>
              <a:t>生成</a:t>
            </a:r>
            <a:endParaRPr lang="en-US" altLang="zh-TW" sz="1400" b="1" dirty="0">
              <a:solidFill>
                <a:schemeClr val="accent1"/>
              </a:solidFill>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endParaRPr lang="en-US" altLang="zh-TW" sz="1400" b="1" dirty="0">
              <a:solidFill>
                <a:srgbClr val="000000"/>
              </a:solidFill>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endParaRPr lang="en-US" altLang="zh-TW" sz="1400" b="1" dirty="0">
              <a:solidFill>
                <a:srgbClr val="000000"/>
              </a:solidFill>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F53F2D09-43F3-44CC-A2FE-889688BE6146}"/>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方法</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33" name="圖片 32">
            <a:extLst>
              <a:ext uri="{FF2B5EF4-FFF2-40B4-BE49-F238E27FC236}">
                <a16:creationId xmlns:a16="http://schemas.microsoft.com/office/drawing/2014/main" id="{0376EABA-C40E-4BC1-AD50-EED075B7ACF0}"/>
              </a:ext>
            </a:extLst>
          </p:cNvPr>
          <p:cNvPicPr>
            <a:picLocks noChangeAspect="1"/>
          </p:cNvPicPr>
          <p:nvPr/>
        </p:nvPicPr>
        <p:blipFill>
          <a:blip r:embed="rId3"/>
          <a:stretch>
            <a:fillRect/>
          </a:stretch>
        </p:blipFill>
        <p:spPr>
          <a:xfrm>
            <a:off x="488196" y="3910241"/>
            <a:ext cx="4540435" cy="2450921"/>
          </a:xfrm>
          <a:prstGeom prst="rect">
            <a:avLst/>
          </a:prstGeom>
        </p:spPr>
      </p:pic>
      <p:sp>
        <p:nvSpPr>
          <p:cNvPr id="34" name="文字方塊 33">
            <a:extLst>
              <a:ext uri="{FF2B5EF4-FFF2-40B4-BE49-F238E27FC236}">
                <a16:creationId xmlns:a16="http://schemas.microsoft.com/office/drawing/2014/main" id="{9A40387E-1D05-41E0-AD79-1178F77D006B}"/>
              </a:ext>
            </a:extLst>
          </p:cNvPr>
          <p:cNvSpPr txBox="1"/>
          <p:nvPr/>
        </p:nvSpPr>
        <p:spPr>
          <a:xfrm>
            <a:off x="1552402" y="3438396"/>
            <a:ext cx="2196867" cy="400110"/>
          </a:xfrm>
          <a:prstGeom prst="rect">
            <a:avLst/>
          </a:prstGeom>
          <a:noFill/>
        </p:spPr>
        <p:txBody>
          <a:bodyPr wrap="square">
            <a:spAutoFit/>
          </a:bodyPr>
          <a:lstStyle/>
          <a:p>
            <a:r>
              <a:rPr lang="en-US" altLang="zh-TW" sz="2000" b="1" dirty="0" err="1">
                <a:latin typeface="微軟正黑體" panose="020B0604030504040204" pitchFamily="34" charset="-120"/>
                <a:ea typeface="微軟正黑體" panose="020B0604030504040204" pitchFamily="34" charset="-120"/>
              </a:rPr>
              <a:t>DataFrame</a:t>
            </a:r>
            <a:r>
              <a:rPr lang="en-US" altLang="zh-TW" sz="2000"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物件</a:t>
            </a:r>
          </a:p>
        </p:txBody>
      </p:sp>
      <p:pic>
        <p:nvPicPr>
          <p:cNvPr id="5" name="圖片 4">
            <a:extLst>
              <a:ext uri="{FF2B5EF4-FFF2-40B4-BE49-F238E27FC236}">
                <a16:creationId xmlns:a16="http://schemas.microsoft.com/office/drawing/2014/main" id="{3039D940-9630-41F0-8675-6EE1D548F030}"/>
              </a:ext>
            </a:extLst>
          </p:cNvPr>
          <p:cNvPicPr>
            <a:picLocks noChangeAspect="1"/>
          </p:cNvPicPr>
          <p:nvPr/>
        </p:nvPicPr>
        <p:blipFill>
          <a:blip r:embed="rId4"/>
          <a:stretch>
            <a:fillRect/>
          </a:stretch>
        </p:blipFill>
        <p:spPr>
          <a:xfrm>
            <a:off x="5573931" y="242695"/>
            <a:ext cx="2441799" cy="1134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6" name="Picture 2">
            <a:extLst>
              <a:ext uri="{FF2B5EF4-FFF2-40B4-BE49-F238E27FC236}">
                <a16:creationId xmlns:a16="http://schemas.microsoft.com/office/drawing/2014/main" id="{EC814CA0-BAA8-4197-8152-853B132E75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pic>
        <p:nvPicPr>
          <p:cNvPr id="44" name="圖片 43">
            <a:extLst>
              <a:ext uri="{FF2B5EF4-FFF2-40B4-BE49-F238E27FC236}">
                <a16:creationId xmlns:a16="http://schemas.microsoft.com/office/drawing/2014/main" id="{BB2FA683-6830-40B2-8F11-3D8953DD3AE0}"/>
              </a:ext>
            </a:extLst>
          </p:cNvPr>
          <p:cNvPicPr>
            <a:picLocks noChangeAspect="1"/>
          </p:cNvPicPr>
          <p:nvPr/>
        </p:nvPicPr>
        <p:blipFill>
          <a:blip r:embed="rId6"/>
          <a:stretch>
            <a:fillRect/>
          </a:stretch>
        </p:blipFill>
        <p:spPr>
          <a:xfrm>
            <a:off x="6096000" y="1568429"/>
            <a:ext cx="5805564" cy="1286263"/>
          </a:xfrm>
          <a:prstGeom prst="rect">
            <a:avLst/>
          </a:prstGeom>
        </p:spPr>
      </p:pic>
      <p:pic>
        <p:nvPicPr>
          <p:cNvPr id="46" name="圖片 45">
            <a:extLst>
              <a:ext uri="{FF2B5EF4-FFF2-40B4-BE49-F238E27FC236}">
                <a16:creationId xmlns:a16="http://schemas.microsoft.com/office/drawing/2014/main" id="{B53F324A-0790-4849-AAC6-C0FBF6C70B13}"/>
              </a:ext>
            </a:extLst>
          </p:cNvPr>
          <p:cNvPicPr>
            <a:picLocks noChangeAspect="1"/>
          </p:cNvPicPr>
          <p:nvPr/>
        </p:nvPicPr>
        <p:blipFill>
          <a:blip r:embed="rId7"/>
          <a:stretch>
            <a:fillRect/>
          </a:stretch>
        </p:blipFill>
        <p:spPr>
          <a:xfrm>
            <a:off x="6096000" y="2995021"/>
            <a:ext cx="4605771" cy="1029025"/>
          </a:xfrm>
          <a:prstGeom prst="rect">
            <a:avLst/>
          </a:prstGeom>
        </p:spPr>
      </p:pic>
      <p:pic>
        <p:nvPicPr>
          <p:cNvPr id="52" name="圖片 51">
            <a:extLst>
              <a:ext uri="{FF2B5EF4-FFF2-40B4-BE49-F238E27FC236}">
                <a16:creationId xmlns:a16="http://schemas.microsoft.com/office/drawing/2014/main" id="{A7907568-A191-401D-9E65-D8FAD5F5FABF}"/>
              </a:ext>
            </a:extLst>
          </p:cNvPr>
          <p:cNvPicPr>
            <a:picLocks noChangeAspect="1"/>
          </p:cNvPicPr>
          <p:nvPr/>
        </p:nvPicPr>
        <p:blipFill>
          <a:blip r:embed="rId8"/>
          <a:stretch>
            <a:fillRect/>
          </a:stretch>
        </p:blipFill>
        <p:spPr>
          <a:xfrm>
            <a:off x="6096000" y="5478453"/>
            <a:ext cx="4634428" cy="1124328"/>
          </a:xfrm>
          <a:prstGeom prst="rect">
            <a:avLst/>
          </a:prstGeom>
        </p:spPr>
      </p:pic>
      <p:pic>
        <p:nvPicPr>
          <p:cNvPr id="54" name="圖片 53">
            <a:extLst>
              <a:ext uri="{FF2B5EF4-FFF2-40B4-BE49-F238E27FC236}">
                <a16:creationId xmlns:a16="http://schemas.microsoft.com/office/drawing/2014/main" id="{7423CC0A-1C1A-42EB-A6A3-2C683EE11D84}"/>
              </a:ext>
            </a:extLst>
          </p:cNvPr>
          <p:cNvPicPr>
            <a:picLocks noChangeAspect="1"/>
          </p:cNvPicPr>
          <p:nvPr/>
        </p:nvPicPr>
        <p:blipFill>
          <a:blip r:embed="rId9"/>
          <a:stretch>
            <a:fillRect/>
          </a:stretch>
        </p:blipFill>
        <p:spPr>
          <a:xfrm>
            <a:off x="6096000" y="4164375"/>
            <a:ext cx="3390315" cy="1168091"/>
          </a:xfrm>
          <a:prstGeom prst="rect">
            <a:avLst/>
          </a:prstGeom>
        </p:spPr>
      </p:pic>
      <p:sp>
        <p:nvSpPr>
          <p:cNvPr id="57" name="左中括弧 56">
            <a:extLst>
              <a:ext uri="{FF2B5EF4-FFF2-40B4-BE49-F238E27FC236}">
                <a16:creationId xmlns:a16="http://schemas.microsoft.com/office/drawing/2014/main" id="{380F515F-D80C-472B-BE54-BBA087D37F77}"/>
              </a:ext>
            </a:extLst>
          </p:cNvPr>
          <p:cNvSpPr/>
          <p:nvPr/>
        </p:nvSpPr>
        <p:spPr>
          <a:xfrm>
            <a:off x="5737029" y="1826121"/>
            <a:ext cx="363751" cy="1959290"/>
          </a:xfrm>
          <a:prstGeom prst="leftBracket">
            <a:avLst>
              <a:gd name="adj" fmla="val 0"/>
            </a:avLst>
          </a:prstGeom>
          <a:noFill/>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chemeClr val="accent1"/>
              </a:solidFill>
            </a:endParaRPr>
          </a:p>
        </p:txBody>
      </p:sp>
      <p:sp>
        <p:nvSpPr>
          <p:cNvPr id="58" name="文字方塊 57">
            <a:extLst>
              <a:ext uri="{FF2B5EF4-FFF2-40B4-BE49-F238E27FC236}">
                <a16:creationId xmlns:a16="http://schemas.microsoft.com/office/drawing/2014/main" id="{A00960D4-ADFF-4AD2-8BC4-377D6920C7BF}"/>
              </a:ext>
            </a:extLst>
          </p:cNvPr>
          <p:cNvSpPr txBox="1"/>
          <p:nvPr/>
        </p:nvSpPr>
        <p:spPr>
          <a:xfrm>
            <a:off x="4816022" y="2489620"/>
            <a:ext cx="878937" cy="523220"/>
          </a:xfrm>
          <a:prstGeom prst="rect">
            <a:avLst/>
          </a:prstGeom>
          <a:noFill/>
        </p:spPr>
        <p:txBody>
          <a:bodyPr wrap="square">
            <a:spAutoFit/>
          </a:bodyPr>
          <a:lstStyle/>
          <a:p>
            <a:r>
              <a:rPr lang="en-US" altLang="zh-TW" sz="1400" b="1" dirty="0"/>
              <a:t>Row</a:t>
            </a:r>
          </a:p>
          <a:p>
            <a:r>
              <a:rPr lang="en-US" altLang="zh-TW" sz="1400" b="1" dirty="0"/>
              <a:t>Oriented</a:t>
            </a:r>
            <a:endParaRPr lang="zh-TW" altLang="en-US" sz="1400" b="1" dirty="0"/>
          </a:p>
        </p:txBody>
      </p:sp>
      <p:sp>
        <p:nvSpPr>
          <p:cNvPr id="59" name="左中括弧 58">
            <a:extLst>
              <a:ext uri="{FF2B5EF4-FFF2-40B4-BE49-F238E27FC236}">
                <a16:creationId xmlns:a16="http://schemas.microsoft.com/office/drawing/2014/main" id="{B4B7BA00-099E-4CDC-9D96-12901E4FF3F1}"/>
              </a:ext>
            </a:extLst>
          </p:cNvPr>
          <p:cNvSpPr/>
          <p:nvPr/>
        </p:nvSpPr>
        <p:spPr>
          <a:xfrm>
            <a:off x="5766294" y="4397059"/>
            <a:ext cx="363751" cy="1959290"/>
          </a:xfrm>
          <a:prstGeom prst="leftBracket">
            <a:avLst>
              <a:gd name="adj" fmla="val 0"/>
            </a:avLst>
          </a:prstGeom>
          <a:noFill/>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chemeClr val="accent1"/>
              </a:solidFill>
            </a:endParaRPr>
          </a:p>
        </p:txBody>
      </p:sp>
      <p:sp>
        <p:nvSpPr>
          <p:cNvPr id="60" name="文字方塊 59">
            <a:extLst>
              <a:ext uri="{FF2B5EF4-FFF2-40B4-BE49-F238E27FC236}">
                <a16:creationId xmlns:a16="http://schemas.microsoft.com/office/drawing/2014/main" id="{EEE847C6-2115-4097-B48A-9FE683087DF4}"/>
              </a:ext>
            </a:extLst>
          </p:cNvPr>
          <p:cNvSpPr txBox="1"/>
          <p:nvPr/>
        </p:nvSpPr>
        <p:spPr>
          <a:xfrm>
            <a:off x="4816023" y="5079218"/>
            <a:ext cx="878937" cy="523220"/>
          </a:xfrm>
          <a:prstGeom prst="rect">
            <a:avLst/>
          </a:prstGeom>
          <a:noFill/>
        </p:spPr>
        <p:txBody>
          <a:bodyPr wrap="square">
            <a:spAutoFit/>
          </a:bodyPr>
          <a:lstStyle/>
          <a:p>
            <a:r>
              <a:rPr lang="en-US" altLang="zh-TW" sz="1400" b="1" dirty="0"/>
              <a:t>Column</a:t>
            </a:r>
          </a:p>
          <a:p>
            <a:r>
              <a:rPr lang="en-US" altLang="zh-TW" sz="1400" b="1" dirty="0"/>
              <a:t>Oriented</a:t>
            </a:r>
            <a:endParaRPr lang="zh-TW" altLang="en-US" sz="1400" b="1" dirty="0"/>
          </a:p>
        </p:txBody>
      </p:sp>
      <p:pic>
        <p:nvPicPr>
          <p:cNvPr id="66" name="圖片 65">
            <a:extLst>
              <a:ext uri="{FF2B5EF4-FFF2-40B4-BE49-F238E27FC236}">
                <a16:creationId xmlns:a16="http://schemas.microsoft.com/office/drawing/2014/main" id="{7B15E4BD-796B-4E78-BDC2-5D603F3D5DA2}"/>
              </a:ext>
            </a:extLst>
          </p:cNvPr>
          <p:cNvPicPr>
            <a:picLocks noChangeAspect="1"/>
          </p:cNvPicPr>
          <p:nvPr/>
        </p:nvPicPr>
        <p:blipFill>
          <a:blip r:embed="rId10"/>
          <a:stretch>
            <a:fillRect/>
          </a:stretch>
        </p:blipFill>
        <p:spPr>
          <a:xfrm>
            <a:off x="8660566" y="796828"/>
            <a:ext cx="3390315" cy="983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591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32269" cy="767639"/>
          </a:xfrm>
        </p:spPr>
        <p:txBody>
          <a:bodyPr>
            <a:normAutofit/>
          </a:bodyPr>
          <a:lstStyle/>
          <a:p>
            <a:r>
              <a:rPr lang="en-US" altLang="zh-TW" sz="2800" b="1" dirty="0" err="1">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DataFrame</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基礎操作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數據類型</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Picture 2">
            <a:extLst>
              <a:ext uri="{FF2B5EF4-FFF2-40B4-BE49-F238E27FC236}">
                <a16:creationId xmlns:a16="http://schemas.microsoft.com/office/drawing/2014/main" id="{AAB7E774-219F-459E-9BE5-A5EAA6EC7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DC5C2E0E-B184-412B-BBA3-122A2914823D}"/>
              </a:ext>
            </a:extLst>
          </p:cNvPr>
          <p:cNvGrpSpPr/>
          <p:nvPr/>
        </p:nvGrpSpPr>
        <p:grpSpPr>
          <a:xfrm>
            <a:off x="5719665" y="1607454"/>
            <a:ext cx="5904298" cy="3755933"/>
            <a:chOff x="5552364" y="1551033"/>
            <a:chExt cx="5904298" cy="3755933"/>
          </a:xfrm>
        </p:grpSpPr>
        <p:pic>
          <p:nvPicPr>
            <p:cNvPr id="6" name="圖片 5">
              <a:extLst>
                <a:ext uri="{FF2B5EF4-FFF2-40B4-BE49-F238E27FC236}">
                  <a16:creationId xmlns:a16="http://schemas.microsoft.com/office/drawing/2014/main" id="{053F6DB7-5B56-455B-A211-B9B8F8FD71FE}"/>
                </a:ext>
              </a:extLst>
            </p:cNvPr>
            <p:cNvPicPr>
              <a:picLocks noChangeAspect="1"/>
            </p:cNvPicPr>
            <p:nvPr/>
          </p:nvPicPr>
          <p:blipFill>
            <a:blip r:embed="rId5"/>
            <a:stretch>
              <a:fillRect/>
            </a:stretch>
          </p:blipFill>
          <p:spPr>
            <a:xfrm>
              <a:off x="5552364" y="1551033"/>
              <a:ext cx="5904298" cy="3755933"/>
            </a:xfrm>
            <a:prstGeom prst="rect">
              <a:avLst/>
            </a:prstGeom>
          </p:spPr>
        </p:pic>
        <p:sp>
          <p:nvSpPr>
            <p:cNvPr id="17" name="矩形: 圓角 16">
              <a:extLst>
                <a:ext uri="{FF2B5EF4-FFF2-40B4-BE49-F238E27FC236}">
                  <a16:creationId xmlns:a16="http://schemas.microsoft.com/office/drawing/2014/main" id="{BAFEC7AF-835D-4A30-99B4-E164A1250CA5}"/>
                </a:ext>
              </a:extLst>
            </p:cNvPr>
            <p:cNvSpPr/>
            <p:nvPr/>
          </p:nvSpPr>
          <p:spPr>
            <a:xfrm>
              <a:off x="6275294" y="2796987"/>
              <a:ext cx="1072444" cy="343997"/>
            </a:xfrm>
            <a:prstGeom prst="roundRect">
              <a:avLst/>
            </a:prstGeom>
            <a:solidFill>
              <a:srgbClr val="AD955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屬性</a:t>
              </a:r>
            </a:p>
          </p:txBody>
        </p:sp>
        <p:sp>
          <p:nvSpPr>
            <p:cNvPr id="18" name="矩形: 圓角 17">
              <a:extLst>
                <a:ext uri="{FF2B5EF4-FFF2-40B4-BE49-F238E27FC236}">
                  <a16:creationId xmlns:a16="http://schemas.microsoft.com/office/drawing/2014/main" id="{3E2E3182-568E-4F0C-A708-EC6FF90FE98B}"/>
                </a:ext>
              </a:extLst>
            </p:cNvPr>
            <p:cNvSpPr/>
            <p:nvPr/>
          </p:nvSpPr>
          <p:spPr>
            <a:xfrm>
              <a:off x="9620517" y="2796986"/>
              <a:ext cx="1072444" cy="343997"/>
            </a:xfrm>
            <a:prstGeom prst="roundRect">
              <a:avLst/>
            </a:prstGeom>
            <a:solidFill>
              <a:srgbClr val="AD955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方法</a:t>
              </a:r>
            </a:p>
          </p:txBody>
        </p:sp>
      </p:grpSp>
      <p:sp>
        <p:nvSpPr>
          <p:cNvPr id="21" name="文字方塊 20">
            <a:extLst>
              <a:ext uri="{FF2B5EF4-FFF2-40B4-BE49-F238E27FC236}">
                <a16:creationId xmlns:a16="http://schemas.microsoft.com/office/drawing/2014/main" id="{851D7D81-A82F-4A9B-8B12-3433EC11015F}"/>
              </a:ext>
            </a:extLst>
          </p:cNvPr>
          <p:cNvSpPr txBox="1"/>
          <p:nvPr/>
        </p:nvSpPr>
        <p:spPr>
          <a:xfrm>
            <a:off x="364281" y="1776403"/>
            <a:ext cx="5029756" cy="1415772"/>
          </a:xfrm>
          <a:prstGeom prst="rect">
            <a:avLst/>
          </a:prstGeom>
          <a:noFill/>
        </p:spPr>
        <p:txBody>
          <a:bodyPr wrap="square">
            <a:spAutoFit/>
          </a:bodyPr>
          <a:lstStyle/>
          <a:p>
            <a:pPr rtl="0" fontAlgn="base">
              <a:spcBef>
                <a:spcPts val="0"/>
              </a:spcBef>
              <a:spcAft>
                <a:spcPts val="0"/>
              </a:spcAft>
            </a:pPr>
            <a:r>
              <a:rPr lang="zh-TW" altLang="en-US" sz="1600" b="1" dirty="0">
                <a:latin typeface="微軟正黑體" panose="020B0604030504040204" pitchFamily="34" charset="-120"/>
                <a:ea typeface="微軟正黑體" panose="020B0604030504040204" pitchFamily="34" charset="-120"/>
              </a:rPr>
              <a:t>探索資料的長相</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資料前處理第一步驟需確認以下</a:t>
            </a:r>
            <a:endParaRPr lang="en-US" altLang="zh-TW" sz="1600" b="1" i="0" u="none" strike="noStrike" dirty="0">
              <a:effectLst/>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zh-TW" altLang="en-US" sz="1400" b="1" dirty="0">
                <a:latin typeface="微軟正黑體" panose="020B0604030504040204" pitchFamily="34" charset="-120"/>
                <a:ea typeface="微軟正黑體" panose="020B0604030504040204" pitchFamily="34" charset="-120"/>
              </a:rPr>
              <a:t>維度</a:t>
            </a:r>
            <a:endParaRPr lang="en-US" altLang="zh-TW" sz="1400" b="1" dirty="0">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zh-TW" altLang="en-US" sz="1400" b="1" dirty="0">
                <a:latin typeface="微軟正黑體" panose="020B0604030504040204" pitchFamily="34" charset="-120"/>
                <a:ea typeface="微軟正黑體" panose="020B0604030504040204" pitchFamily="34" charset="-120"/>
              </a:rPr>
              <a:t>資料型態</a:t>
            </a:r>
            <a:endParaRPr lang="en-US" altLang="zh-TW" sz="1400" b="1" dirty="0">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zh-TW" altLang="en-US" sz="1400" b="1" dirty="0">
                <a:latin typeface="微軟正黑體" panose="020B0604030504040204" pitchFamily="34" charset="-120"/>
                <a:ea typeface="微軟正黑體" panose="020B0604030504040204" pitchFamily="34" charset="-120"/>
              </a:rPr>
              <a:t>資料筆數</a:t>
            </a:r>
            <a:endParaRPr lang="en-US" altLang="zh-TW" sz="1400" b="1" dirty="0">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zh-TW" altLang="en-US" sz="1400" b="1" dirty="0">
                <a:latin typeface="微軟正黑體" panose="020B0604030504040204" pitchFamily="34" charset="-120"/>
                <a:ea typeface="微軟正黑體" panose="020B0604030504040204" pitchFamily="34" charset="-120"/>
              </a:rPr>
              <a:t>是否為空值</a:t>
            </a:r>
            <a:endParaRPr lang="en-US" altLang="zh-TW" sz="1400" b="1" dirty="0">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zh-TW" altLang="en-US" sz="1400" b="1" dirty="0">
                <a:solidFill>
                  <a:srgbClr val="000000"/>
                </a:solidFill>
                <a:latin typeface="微軟正黑體" panose="020B0604030504040204" pitchFamily="34" charset="-120"/>
                <a:ea typeface="微軟正黑體" panose="020B0604030504040204" pitchFamily="34" charset="-120"/>
              </a:rPr>
              <a:t>資料分佈</a:t>
            </a:r>
            <a:endParaRPr lang="en-US" altLang="zh-TW" sz="1400" b="1" dirty="0">
              <a:solidFill>
                <a:srgbClr val="000000"/>
              </a:solidFill>
              <a:latin typeface="微軟正黑體" panose="020B0604030504040204" pitchFamily="34" charset="-120"/>
              <a:ea typeface="微軟正黑體" panose="020B0604030504040204" pitchFamily="34" charset="-120"/>
            </a:endParaRPr>
          </a:p>
        </p:txBody>
      </p:sp>
      <p:sp>
        <p:nvSpPr>
          <p:cNvPr id="25" name="矩形 24">
            <a:extLst>
              <a:ext uri="{FF2B5EF4-FFF2-40B4-BE49-F238E27FC236}">
                <a16:creationId xmlns:a16="http://schemas.microsoft.com/office/drawing/2014/main" id="{C6E6AE87-AE65-478E-921D-2483A08070DB}"/>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方法</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CBC0A6E5-0318-47A1-9687-62254E25C28A}"/>
              </a:ext>
            </a:extLst>
          </p:cNvPr>
          <p:cNvPicPr>
            <a:picLocks noChangeAspect="1"/>
          </p:cNvPicPr>
          <p:nvPr/>
        </p:nvPicPr>
        <p:blipFill>
          <a:blip r:embed="rId6"/>
          <a:stretch>
            <a:fillRect/>
          </a:stretch>
        </p:blipFill>
        <p:spPr>
          <a:xfrm>
            <a:off x="1359487" y="3313946"/>
            <a:ext cx="3064552" cy="3140476"/>
          </a:xfrm>
          <a:prstGeom prst="rect">
            <a:avLst/>
          </a:prstGeom>
        </p:spPr>
      </p:pic>
      <p:sp>
        <p:nvSpPr>
          <p:cNvPr id="10" name="矩形 9">
            <a:extLst>
              <a:ext uri="{FF2B5EF4-FFF2-40B4-BE49-F238E27FC236}">
                <a16:creationId xmlns:a16="http://schemas.microsoft.com/office/drawing/2014/main" id="{15119EBD-0499-4B70-B740-D4C34AC15F25}"/>
              </a:ext>
            </a:extLst>
          </p:cNvPr>
          <p:cNvSpPr/>
          <p:nvPr/>
        </p:nvSpPr>
        <p:spPr>
          <a:xfrm>
            <a:off x="1559859" y="4204449"/>
            <a:ext cx="995082" cy="188828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接點: 肘形 12">
            <a:extLst>
              <a:ext uri="{FF2B5EF4-FFF2-40B4-BE49-F238E27FC236}">
                <a16:creationId xmlns:a16="http://schemas.microsoft.com/office/drawing/2014/main" id="{A02996F4-35AB-4CC1-991E-080E8167C267}"/>
              </a:ext>
            </a:extLst>
          </p:cNvPr>
          <p:cNvCxnSpPr>
            <a:cxnSpLocks/>
            <a:stCxn id="10" idx="3"/>
          </p:cNvCxnSpPr>
          <p:nvPr/>
        </p:nvCxnSpPr>
        <p:spPr>
          <a:xfrm flipV="1">
            <a:off x="2554941" y="5011065"/>
            <a:ext cx="3352800" cy="137525"/>
          </a:xfrm>
          <a:prstGeom prst="bentConnector3">
            <a:avLst/>
          </a:prstGeom>
          <a:ln w="28575">
            <a:solidFill>
              <a:srgbClr val="FFC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FAC59860-A944-4982-AFBA-3618EB26BD1E}"/>
              </a:ext>
            </a:extLst>
          </p:cNvPr>
          <p:cNvSpPr/>
          <p:nvPr/>
        </p:nvSpPr>
        <p:spPr>
          <a:xfrm>
            <a:off x="1559858" y="6085049"/>
            <a:ext cx="2357717" cy="20817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接點: 肘形 29">
            <a:extLst>
              <a:ext uri="{FF2B5EF4-FFF2-40B4-BE49-F238E27FC236}">
                <a16:creationId xmlns:a16="http://schemas.microsoft.com/office/drawing/2014/main" id="{05B5214B-71CB-441D-B55B-EE4741806155}"/>
              </a:ext>
            </a:extLst>
          </p:cNvPr>
          <p:cNvCxnSpPr>
            <a:cxnSpLocks/>
          </p:cNvCxnSpPr>
          <p:nvPr/>
        </p:nvCxnSpPr>
        <p:spPr>
          <a:xfrm flipV="1">
            <a:off x="3941753" y="4734948"/>
            <a:ext cx="1940347" cy="1435056"/>
          </a:xfrm>
          <a:prstGeom prst="bentConnector3">
            <a:avLst/>
          </a:prstGeom>
          <a:ln w="28575">
            <a:solidFill>
              <a:schemeClr val="accent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538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32269" cy="767639"/>
          </a:xfrm>
        </p:spPr>
        <p:txBody>
          <a:bodyPr>
            <a:normAutofit/>
          </a:bodyPr>
          <a:lstStyle/>
          <a:p>
            <a:r>
              <a:rPr lang="en-US" altLang="zh-TW" sz="2800" b="1" dirty="0" err="1">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DataFrame</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子集操作</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索引 </a:t>
            </a: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&amp;</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切片器</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Picture 2">
            <a:extLst>
              <a:ext uri="{FF2B5EF4-FFF2-40B4-BE49-F238E27FC236}">
                <a16:creationId xmlns:a16="http://schemas.microsoft.com/office/drawing/2014/main" id="{AAB7E774-219F-459E-9BE5-A5EAA6EC7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0CBDE71B-F5E8-4A23-9513-CE3F4157784D}"/>
              </a:ext>
            </a:extLst>
          </p:cNvPr>
          <p:cNvGrpSpPr/>
          <p:nvPr/>
        </p:nvGrpSpPr>
        <p:grpSpPr>
          <a:xfrm>
            <a:off x="458713" y="3450382"/>
            <a:ext cx="5487420" cy="2260443"/>
            <a:chOff x="5961529" y="1632710"/>
            <a:chExt cx="5487420" cy="2260443"/>
          </a:xfrm>
        </p:grpSpPr>
        <p:pic>
          <p:nvPicPr>
            <p:cNvPr id="2" name="圖片 1">
              <a:extLst>
                <a:ext uri="{FF2B5EF4-FFF2-40B4-BE49-F238E27FC236}">
                  <a16:creationId xmlns:a16="http://schemas.microsoft.com/office/drawing/2014/main" id="{2FD88016-0F24-4A8F-A866-7171E548D907}"/>
                </a:ext>
              </a:extLst>
            </p:cNvPr>
            <p:cNvPicPr>
              <a:picLocks noChangeAspect="1"/>
            </p:cNvPicPr>
            <p:nvPr/>
          </p:nvPicPr>
          <p:blipFill>
            <a:blip r:embed="rId5"/>
            <a:stretch>
              <a:fillRect/>
            </a:stretch>
          </p:blipFill>
          <p:spPr>
            <a:xfrm>
              <a:off x="5961529" y="1632710"/>
              <a:ext cx="5487420" cy="2260443"/>
            </a:xfrm>
            <a:prstGeom prst="rect">
              <a:avLst/>
            </a:prstGeom>
            <a:solidFill>
              <a:srgbClr val="AD9551"/>
            </a:solidFill>
          </p:spPr>
        </p:pic>
        <p:sp>
          <p:nvSpPr>
            <p:cNvPr id="13" name="矩形: 圓角 12">
              <a:extLst>
                <a:ext uri="{FF2B5EF4-FFF2-40B4-BE49-F238E27FC236}">
                  <a16:creationId xmlns:a16="http://schemas.microsoft.com/office/drawing/2014/main" id="{5BB4FB86-B523-4E8E-8982-1A87D56D21A7}"/>
                </a:ext>
              </a:extLst>
            </p:cNvPr>
            <p:cNvSpPr/>
            <p:nvPr/>
          </p:nvSpPr>
          <p:spPr>
            <a:xfrm>
              <a:off x="8705239" y="2535634"/>
              <a:ext cx="1072444" cy="469238"/>
            </a:xfrm>
            <a:prstGeom prst="roundRect">
              <a:avLst/>
            </a:prstGeom>
            <a:solidFill>
              <a:srgbClr val="AD955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Slicing</a:t>
              </a:r>
              <a:endPar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圓角 16">
              <a:extLst>
                <a:ext uri="{FF2B5EF4-FFF2-40B4-BE49-F238E27FC236}">
                  <a16:creationId xmlns:a16="http://schemas.microsoft.com/office/drawing/2014/main" id="{19E0393B-43A7-45E5-BE85-FD4263F48B35}"/>
                </a:ext>
              </a:extLst>
            </p:cNvPr>
            <p:cNvSpPr/>
            <p:nvPr/>
          </p:nvSpPr>
          <p:spPr>
            <a:xfrm>
              <a:off x="6001296" y="2538271"/>
              <a:ext cx="2380704" cy="469238"/>
            </a:xfrm>
            <a:prstGeom prst="roundRect">
              <a:avLst/>
            </a:prstGeom>
            <a:solidFill>
              <a:srgbClr val="AD955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Selection/ Indexing</a:t>
              </a:r>
              <a:endPar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圓角 17">
              <a:extLst>
                <a:ext uri="{FF2B5EF4-FFF2-40B4-BE49-F238E27FC236}">
                  <a16:creationId xmlns:a16="http://schemas.microsoft.com/office/drawing/2014/main" id="{70A4D991-ABB7-4B4C-BC02-2A6CDBA9B251}"/>
                </a:ext>
              </a:extLst>
            </p:cNvPr>
            <p:cNvSpPr/>
            <p:nvPr/>
          </p:nvSpPr>
          <p:spPr>
            <a:xfrm>
              <a:off x="10077094" y="2537277"/>
              <a:ext cx="1072444" cy="469238"/>
            </a:xfrm>
            <a:prstGeom prst="roundRect">
              <a:avLst/>
            </a:prstGeom>
            <a:solidFill>
              <a:srgbClr val="AD955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Filtering</a:t>
              </a:r>
              <a:endPar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pic>
        <p:nvPicPr>
          <p:cNvPr id="3" name="圖片 2">
            <a:extLst>
              <a:ext uri="{FF2B5EF4-FFF2-40B4-BE49-F238E27FC236}">
                <a16:creationId xmlns:a16="http://schemas.microsoft.com/office/drawing/2014/main" id="{F8C5439E-26F5-4080-B8CB-5357DE88FFAC}"/>
              </a:ext>
            </a:extLst>
          </p:cNvPr>
          <p:cNvPicPr>
            <a:picLocks noChangeAspect="1"/>
          </p:cNvPicPr>
          <p:nvPr/>
        </p:nvPicPr>
        <p:blipFill>
          <a:blip r:embed="rId6"/>
          <a:stretch>
            <a:fillRect/>
          </a:stretch>
        </p:blipFill>
        <p:spPr>
          <a:xfrm>
            <a:off x="6202266" y="1759990"/>
            <a:ext cx="5381154" cy="4043340"/>
          </a:xfrm>
          <a:prstGeom prst="rect">
            <a:avLst/>
          </a:prstGeom>
        </p:spPr>
      </p:pic>
      <p:sp>
        <p:nvSpPr>
          <p:cNvPr id="19" name="文字方塊 18">
            <a:extLst>
              <a:ext uri="{FF2B5EF4-FFF2-40B4-BE49-F238E27FC236}">
                <a16:creationId xmlns:a16="http://schemas.microsoft.com/office/drawing/2014/main" id="{93A8282E-D836-4CFA-B21E-3235DAA99DAA}"/>
              </a:ext>
            </a:extLst>
          </p:cNvPr>
          <p:cNvSpPr txBox="1"/>
          <p:nvPr/>
        </p:nvSpPr>
        <p:spPr>
          <a:xfrm>
            <a:off x="356347" y="6323780"/>
            <a:ext cx="6306670" cy="307777"/>
          </a:xfrm>
          <a:prstGeom prst="rect">
            <a:avLst/>
          </a:prstGeom>
          <a:noFill/>
        </p:spPr>
        <p:txBody>
          <a:bodyPr wrap="square">
            <a:spAutoFit/>
          </a:bodyPr>
          <a:lstStyle/>
          <a:p>
            <a:r>
              <a:rPr lang="zh-TW" altLang="en-US" sz="1400" dirty="0">
                <a:latin typeface="微軟正黑體" panose="020B0604030504040204" pitchFamily="34" charset="-120"/>
                <a:ea typeface="微軟正黑體" panose="020B0604030504040204" pitchFamily="34" charset="-120"/>
              </a:rPr>
              <a:t>圖片來源</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https://rfriend.tistory.com/282</a:t>
            </a:r>
            <a:endParaRPr lang="zh-TW" altLang="en-US" sz="1400"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D844EE33-CC22-4781-BE9A-3FFC2DC9B907}"/>
              </a:ext>
            </a:extLst>
          </p:cNvPr>
          <p:cNvSpPr txBox="1"/>
          <p:nvPr/>
        </p:nvSpPr>
        <p:spPr>
          <a:xfrm>
            <a:off x="364281" y="1776403"/>
            <a:ext cx="5122119" cy="1631216"/>
          </a:xfrm>
          <a:prstGeom prst="rect">
            <a:avLst/>
          </a:prstGeom>
          <a:noFill/>
        </p:spPr>
        <p:txBody>
          <a:bodyPr wrap="square">
            <a:spAutoFit/>
          </a:bodyPr>
          <a:lstStyle/>
          <a:p>
            <a:pPr rtl="0" fontAlgn="base">
              <a:spcBef>
                <a:spcPts val="0"/>
              </a:spcBef>
              <a:spcAft>
                <a:spcPts val="0"/>
              </a:spcAft>
            </a:pPr>
            <a:r>
              <a:rPr lang="zh-TW" altLang="en-US" sz="1600" b="1" dirty="0">
                <a:latin typeface="微軟正黑體" panose="020B0604030504040204" pitchFamily="34" charset="-120"/>
                <a:ea typeface="微軟正黑體" panose="020B0604030504040204" pitchFamily="34" charset="-120"/>
              </a:rPr>
              <a:t>截</a:t>
            </a:r>
            <a:r>
              <a:rPr lang="zh-TW" altLang="en-US" sz="1600" b="1" i="0" u="none" strike="noStrike" dirty="0">
                <a:effectLst/>
                <a:latin typeface="微軟正黑體" panose="020B0604030504040204" pitchFamily="34" charset="-120"/>
                <a:ea typeface="微軟正黑體" panose="020B0604030504040204" pitchFamily="34" charset="-120"/>
              </a:rPr>
              <a:t>取數據操作</a:t>
            </a:r>
            <a:endParaRPr lang="en-US" altLang="zh-TW" sz="1600" b="1" dirty="0">
              <a:latin typeface="微軟正黑體" panose="020B0604030504040204" pitchFamily="34" charset="-120"/>
              <a:ea typeface="微軟正黑體" panose="020B0604030504040204" pitchFamily="34" charset="-120"/>
            </a:endParaRPr>
          </a:p>
          <a:p>
            <a:pPr marL="285750" indent="-285750" fontAlgn="base">
              <a:buFont typeface="Wingdings" panose="05000000000000000000" pitchFamily="2" charset="2"/>
              <a:buChar char="l"/>
            </a:pPr>
            <a:r>
              <a:rPr lang="zh-TW" altLang="en-US" sz="1400" b="1" dirty="0">
                <a:latin typeface="微軟正黑體" panose="020B0604030504040204" pitchFamily="34" charset="-120"/>
                <a:ea typeface="微軟正黑體" panose="020B0604030504040204" pitchFamily="34" charset="-120"/>
              </a:rPr>
              <a:t>索引</a:t>
            </a:r>
            <a:r>
              <a:rPr lang="en-US" altLang="zh-TW" sz="1400" b="1" dirty="0">
                <a:latin typeface="微軟正黑體" panose="020B0604030504040204" pitchFamily="34" charset="-120"/>
                <a:ea typeface="微軟正黑體" panose="020B0604030504040204" pitchFamily="34" charset="-120"/>
              </a:rPr>
              <a:t>(Indexing)</a:t>
            </a:r>
            <a:r>
              <a:rPr lang="zh-TW" altLang="en-US" sz="1400" b="1" dirty="0">
                <a:latin typeface="微軟正黑體" panose="020B0604030504040204" pitchFamily="34" charset="-120"/>
                <a:ea typeface="微軟正黑體" panose="020B0604030504040204" pitchFamily="34" charset="-120"/>
              </a:rPr>
              <a:t>操作用於選擇</a:t>
            </a:r>
            <a:r>
              <a:rPr lang="en-US" altLang="zh-TW" sz="1400" b="1" dirty="0" err="1">
                <a:latin typeface="微軟正黑體" panose="020B0604030504040204" pitchFamily="34" charset="-120"/>
                <a:ea typeface="微軟正黑體" panose="020B0604030504040204" pitchFamily="34" charset="-120"/>
              </a:rPr>
              <a:t>DataFrame</a:t>
            </a:r>
            <a:r>
              <a:rPr lang="zh-TW" altLang="en-US" sz="1400" b="1" dirty="0">
                <a:latin typeface="微軟正黑體" panose="020B0604030504040204" pitchFamily="34" charset="-120"/>
                <a:ea typeface="微軟正黑體" panose="020B0604030504040204" pitchFamily="34" charset="-120"/>
              </a:rPr>
              <a:t>的特定行或列。你可以使用列名或標籤來索引列，也可以使用行號或條件來定位。</a:t>
            </a:r>
            <a:endParaRPr lang="en-US" altLang="zh-CN" sz="1400" b="1" i="0" dirty="0">
              <a:effectLst/>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zh-CN" altLang="en-US" sz="1400" b="1" i="0" dirty="0">
                <a:effectLst/>
                <a:latin typeface="微軟正黑體" panose="020B0604030504040204" pitchFamily="34" charset="-120"/>
                <a:ea typeface="微軟正黑體" panose="020B0604030504040204" pitchFamily="34" charset="-120"/>
              </a:rPr>
              <a:t>切片</a:t>
            </a:r>
            <a:r>
              <a:rPr lang="en-US" altLang="zh-TW" sz="1400" b="1" i="0" dirty="0">
                <a:effectLst/>
                <a:latin typeface="微軟正黑體" panose="020B0604030504040204" pitchFamily="34" charset="-120"/>
                <a:ea typeface="微軟正黑體" panose="020B0604030504040204" pitchFamily="34" charset="-120"/>
              </a:rPr>
              <a:t>(slicing)</a:t>
            </a:r>
            <a:r>
              <a:rPr lang="zh-TW" altLang="en-US" sz="1400" b="1" dirty="0">
                <a:latin typeface="微軟正黑體" panose="020B0604030504040204" pitchFamily="34" charset="-120"/>
                <a:ea typeface="微軟正黑體" panose="020B0604030504040204" pitchFamily="34" charset="-120"/>
              </a:rPr>
              <a:t>用於選擇 </a:t>
            </a:r>
            <a:r>
              <a:rPr lang="en-US" altLang="zh-CN" sz="1400" b="1" i="0" dirty="0" err="1">
                <a:effectLst/>
                <a:latin typeface="微軟正黑體" panose="020B0604030504040204" pitchFamily="34" charset="-120"/>
                <a:ea typeface="微軟正黑體" panose="020B0604030504040204" pitchFamily="34" charset="-120"/>
              </a:rPr>
              <a:t>DataFrame</a:t>
            </a:r>
            <a:r>
              <a:rPr lang="en-US" altLang="zh-CN" sz="1400" b="1" i="0" dirty="0">
                <a:effectLst/>
                <a:latin typeface="微軟正黑體" panose="020B0604030504040204" pitchFamily="34" charset="-120"/>
                <a:ea typeface="微軟正黑體" panose="020B0604030504040204" pitchFamily="34" charset="-120"/>
              </a:rPr>
              <a:t> </a:t>
            </a:r>
            <a:r>
              <a:rPr lang="zh-CN" altLang="en-US" sz="1400" b="1" i="0" dirty="0">
                <a:effectLst/>
                <a:latin typeface="微軟正黑體" panose="020B0604030504040204" pitchFamily="34" charset="-120"/>
                <a:ea typeface="微軟正黑體" panose="020B0604030504040204" pitchFamily="34" charset="-120"/>
              </a:rPr>
              <a:t>的一部分</a:t>
            </a:r>
            <a:r>
              <a:rPr lang="zh-TW" altLang="en-US" sz="1400" b="1" dirty="0">
                <a:latin typeface="微軟正黑體" panose="020B0604030504040204" pitchFamily="34" charset="-120"/>
                <a:ea typeface="微軟正黑體" panose="020B0604030504040204" pitchFamily="34" charset="-120"/>
              </a:rPr>
              <a:t>，通常是多行或多列的子集，可以同時對行列進行切片</a:t>
            </a:r>
            <a:r>
              <a:rPr lang="zh-CN" altLang="en-US" sz="1400" b="1" i="0" dirty="0">
                <a:effectLst/>
                <a:latin typeface="微軟正黑體" panose="020B0604030504040204" pitchFamily="34" charset="-120"/>
                <a:ea typeface="微軟正黑體" panose="020B0604030504040204" pitchFamily="34" charset="-120"/>
              </a:rPr>
              <a:t>。</a:t>
            </a:r>
            <a:endParaRPr lang="en-US" altLang="zh-CN" sz="1400" b="1" i="0" dirty="0">
              <a:effectLst/>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endParaRPr lang="en-US" altLang="zh-TW" sz="1400" b="1" dirty="0">
              <a:solidFill>
                <a:srgbClr val="000000"/>
              </a:solidFill>
              <a:latin typeface="微軟正黑體" panose="020B0604030504040204" pitchFamily="34" charset="-120"/>
              <a:ea typeface="微軟正黑體" panose="020B0604030504040204" pitchFamily="34" charset="-120"/>
            </a:endParaRPr>
          </a:p>
        </p:txBody>
      </p:sp>
      <p:sp>
        <p:nvSpPr>
          <p:cNvPr id="25" name="矩形 24">
            <a:extLst>
              <a:ext uri="{FF2B5EF4-FFF2-40B4-BE49-F238E27FC236}">
                <a16:creationId xmlns:a16="http://schemas.microsoft.com/office/drawing/2014/main" id="{579080B4-6F23-4145-B832-DADD472CBDDA}"/>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方法</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278917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D05AEBE2-230C-4714-86DE-BBC6ECA60801}"/>
              </a:ext>
            </a:extLst>
          </p:cNvPr>
          <p:cNvPicPr>
            <a:picLocks noChangeAspect="1"/>
          </p:cNvPicPr>
          <p:nvPr/>
        </p:nvPicPr>
        <p:blipFill>
          <a:blip r:embed="rId3"/>
          <a:stretch>
            <a:fillRect/>
          </a:stretch>
        </p:blipFill>
        <p:spPr>
          <a:xfrm>
            <a:off x="6096000" y="1976677"/>
            <a:ext cx="5641789" cy="4231341"/>
          </a:xfrm>
          <a:prstGeom prst="rect">
            <a:avLst/>
          </a:prstGeom>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32269" cy="767639"/>
          </a:xfrm>
        </p:spPr>
        <p:txBody>
          <a:bodyPr>
            <a:normAutofit/>
          </a:bodyPr>
          <a:lstStyle/>
          <a:p>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OLAP </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資料儲存結構</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數據中台搭建</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Picture 2">
            <a:extLst>
              <a:ext uri="{FF2B5EF4-FFF2-40B4-BE49-F238E27FC236}">
                <a16:creationId xmlns:a16="http://schemas.microsoft.com/office/drawing/2014/main" id="{AAB7E774-219F-459E-9BE5-A5EAA6EC7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圓角 26">
            <a:extLst>
              <a:ext uri="{FF2B5EF4-FFF2-40B4-BE49-F238E27FC236}">
                <a16:creationId xmlns:a16="http://schemas.microsoft.com/office/drawing/2014/main" id="{B8B357FD-BD33-4F57-90AA-2505B82428CE}"/>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pic>
        <p:nvPicPr>
          <p:cNvPr id="4" name="圖片 3">
            <a:extLst>
              <a:ext uri="{FF2B5EF4-FFF2-40B4-BE49-F238E27FC236}">
                <a16:creationId xmlns:a16="http://schemas.microsoft.com/office/drawing/2014/main" id="{55DFC5E3-5114-49B7-95CA-75A83CB2159A}"/>
              </a:ext>
            </a:extLst>
          </p:cNvPr>
          <p:cNvPicPr>
            <a:picLocks noChangeAspect="1"/>
          </p:cNvPicPr>
          <p:nvPr/>
        </p:nvPicPr>
        <p:blipFill>
          <a:blip r:embed="rId6"/>
          <a:stretch>
            <a:fillRect/>
          </a:stretch>
        </p:blipFill>
        <p:spPr>
          <a:xfrm>
            <a:off x="-163681" y="1540304"/>
            <a:ext cx="6693006" cy="4231341"/>
          </a:xfrm>
          <a:prstGeom prst="rect">
            <a:avLst/>
          </a:prstGeom>
        </p:spPr>
      </p:pic>
      <p:sp>
        <p:nvSpPr>
          <p:cNvPr id="29" name="文字方塊 28">
            <a:extLst>
              <a:ext uri="{FF2B5EF4-FFF2-40B4-BE49-F238E27FC236}">
                <a16:creationId xmlns:a16="http://schemas.microsoft.com/office/drawing/2014/main" id="{B7112E24-5253-41BE-8417-8856A90773FB}"/>
              </a:ext>
            </a:extLst>
          </p:cNvPr>
          <p:cNvSpPr txBox="1"/>
          <p:nvPr/>
        </p:nvSpPr>
        <p:spPr>
          <a:xfrm>
            <a:off x="168365" y="6350639"/>
            <a:ext cx="9953065" cy="523220"/>
          </a:xfrm>
          <a:prstGeom prst="rect">
            <a:avLst/>
          </a:prstGeom>
          <a:noFill/>
        </p:spPr>
        <p:txBody>
          <a:bodyPr wrap="square">
            <a:spAutoFit/>
          </a:bodyPr>
          <a:lstStyle/>
          <a:p>
            <a:r>
              <a:rPr lang="zh-TW" altLang="en-US" sz="1400" dirty="0">
                <a:latin typeface="微軟正黑體" panose="020B0604030504040204" pitchFamily="34" charset="-120"/>
                <a:ea typeface="微軟正黑體" panose="020B0604030504040204" pitchFamily="34" charset="-120"/>
              </a:rPr>
              <a:t>圖片來源</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zh-TW" altLang="en-US" sz="1400" dirty="0"/>
              <a:t>https://www.netsuite.com/portal/assets/img/business-articles/erp/bsa-infographic-olap-process-no-caption.png</a:t>
            </a:r>
          </a:p>
          <a:p>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11981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32269" cy="767639"/>
          </a:xfrm>
        </p:spPr>
        <p:txBody>
          <a:bodyPr>
            <a:normAutofit/>
          </a:bodyPr>
          <a:lstStyle/>
          <a:p>
            <a:r>
              <a:rPr lang="en-US" altLang="zh-TW" sz="2800" b="1" dirty="0" err="1">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DataFrame</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分組</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&amp;</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彙總 </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I</a:t>
            </a:r>
            <a:endPar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分組 </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&amp;</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彙總</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Picture 2">
            <a:extLst>
              <a:ext uri="{FF2B5EF4-FFF2-40B4-BE49-F238E27FC236}">
                <a16:creationId xmlns:a16="http://schemas.microsoft.com/office/drawing/2014/main" id="{AAB7E774-219F-459E-9BE5-A5EAA6EC7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93A8282E-D836-4CFA-B21E-3235DAA99DAA}"/>
              </a:ext>
            </a:extLst>
          </p:cNvPr>
          <p:cNvSpPr txBox="1"/>
          <p:nvPr/>
        </p:nvSpPr>
        <p:spPr>
          <a:xfrm>
            <a:off x="356347" y="6323780"/>
            <a:ext cx="6306670" cy="307777"/>
          </a:xfrm>
          <a:prstGeom prst="rect">
            <a:avLst/>
          </a:prstGeom>
          <a:noFill/>
        </p:spPr>
        <p:txBody>
          <a:bodyPr wrap="square">
            <a:spAutoFit/>
          </a:bodyPr>
          <a:lstStyle/>
          <a:p>
            <a:r>
              <a:rPr lang="zh-TW" altLang="en-US" sz="1400" dirty="0">
                <a:latin typeface="微軟正黑體" panose="020B0604030504040204" pitchFamily="34" charset="-120"/>
                <a:ea typeface="微軟正黑體" panose="020B0604030504040204" pitchFamily="34" charset="-120"/>
              </a:rPr>
              <a:t>圖片來源</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https://rfriend.tistory.com/282</a:t>
            </a:r>
            <a:endParaRPr lang="zh-TW" altLang="en-US" sz="1400"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D844EE33-CC22-4781-BE9A-3FFC2DC9B907}"/>
              </a:ext>
            </a:extLst>
          </p:cNvPr>
          <p:cNvSpPr txBox="1"/>
          <p:nvPr/>
        </p:nvSpPr>
        <p:spPr>
          <a:xfrm>
            <a:off x="364281" y="1776403"/>
            <a:ext cx="5122119" cy="2831544"/>
          </a:xfrm>
          <a:prstGeom prst="rect">
            <a:avLst/>
          </a:prstGeom>
          <a:noFill/>
        </p:spPr>
        <p:txBody>
          <a:bodyPr wrap="square">
            <a:spAutoFit/>
          </a:bodyPr>
          <a:lstStyle/>
          <a:p>
            <a:pPr rtl="0" fontAlgn="base">
              <a:spcBef>
                <a:spcPts val="0"/>
              </a:spcBef>
              <a:spcAft>
                <a:spcPts val="0"/>
              </a:spcAft>
            </a:pPr>
            <a:r>
              <a:rPr lang="zh-TW" altLang="en-US" sz="1600" b="1" dirty="0">
                <a:latin typeface="微軟正黑體" panose="020B0604030504040204" pitchFamily="34" charset="-120"/>
                <a:ea typeface="微軟正黑體" panose="020B0604030504040204" pitchFamily="34" charset="-120"/>
              </a:rPr>
              <a:t>在</a:t>
            </a:r>
            <a:r>
              <a:rPr lang="en-US" altLang="zh-TW" sz="1600" b="1" dirty="0">
                <a:latin typeface="微軟正黑體" panose="020B0604030504040204" pitchFamily="34" charset="-120"/>
                <a:ea typeface="微軟正黑體" panose="020B0604030504040204" pitchFamily="34" charset="-120"/>
              </a:rPr>
              <a:t>Python</a:t>
            </a:r>
            <a:r>
              <a:rPr lang="zh-TW" altLang="en-US" sz="1600" b="1" dirty="0">
                <a:latin typeface="微軟正黑體" panose="020B0604030504040204" pitchFamily="34" charset="-120"/>
                <a:ea typeface="微軟正黑體" panose="020B0604030504040204" pitchFamily="34" charset="-120"/>
              </a:rPr>
              <a:t>中，使用</a:t>
            </a:r>
            <a:r>
              <a:rPr lang="en-US" altLang="zh-TW" sz="1600" b="1" dirty="0">
                <a:latin typeface="微軟正黑體" panose="020B0604030504040204" pitchFamily="34" charset="-120"/>
                <a:ea typeface="微軟正黑體" panose="020B0604030504040204" pitchFamily="34" charset="-120"/>
              </a:rPr>
              <a:t>`</a:t>
            </a:r>
            <a:r>
              <a:rPr lang="en-US" altLang="zh-TW" sz="1600" b="1" dirty="0" err="1">
                <a:latin typeface="微軟正黑體" panose="020B0604030504040204" pitchFamily="34" charset="-120"/>
                <a:ea typeface="微軟正黑體" panose="020B0604030504040204" pitchFamily="34" charset="-120"/>
              </a:rPr>
              <a:t>groupby</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來分組資料並進行聚合是一種非常強大的數據處理技巧，特別是在處理大型數據集時。</a:t>
            </a:r>
          </a:p>
          <a:p>
            <a:pPr marL="285750" indent="-285750" rtl="0" fontAlgn="base">
              <a:spcBef>
                <a:spcPts val="0"/>
              </a:spcBef>
              <a:spcAft>
                <a:spcPts val="0"/>
              </a:spcAft>
              <a:buFont typeface="Wingdings" panose="05000000000000000000" pitchFamily="2" charset="2"/>
              <a:buChar char="l"/>
            </a:pPr>
            <a:r>
              <a:rPr lang="zh-TW" altLang="en-US" sz="1600" b="1" dirty="0">
                <a:latin typeface="微軟正黑體" panose="020B0604030504040204" pitchFamily="34" charset="-120"/>
                <a:ea typeface="微軟正黑體" panose="020B0604030504040204" pitchFamily="34" charset="-120"/>
              </a:rPr>
              <a:t>分組 </a:t>
            </a:r>
            <a:r>
              <a:rPr lang="en-US" altLang="zh-TW" sz="1600" b="1" dirty="0">
                <a:latin typeface="微軟正黑體" panose="020B0604030504040204" pitchFamily="34" charset="-120"/>
                <a:ea typeface="微軟正黑體" panose="020B0604030504040204" pitchFamily="34" charset="-120"/>
              </a:rPr>
              <a:t>(</a:t>
            </a:r>
            <a:r>
              <a:rPr lang="en-US" altLang="zh-TW" sz="1600" b="1" dirty="0" err="1">
                <a:latin typeface="微軟正黑體" panose="020B0604030504040204" pitchFamily="34" charset="-120"/>
                <a:ea typeface="微軟正黑體" panose="020B0604030504040204" pitchFamily="34" charset="-120"/>
              </a:rPr>
              <a:t>Groupby</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a:t>
            </a:r>
          </a:p>
          <a:p>
            <a:pPr rtl="0" fontAlgn="base">
              <a:spcBef>
                <a:spcPts val="0"/>
              </a:spcBef>
              <a:spcAft>
                <a:spcPts val="0"/>
              </a:spcAft>
            </a:pPr>
            <a:r>
              <a:rPr lang="zh-TW" altLang="en-US" sz="1400" b="1" dirty="0">
                <a:latin typeface="微軟正黑體" panose="020B0604030504040204" pitchFamily="34" charset="-120"/>
                <a:ea typeface="微軟正黑體" panose="020B0604030504040204" pitchFamily="34" charset="-120"/>
              </a:rPr>
              <a:t>分組是將數據集根據一個或多個列中的值拆分成多個小組的過程。通常選擇一個或多個列作為分組依據，然後根據這些列的值將數據集拆分成多個子數據集。</a:t>
            </a:r>
            <a:endParaRPr lang="en-US" altLang="zh-TW" sz="1400" b="1" dirty="0">
              <a:latin typeface="微軟正黑體" panose="020B0604030504040204" pitchFamily="34" charset="-120"/>
              <a:ea typeface="微軟正黑體" panose="020B0604030504040204" pitchFamily="34" charset="-120"/>
            </a:endParaRPr>
          </a:p>
          <a:p>
            <a:pPr rtl="0" fontAlgn="base">
              <a:spcBef>
                <a:spcPts val="0"/>
              </a:spcBef>
              <a:spcAft>
                <a:spcPts val="0"/>
              </a:spcAft>
            </a:pPr>
            <a:endParaRPr lang="zh-TW" altLang="en-US" sz="1400" b="1" dirty="0">
              <a:latin typeface="微軟正黑體" panose="020B0604030504040204" pitchFamily="34" charset="-120"/>
              <a:ea typeface="微軟正黑體" panose="020B0604030504040204" pitchFamily="34" charset="-120"/>
            </a:endParaRPr>
          </a:p>
          <a:p>
            <a:pPr marL="285750" indent="-285750" rtl="0" fontAlgn="base">
              <a:spcBef>
                <a:spcPts val="0"/>
              </a:spcBef>
              <a:spcAft>
                <a:spcPts val="0"/>
              </a:spcAft>
              <a:buFont typeface="Wingdings" panose="05000000000000000000" pitchFamily="2" charset="2"/>
              <a:buChar char="l"/>
            </a:pPr>
            <a:r>
              <a:rPr lang="zh-TW" altLang="en-US" sz="1600" b="1" dirty="0">
                <a:latin typeface="微軟正黑體" panose="020B0604030504040204" pitchFamily="34" charset="-120"/>
                <a:ea typeface="微軟正黑體" panose="020B0604030504040204" pitchFamily="34" charset="-120"/>
              </a:rPr>
              <a:t>聚合 </a:t>
            </a:r>
            <a:r>
              <a:rPr lang="en-US" altLang="zh-TW" sz="1600" b="1" dirty="0">
                <a:latin typeface="微軟正黑體" panose="020B0604030504040204" pitchFamily="34" charset="-120"/>
                <a:ea typeface="微軟正黑體" panose="020B0604030504040204" pitchFamily="34" charset="-120"/>
              </a:rPr>
              <a:t>(Aggregation)</a:t>
            </a:r>
            <a:r>
              <a:rPr lang="zh-TW" altLang="en-US" sz="1600" b="1" dirty="0">
                <a:latin typeface="微軟正黑體" panose="020B0604030504040204" pitchFamily="34" charset="-120"/>
                <a:ea typeface="微軟正黑體" panose="020B0604030504040204" pitchFamily="34" charset="-120"/>
              </a:rPr>
              <a:t>：</a:t>
            </a:r>
          </a:p>
          <a:p>
            <a:pPr rtl="0" fontAlgn="base">
              <a:spcBef>
                <a:spcPts val="0"/>
              </a:spcBef>
              <a:spcAft>
                <a:spcPts val="0"/>
              </a:spcAft>
            </a:pPr>
            <a:r>
              <a:rPr lang="zh-TW" altLang="en-US" sz="1400" b="1" dirty="0">
                <a:latin typeface="微軟正黑體" panose="020B0604030504040204" pitchFamily="34" charset="-120"/>
                <a:ea typeface="微軟正黑體" panose="020B0604030504040204" pitchFamily="34" charset="-120"/>
              </a:rPr>
              <a:t>聚合是對每個分組內的數據進行計算，生成匯總統計信息的過程。通常會使用聚合函數來執行統計操作，如求和、平均值、計數等。</a:t>
            </a:r>
          </a:p>
        </p:txBody>
      </p:sp>
      <p:sp>
        <p:nvSpPr>
          <p:cNvPr id="25" name="矩形 24">
            <a:extLst>
              <a:ext uri="{FF2B5EF4-FFF2-40B4-BE49-F238E27FC236}">
                <a16:creationId xmlns:a16="http://schemas.microsoft.com/office/drawing/2014/main" id="{579080B4-6F23-4145-B832-DADD472CBDDA}"/>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方法</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10F28E8B-DF36-4BDC-A7D7-7FFC42CDD3F6}"/>
              </a:ext>
            </a:extLst>
          </p:cNvPr>
          <p:cNvPicPr>
            <a:picLocks noChangeAspect="1"/>
          </p:cNvPicPr>
          <p:nvPr/>
        </p:nvPicPr>
        <p:blipFill>
          <a:blip r:embed="rId5"/>
          <a:stretch>
            <a:fillRect/>
          </a:stretch>
        </p:blipFill>
        <p:spPr>
          <a:xfrm>
            <a:off x="5757626" y="2294965"/>
            <a:ext cx="5955321" cy="3139888"/>
          </a:xfrm>
          <a:prstGeom prst="rect">
            <a:avLst/>
          </a:prstGeom>
        </p:spPr>
      </p:pic>
      <p:sp>
        <p:nvSpPr>
          <p:cNvPr id="27" name="文字方塊 26">
            <a:extLst>
              <a:ext uri="{FF2B5EF4-FFF2-40B4-BE49-F238E27FC236}">
                <a16:creationId xmlns:a16="http://schemas.microsoft.com/office/drawing/2014/main" id="{9181FA77-97B2-4439-81A7-EDF137232C93}"/>
              </a:ext>
            </a:extLst>
          </p:cNvPr>
          <p:cNvSpPr txBox="1"/>
          <p:nvPr/>
        </p:nvSpPr>
        <p:spPr>
          <a:xfrm>
            <a:off x="6066932" y="1530853"/>
            <a:ext cx="5557031"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分組</a:t>
            </a:r>
            <a:r>
              <a:rPr lang="en-US" altLang="zh-TW" b="1" dirty="0">
                <a:latin typeface="微軟正黑體" panose="020B0604030504040204" pitchFamily="34" charset="-120"/>
                <a:ea typeface="微軟正黑體" panose="020B0604030504040204" pitchFamily="34" charset="-120"/>
              </a:rPr>
              <a:t>(</a:t>
            </a:r>
            <a:r>
              <a:rPr lang="en-US" altLang="zh-TW" b="1" dirty="0" err="1">
                <a:latin typeface="微軟正黑體" panose="020B0604030504040204" pitchFamily="34" charset="-120"/>
                <a:ea typeface="微軟正黑體" panose="020B0604030504040204" pitchFamily="34" charset="-120"/>
              </a:rPr>
              <a:t>groupby</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彙總</a:t>
            </a:r>
            <a:r>
              <a:rPr lang="en-US" altLang="zh-TW" b="1" dirty="0">
                <a:latin typeface="微軟正黑體" panose="020B0604030504040204" pitchFamily="34" charset="-120"/>
                <a:ea typeface="微軟正黑體" panose="020B0604030504040204" pitchFamily="34" charset="-120"/>
              </a:rPr>
              <a:t>(aggregation) </a:t>
            </a:r>
            <a:r>
              <a:rPr lang="zh-TW" altLang="en-US" b="1" dirty="0">
                <a:latin typeface="微軟正黑體" panose="020B0604030504040204" pitchFamily="34" charset="-120"/>
                <a:ea typeface="微軟正黑體" panose="020B0604030504040204" pitchFamily="34" charset="-120"/>
              </a:rPr>
              <a:t>機制拆解步驟</a:t>
            </a:r>
          </a:p>
        </p:txBody>
      </p:sp>
      <p:sp>
        <p:nvSpPr>
          <p:cNvPr id="10" name="文字方塊 9">
            <a:extLst>
              <a:ext uri="{FF2B5EF4-FFF2-40B4-BE49-F238E27FC236}">
                <a16:creationId xmlns:a16="http://schemas.microsoft.com/office/drawing/2014/main" id="{C3780F79-83A6-43C6-8430-1F0A5CB8EB72}"/>
              </a:ext>
            </a:extLst>
          </p:cNvPr>
          <p:cNvSpPr txBox="1"/>
          <p:nvPr/>
        </p:nvSpPr>
        <p:spPr>
          <a:xfrm>
            <a:off x="790231" y="5136713"/>
            <a:ext cx="4465261" cy="369332"/>
          </a:xfrm>
          <a:prstGeom prst="rect">
            <a:avLst/>
          </a:prstGeom>
          <a:noFill/>
        </p:spPr>
        <p:txBody>
          <a:bodyPr wrap="none" rtlCol="0">
            <a:spAutoFit/>
          </a:bodyPr>
          <a:lstStyle/>
          <a:p>
            <a:r>
              <a:rPr lang="en-US" altLang="zh-TW" dirty="0" err="1">
                <a:latin typeface="微軟正黑體" panose="020B0604030504040204" pitchFamily="34" charset="-120"/>
                <a:ea typeface="微軟正黑體" panose="020B0604030504040204" pitchFamily="34" charset="-120"/>
              </a:rPr>
              <a:t>df.groupby</a:t>
            </a:r>
            <a:r>
              <a:rPr lang="en-US" altLang="zh-TW" dirty="0">
                <a:latin typeface="微軟正黑體" panose="020B0604030504040204" pitchFamily="34" charset="-120"/>
                <a:ea typeface="微軟正黑體" panose="020B0604030504040204" pitchFamily="34" charset="-120"/>
              </a:rPr>
              <a:t>(“key”)[“column”].</a:t>
            </a:r>
            <a:r>
              <a:rPr lang="en-US" altLang="zh-TW" dirty="0" err="1">
                <a:latin typeface="微軟正黑體" panose="020B0604030504040204" pitchFamily="34" charset="-120"/>
                <a:ea typeface="微軟正黑體" panose="020B0604030504040204" pitchFamily="34" charset="-120"/>
              </a:rPr>
              <a:t>aggr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cxnSp>
        <p:nvCxnSpPr>
          <p:cNvPr id="12" name="直線接點 11">
            <a:extLst>
              <a:ext uri="{FF2B5EF4-FFF2-40B4-BE49-F238E27FC236}">
                <a16:creationId xmlns:a16="http://schemas.microsoft.com/office/drawing/2014/main" id="{BE5F6EC9-39F6-4CF4-806B-3915F69BDBAE}"/>
              </a:ext>
            </a:extLst>
          </p:cNvPr>
          <p:cNvCxnSpPr>
            <a:endCxn id="10" idx="2"/>
          </p:cNvCxnSpPr>
          <p:nvPr/>
        </p:nvCxnSpPr>
        <p:spPr>
          <a:xfrm>
            <a:off x="1096131" y="5506045"/>
            <a:ext cx="1926731"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D0A77F4-2CA8-4B07-A5EE-0E363BBE76FA}"/>
              </a:ext>
            </a:extLst>
          </p:cNvPr>
          <p:cNvCxnSpPr>
            <a:cxnSpLocks/>
          </p:cNvCxnSpPr>
          <p:nvPr/>
        </p:nvCxnSpPr>
        <p:spPr>
          <a:xfrm>
            <a:off x="3104225" y="5506045"/>
            <a:ext cx="127951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239D4079-23D6-4E76-B356-B818770189E5}"/>
              </a:ext>
            </a:extLst>
          </p:cNvPr>
          <p:cNvCxnSpPr>
            <a:cxnSpLocks/>
          </p:cNvCxnSpPr>
          <p:nvPr/>
        </p:nvCxnSpPr>
        <p:spPr>
          <a:xfrm>
            <a:off x="4473388" y="5506045"/>
            <a:ext cx="62753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7EC191BF-6218-4769-AC47-D12C27FCE72F}"/>
              </a:ext>
            </a:extLst>
          </p:cNvPr>
          <p:cNvSpPr txBox="1"/>
          <p:nvPr/>
        </p:nvSpPr>
        <p:spPr>
          <a:xfrm>
            <a:off x="1705889" y="5545580"/>
            <a:ext cx="693004"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分組</a:t>
            </a:r>
          </a:p>
        </p:txBody>
      </p:sp>
      <p:sp>
        <p:nvSpPr>
          <p:cNvPr id="33" name="文字方塊 32">
            <a:extLst>
              <a:ext uri="{FF2B5EF4-FFF2-40B4-BE49-F238E27FC236}">
                <a16:creationId xmlns:a16="http://schemas.microsoft.com/office/drawing/2014/main" id="{B49D67CF-3EFC-433B-A9F4-261A9F3E4043}"/>
              </a:ext>
            </a:extLst>
          </p:cNvPr>
          <p:cNvSpPr txBox="1"/>
          <p:nvPr/>
        </p:nvSpPr>
        <p:spPr>
          <a:xfrm>
            <a:off x="3285493" y="5565348"/>
            <a:ext cx="916979"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選欄位</a:t>
            </a:r>
          </a:p>
        </p:txBody>
      </p:sp>
      <p:sp>
        <p:nvSpPr>
          <p:cNvPr id="34" name="文字方塊 33">
            <a:extLst>
              <a:ext uri="{FF2B5EF4-FFF2-40B4-BE49-F238E27FC236}">
                <a16:creationId xmlns:a16="http://schemas.microsoft.com/office/drawing/2014/main" id="{95B7C9FC-E853-40CB-8D5D-849B95165197}"/>
              </a:ext>
            </a:extLst>
          </p:cNvPr>
          <p:cNvSpPr txBox="1"/>
          <p:nvPr/>
        </p:nvSpPr>
        <p:spPr>
          <a:xfrm>
            <a:off x="4440651" y="5565348"/>
            <a:ext cx="693004"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統計</a:t>
            </a:r>
          </a:p>
        </p:txBody>
      </p:sp>
    </p:spTree>
    <p:extLst>
      <p:ext uri="{BB962C8B-B14F-4D97-AF65-F5344CB8AC3E}">
        <p14:creationId xmlns:p14="http://schemas.microsoft.com/office/powerpoint/2010/main" val="4070612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編譯方法</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編譯式 </a:t>
            </a: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VS</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直譯式</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7A43E406-AED4-41DF-829C-314C8DE27C41}"/>
              </a:ext>
            </a:extLst>
          </p:cNvPr>
          <p:cNvSpPr/>
          <p:nvPr/>
        </p:nvSpPr>
        <p:spPr>
          <a:xfrm>
            <a:off x="491067" y="4884520"/>
            <a:ext cx="4445913" cy="235898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取決想要程式多好</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考量指標</a:t>
            </a:r>
            <a:r>
              <a:rPr lang="en-US" altLang="zh-TW" sz="1600" b="1" dirty="0">
                <a:solidFill>
                  <a:prstClr val="black"/>
                </a:solidFill>
                <a:latin typeface="微軟正黑體" panose="020B0604030504040204" pitchFamily="34" charset="-120"/>
                <a:ea typeface="微軟正黑體" panose="020B0604030504040204" pitchFamily="34" charset="-120"/>
              </a:rPr>
              <a:t>:</a:t>
            </a:r>
          </a:p>
          <a:p>
            <a:pPr marL="742950" lvl="1" indent="-285750">
              <a:buFont typeface="Wingdings" panose="05000000000000000000" pitchFamily="2" charset="2"/>
              <a:buChar char="ü"/>
              <a:defRPr/>
            </a:pPr>
            <a:r>
              <a:rPr lang="zh-TW" altLang="en-US" sz="1600" b="1" dirty="0">
                <a:solidFill>
                  <a:prstClr val="black"/>
                </a:solidFill>
                <a:latin typeface="微軟正黑體" panose="020B0604030504040204" pitchFamily="34" charset="-120"/>
                <a:ea typeface="微軟正黑體" panose="020B0604030504040204" pitchFamily="34" charset="-120"/>
              </a:rPr>
              <a:t>程式品質</a:t>
            </a:r>
            <a:r>
              <a:rPr lang="en-US" altLang="zh-TW" sz="1600" b="1" dirty="0">
                <a:solidFill>
                  <a:prstClr val="black"/>
                </a:solidFill>
                <a:latin typeface="微軟正黑體" panose="020B0604030504040204" pitchFamily="34" charset="-120"/>
                <a:ea typeface="微軟正黑體" panose="020B0604030504040204" pitchFamily="34" charset="-120"/>
              </a:rPr>
              <a:t>/</a:t>
            </a:r>
            <a:r>
              <a:rPr lang="zh-TW" altLang="en-US" sz="1600" b="1" dirty="0">
                <a:solidFill>
                  <a:prstClr val="black"/>
                </a:solidFill>
                <a:latin typeface="微軟正黑體" panose="020B0604030504040204" pitchFamily="34" charset="-120"/>
                <a:ea typeface="微軟正黑體" panose="020B0604030504040204" pitchFamily="34" charset="-120"/>
              </a:rPr>
              <a:t>開發時間 的比例</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solidFill>
                  <a:prstClr val="black"/>
                </a:solidFill>
                <a:latin typeface="微軟正黑體" panose="020B0604030504040204" pitchFamily="34" charset="-120"/>
                <a:ea typeface="微軟正黑體" panose="020B0604030504040204" pitchFamily="34" charset="-120"/>
              </a:rPr>
              <a:t>個人專長</a:t>
            </a:r>
            <a:endParaRPr lang="en-US" altLang="zh-TW" sz="1600" b="1" dirty="0">
              <a:solidFill>
                <a:prstClr val="black"/>
              </a:solidFill>
              <a:latin typeface="微軟正黑體" panose="020B0604030504040204" pitchFamily="34" charset="-120"/>
              <a:ea typeface="微軟正黑體" panose="020B0604030504040204" pitchFamily="34" charset="-120"/>
            </a:endParaRPr>
          </a:p>
          <a:p>
            <a:pPr lvl="1">
              <a:defRPr/>
            </a:pPr>
            <a:endParaRPr lang="en-US" altLang="zh-TW" sz="1600" b="1" dirty="0">
              <a:solidFill>
                <a:prstClr val="black"/>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12250418-9BEE-492F-978E-6DBD22CD1134}"/>
              </a:ext>
            </a:extLst>
          </p:cNvPr>
          <p:cNvPicPr>
            <a:picLocks noChangeAspect="1"/>
          </p:cNvPicPr>
          <p:nvPr/>
        </p:nvPicPr>
        <p:blipFill>
          <a:blip r:embed="rId3"/>
          <a:stretch>
            <a:fillRect/>
          </a:stretch>
        </p:blipFill>
        <p:spPr>
          <a:xfrm>
            <a:off x="491067" y="1600479"/>
            <a:ext cx="5923502" cy="2539470"/>
          </a:xfrm>
          <a:prstGeom prst="rect">
            <a:avLst/>
          </a:prstGeom>
        </p:spPr>
      </p:pic>
      <p:sp>
        <p:nvSpPr>
          <p:cNvPr id="18" name="矩形 17">
            <a:extLst>
              <a:ext uri="{FF2B5EF4-FFF2-40B4-BE49-F238E27FC236}">
                <a16:creationId xmlns:a16="http://schemas.microsoft.com/office/drawing/2014/main" id="{1A378AAE-5D5E-4537-B272-68AE2017E7A8}"/>
              </a:ext>
            </a:extLst>
          </p:cNvPr>
          <p:cNvSpPr/>
          <p:nvPr/>
        </p:nvSpPr>
        <p:spPr>
          <a:xfrm>
            <a:off x="6653395" y="1379597"/>
            <a:ext cx="2306098"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編譯式</a:t>
            </a:r>
          </a:p>
        </p:txBody>
      </p:sp>
      <p:sp>
        <p:nvSpPr>
          <p:cNvPr id="21" name="矩形 20">
            <a:extLst>
              <a:ext uri="{FF2B5EF4-FFF2-40B4-BE49-F238E27FC236}">
                <a16:creationId xmlns:a16="http://schemas.microsoft.com/office/drawing/2014/main" id="{7F79D710-874E-4A95-A7DF-AA21D771454D}"/>
              </a:ext>
            </a:extLst>
          </p:cNvPr>
          <p:cNvSpPr/>
          <p:nvPr/>
        </p:nvSpPr>
        <p:spPr>
          <a:xfrm>
            <a:off x="9109431" y="1379597"/>
            <a:ext cx="2306098"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直譯式</a:t>
            </a:r>
          </a:p>
        </p:txBody>
      </p:sp>
      <p:sp>
        <p:nvSpPr>
          <p:cNvPr id="25" name="矩形 24">
            <a:extLst>
              <a:ext uri="{FF2B5EF4-FFF2-40B4-BE49-F238E27FC236}">
                <a16:creationId xmlns:a16="http://schemas.microsoft.com/office/drawing/2014/main" id="{82464E15-5963-4C41-B7ED-BC7121014531}"/>
              </a:ext>
            </a:extLst>
          </p:cNvPr>
          <p:cNvSpPr/>
          <p:nvPr/>
        </p:nvSpPr>
        <p:spPr>
          <a:xfrm>
            <a:off x="6653395" y="1775907"/>
            <a:ext cx="2306098" cy="253947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95D9973D-B120-48FA-8AB7-99AD59034BC6}"/>
              </a:ext>
            </a:extLst>
          </p:cNvPr>
          <p:cNvSpPr/>
          <p:nvPr/>
        </p:nvSpPr>
        <p:spPr>
          <a:xfrm>
            <a:off x="9109431" y="1775906"/>
            <a:ext cx="2306098" cy="253947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D0787DA5-6213-433D-97C8-592EBECD8031}"/>
              </a:ext>
            </a:extLst>
          </p:cNvPr>
          <p:cNvSpPr txBox="1"/>
          <p:nvPr/>
        </p:nvSpPr>
        <p:spPr>
          <a:xfrm>
            <a:off x="6724297" y="1821362"/>
            <a:ext cx="2089503" cy="2462213"/>
          </a:xfrm>
          <a:prstGeom prst="rect">
            <a:avLst/>
          </a:prstGeom>
          <a:noFill/>
        </p:spPr>
        <p:txBody>
          <a:bodyPr wrap="square" rtlCol="0">
            <a:spAutoFit/>
          </a:bodyPr>
          <a:lstStyle/>
          <a:p>
            <a:r>
              <a:rPr lang="zh-TW" altLang="en-US" sz="1400" b="0" i="0" dirty="0">
                <a:solidFill>
                  <a:srgbClr val="374151"/>
                </a:solidFill>
                <a:effectLst/>
                <a:latin typeface="微軟正黑體" panose="020B0604030504040204" pitchFamily="34" charset="-120"/>
                <a:ea typeface="微軟正黑體" panose="020B0604030504040204" pitchFamily="34" charset="-120"/>
              </a:rPr>
              <a:t>整個程式在執行之前被轉換成機器碼，並生成可執行的檔案。</a:t>
            </a:r>
            <a:endParaRPr lang="en-US" altLang="zh-TW" sz="1400" b="0" i="0" dirty="0">
              <a:solidFill>
                <a:srgbClr val="374151"/>
              </a:solidFill>
              <a:effectLst/>
              <a:latin typeface="微軟正黑體" panose="020B0604030504040204" pitchFamily="34" charset="-120"/>
              <a:ea typeface="微軟正黑體" panose="020B0604030504040204" pitchFamily="34" charset="-120"/>
            </a:endParaRPr>
          </a:p>
          <a:p>
            <a:endParaRPr lang="en-US" altLang="zh-TW" sz="1400" dirty="0">
              <a:solidFill>
                <a:srgbClr val="374151"/>
              </a:solidFill>
              <a:latin typeface="微軟正黑體" panose="020B0604030504040204" pitchFamily="34" charset="-120"/>
              <a:ea typeface="微軟正黑體" panose="020B0604030504040204" pitchFamily="34" charset="-120"/>
            </a:endParaRPr>
          </a:p>
          <a:p>
            <a:r>
              <a:rPr lang="zh-TW" altLang="en-US" sz="1400" b="0" i="0" dirty="0">
                <a:solidFill>
                  <a:srgbClr val="374151"/>
                </a:solidFill>
                <a:effectLst/>
                <a:latin typeface="微軟正黑體" panose="020B0604030504040204" pitchFamily="34" charset="-120"/>
                <a:ea typeface="微軟正黑體" panose="020B0604030504040204" pitchFamily="34" charset="-120"/>
              </a:rPr>
              <a:t>編譯語言通常具有較快的執行速度，因為程式已經編譯成機器碼。</a:t>
            </a:r>
            <a:endParaRPr lang="en-US" altLang="zh-TW" sz="1400" b="0" i="0" dirty="0">
              <a:solidFill>
                <a:srgbClr val="374151"/>
              </a:solidFill>
              <a:effectLst/>
              <a:latin typeface="微軟正黑體" panose="020B0604030504040204" pitchFamily="34" charset="-120"/>
              <a:ea typeface="微軟正黑體" panose="020B0604030504040204" pitchFamily="34" charset="-120"/>
            </a:endParaRPr>
          </a:p>
          <a:p>
            <a:endParaRPr lang="en-US" altLang="zh-TW" sz="1400" dirty="0">
              <a:solidFill>
                <a:srgbClr val="374151"/>
              </a:solidFill>
              <a:latin typeface="微軟正黑體" panose="020B0604030504040204" pitchFamily="34" charset="-120"/>
              <a:ea typeface="微軟正黑體" panose="020B0604030504040204" pitchFamily="34" charset="-120"/>
            </a:endParaRPr>
          </a:p>
          <a:p>
            <a:r>
              <a:rPr lang="zh-TW" altLang="en-US" sz="1400" dirty="0">
                <a:solidFill>
                  <a:srgbClr val="374151"/>
                </a:solidFill>
                <a:latin typeface="微軟正黑體" panose="020B0604030504040204" pitchFamily="34" charset="-120"/>
                <a:ea typeface="微軟正黑體" panose="020B0604030504040204" pitchFamily="34" charset="-120"/>
              </a:rPr>
              <a:t>在不同平台上需要重新編譯，以適應不同的硬體和作業系統。</a:t>
            </a:r>
          </a:p>
        </p:txBody>
      </p:sp>
      <p:sp>
        <p:nvSpPr>
          <p:cNvPr id="27" name="文字方塊 26">
            <a:extLst>
              <a:ext uri="{FF2B5EF4-FFF2-40B4-BE49-F238E27FC236}">
                <a16:creationId xmlns:a16="http://schemas.microsoft.com/office/drawing/2014/main" id="{2B14AF44-C307-43E0-BA4B-9082832F0E7F}"/>
              </a:ext>
            </a:extLst>
          </p:cNvPr>
          <p:cNvSpPr txBox="1"/>
          <p:nvPr/>
        </p:nvSpPr>
        <p:spPr>
          <a:xfrm>
            <a:off x="9198319" y="1821362"/>
            <a:ext cx="2089503" cy="2462213"/>
          </a:xfrm>
          <a:prstGeom prst="rect">
            <a:avLst/>
          </a:prstGeom>
          <a:noFill/>
        </p:spPr>
        <p:txBody>
          <a:bodyPr wrap="square" rtlCol="0">
            <a:spAutoFit/>
          </a:bodyPr>
          <a:lstStyle/>
          <a:p>
            <a:r>
              <a:rPr lang="zh-TW" altLang="en-US" sz="1400" dirty="0">
                <a:solidFill>
                  <a:srgbClr val="374151"/>
                </a:solidFill>
                <a:latin typeface="微軟正黑體" panose="020B0604030504040204" pitchFamily="34" charset="-120"/>
                <a:ea typeface="微軟正黑體" panose="020B0604030504040204" pitchFamily="34" charset="-120"/>
              </a:rPr>
              <a:t>程式在運行時逐行翻譯並執行，不生成獨立的可執行檔案。</a:t>
            </a:r>
            <a:endParaRPr lang="en-US" altLang="zh-TW" sz="1400" dirty="0">
              <a:solidFill>
                <a:srgbClr val="374151"/>
              </a:solidFill>
              <a:latin typeface="微軟正黑體" panose="020B0604030504040204" pitchFamily="34" charset="-120"/>
              <a:ea typeface="微軟正黑體" panose="020B0604030504040204" pitchFamily="34" charset="-120"/>
            </a:endParaRPr>
          </a:p>
          <a:p>
            <a:endParaRPr lang="en-US" altLang="zh-TW" sz="1400" dirty="0">
              <a:solidFill>
                <a:srgbClr val="374151"/>
              </a:solidFill>
              <a:latin typeface="微軟正黑體" panose="020B0604030504040204" pitchFamily="34" charset="-120"/>
              <a:ea typeface="微軟正黑體" panose="020B0604030504040204" pitchFamily="34" charset="-120"/>
            </a:endParaRPr>
          </a:p>
          <a:p>
            <a:r>
              <a:rPr lang="zh-TW" altLang="en-US" sz="1400" dirty="0">
                <a:solidFill>
                  <a:srgbClr val="374151"/>
                </a:solidFill>
                <a:latin typeface="微軟正黑體" panose="020B0604030504040204" pitchFamily="34" charset="-120"/>
                <a:ea typeface="微軟正黑體" panose="020B0604030504040204" pitchFamily="34" charset="-120"/>
              </a:rPr>
              <a:t>通常較慢，因為它們需要在每次執行時進行解釋。</a:t>
            </a:r>
            <a:endParaRPr lang="en-US" altLang="zh-TW" sz="1400" dirty="0">
              <a:solidFill>
                <a:srgbClr val="374151"/>
              </a:solidFill>
              <a:latin typeface="微軟正黑體" panose="020B0604030504040204" pitchFamily="34" charset="-120"/>
              <a:ea typeface="微軟正黑體" panose="020B0604030504040204" pitchFamily="34" charset="-120"/>
            </a:endParaRPr>
          </a:p>
          <a:p>
            <a:endParaRPr lang="en-US" altLang="zh-TW" sz="1400" dirty="0">
              <a:solidFill>
                <a:srgbClr val="374151"/>
              </a:solidFill>
              <a:latin typeface="微軟正黑體" panose="020B0604030504040204" pitchFamily="34" charset="-120"/>
              <a:ea typeface="微軟正黑體" panose="020B0604030504040204" pitchFamily="34" charset="-120"/>
            </a:endParaRPr>
          </a:p>
          <a:p>
            <a:r>
              <a:rPr lang="zh-TW" altLang="en-US" sz="1400" dirty="0">
                <a:solidFill>
                  <a:srgbClr val="374151"/>
                </a:solidFill>
                <a:latin typeface="微軟正黑體" panose="020B0604030504040204" pitchFamily="34" charset="-120"/>
                <a:ea typeface="微軟正黑體" panose="020B0604030504040204" pitchFamily="34" charset="-120"/>
              </a:rPr>
              <a:t>通常更具跨平台性，因為它們的解釋器能夠在不同平台上運行程式碼。</a:t>
            </a:r>
          </a:p>
        </p:txBody>
      </p:sp>
      <p:sp>
        <p:nvSpPr>
          <p:cNvPr id="28" name="矩形 27">
            <a:extLst>
              <a:ext uri="{FF2B5EF4-FFF2-40B4-BE49-F238E27FC236}">
                <a16:creationId xmlns:a16="http://schemas.microsoft.com/office/drawing/2014/main" id="{B7E9CA6E-287A-49A0-97E1-3AC659F6EE3D}"/>
              </a:ext>
            </a:extLst>
          </p:cNvPr>
          <p:cNvSpPr/>
          <p:nvPr/>
        </p:nvSpPr>
        <p:spPr>
          <a:xfrm>
            <a:off x="6653395" y="4383843"/>
            <a:ext cx="2306098" cy="704623"/>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Java, C/C++,</a:t>
            </a:r>
            <a:r>
              <a:rPr kumimoji="0" lang="en-US" altLang="zh-TW" sz="1600" b="1" i="0" u="none" strike="noStrike" kern="1200" cap="none" spc="0" normalizeH="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Go, Visual Basic</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9" name="矩形 28">
            <a:extLst>
              <a:ext uri="{FF2B5EF4-FFF2-40B4-BE49-F238E27FC236}">
                <a16:creationId xmlns:a16="http://schemas.microsoft.com/office/drawing/2014/main" id="{EE011D42-6D4F-4A4F-A971-E9B6458FB447}"/>
              </a:ext>
            </a:extLst>
          </p:cNvPr>
          <p:cNvSpPr/>
          <p:nvPr/>
        </p:nvSpPr>
        <p:spPr>
          <a:xfrm>
            <a:off x="9109431" y="4383843"/>
            <a:ext cx="2306098" cy="704623"/>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prstClr val="black"/>
                </a:solidFill>
                <a:latin typeface="微軟正黑體" panose="020B0604030504040204" pitchFamily="34" charset="-120"/>
                <a:ea typeface="微軟正黑體" panose="020B0604030504040204" pitchFamily="34" charset="-120"/>
              </a:rPr>
              <a:t>Python, JavaScript, Ruby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矩形 29">
            <a:extLst>
              <a:ext uri="{FF2B5EF4-FFF2-40B4-BE49-F238E27FC236}">
                <a16:creationId xmlns:a16="http://schemas.microsoft.com/office/drawing/2014/main" id="{81D0D722-BD7E-46E2-8240-F5306AF9EAF2}"/>
              </a:ext>
            </a:extLst>
          </p:cNvPr>
          <p:cNvSpPr/>
          <p:nvPr/>
        </p:nvSpPr>
        <p:spPr>
          <a:xfrm>
            <a:off x="580491" y="4750568"/>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prstClr val="black"/>
                </a:solidFill>
                <a:latin typeface="微軟正黑體" panose="020B0604030504040204" pitchFamily="34" charset="-120"/>
                <a:ea typeface="微軟正黑體" panose="020B0604030504040204" pitchFamily="34" charset="-120"/>
              </a:rPr>
              <a:t>如何選擇語言</a:t>
            </a:r>
            <a:r>
              <a:rPr lang="en-US" altLang="zh-TW" sz="1600" b="1" dirty="0">
                <a:solidFill>
                  <a:prstClr val="black"/>
                </a:solidFill>
                <a:latin typeface="微軟正黑體" panose="020B0604030504040204" pitchFamily="34" charset="-120"/>
                <a:ea typeface="微軟正黑體" panose="020B0604030504040204" pitchFamily="34" charset="-120"/>
              </a:rPr>
              <a:t>?</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7945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F3EFC872-4E91-4EF5-B385-408AB38A8CDA}"/>
              </a:ext>
            </a:extLst>
          </p:cNvPr>
          <p:cNvPicPr>
            <a:picLocks noChangeAspect="1"/>
          </p:cNvPicPr>
          <p:nvPr/>
        </p:nvPicPr>
        <p:blipFill>
          <a:blip r:embed="rId3"/>
          <a:stretch>
            <a:fillRect/>
          </a:stretch>
        </p:blipFill>
        <p:spPr>
          <a:xfrm>
            <a:off x="1325418" y="1672803"/>
            <a:ext cx="9541164" cy="4561299"/>
          </a:xfrm>
          <a:prstGeom prst="rect">
            <a:avLst/>
          </a:prstGeom>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32269" cy="767639"/>
          </a:xfrm>
        </p:spPr>
        <p:txBody>
          <a:bodyPr>
            <a:normAutofit/>
          </a:bodyPr>
          <a:lstStyle/>
          <a:p>
            <a:r>
              <a:rPr lang="en-US" altLang="zh-TW" sz="2800" b="1" dirty="0" err="1">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DataFrame</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分組</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&amp;</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彙總 </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II</a:t>
            </a:r>
            <a:endPar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相異欄位，多統計值彙總</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Picture 2">
            <a:extLst>
              <a:ext uri="{FF2B5EF4-FFF2-40B4-BE49-F238E27FC236}">
                <a16:creationId xmlns:a16="http://schemas.microsoft.com/office/drawing/2014/main" id="{AAB7E774-219F-459E-9BE5-A5EAA6EC7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579080B4-6F23-4145-B832-DADD472CBDDA}"/>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方法</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圓角 17">
            <a:extLst>
              <a:ext uri="{FF2B5EF4-FFF2-40B4-BE49-F238E27FC236}">
                <a16:creationId xmlns:a16="http://schemas.microsoft.com/office/drawing/2014/main" id="{31C73D4C-737D-40C2-AEB0-33036FC6C88B}"/>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38779510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D54C8A02-8774-4F63-AD40-5C0DD534169E}"/>
              </a:ext>
            </a:extLst>
          </p:cNvPr>
          <p:cNvPicPr>
            <a:picLocks noChangeAspect="1"/>
          </p:cNvPicPr>
          <p:nvPr/>
        </p:nvPicPr>
        <p:blipFill>
          <a:blip r:embed="rId3"/>
          <a:stretch>
            <a:fillRect/>
          </a:stretch>
        </p:blipFill>
        <p:spPr>
          <a:xfrm>
            <a:off x="1465241" y="1607454"/>
            <a:ext cx="9011048" cy="4906732"/>
          </a:xfrm>
          <a:prstGeom prst="rect">
            <a:avLst/>
          </a:prstGeom>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32269" cy="767639"/>
          </a:xfrm>
        </p:spPr>
        <p:txBody>
          <a:bodyPr>
            <a:normAutofit/>
          </a:bodyPr>
          <a:lstStyle/>
          <a:p>
            <a:r>
              <a:rPr lang="en-US" altLang="zh-TW" sz="2800" b="1" dirty="0" err="1">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DataFrame</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型態轉換</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Picture 2">
            <a:extLst>
              <a:ext uri="{FF2B5EF4-FFF2-40B4-BE49-F238E27FC236}">
                <a16:creationId xmlns:a16="http://schemas.microsoft.com/office/drawing/2014/main" id="{AAB7E774-219F-459E-9BE5-A5EAA6EC7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579080B4-6F23-4145-B832-DADD472CBDDA}"/>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方法</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圓角 17">
            <a:extLst>
              <a:ext uri="{FF2B5EF4-FFF2-40B4-BE49-F238E27FC236}">
                <a16:creationId xmlns:a16="http://schemas.microsoft.com/office/drawing/2014/main" id="{31C73D4C-737D-40C2-AEB0-33036FC6C88B}"/>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
        <p:nvSpPr>
          <p:cNvPr id="21" name="標題 1">
            <a:extLst>
              <a:ext uri="{FF2B5EF4-FFF2-40B4-BE49-F238E27FC236}">
                <a16:creationId xmlns:a16="http://schemas.microsoft.com/office/drawing/2014/main" id="{87CD01B3-B172-4877-9AAA-C6D6CCE853BD}"/>
              </a:ext>
            </a:extLst>
          </p:cNvPr>
          <p:cNvSpPr txBox="1">
            <a:spLocks/>
          </p:cNvSpPr>
          <p:nvPr/>
        </p:nvSpPr>
        <p:spPr>
          <a:xfrm>
            <a:off x="141119" y="674451"/>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表格型態前處理</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spTree>
    <p:extLst>
      <p:ext uri="{BB962C8B-B14F-4D97-AF65-F5344CB8AC3E}">
        <p14:creationId xmlns:p14="http://schemas.microsoft.com/office/powerpoint/2010/main" val="1087930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32269" cy="767639"/>
          </a:xfrm>
        </p:spPr>
        <p:txBody>
          <a:bodyPr>
            <a:normAutofit/>
          </a:bodyPr>
          <a:lstStyle/>
          <a:p>
            <a:r>
              <a:rPr lang="en-US" altLang="zh-TW" sz="2800" b="1" dirty="0" err="1">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DataFrame</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長寬表轉換</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Long to wide</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Picture 2">
            <a:extLst>
              <a:ext uri="{FF2B5EF4-FFF2-40B4-BE49-F238E27FC236}">
                <a16:creationId xmlns:a16="http://schemas.microsoft.com/office/drawing/2014/main" id="{AAB7E774-219F-459E-9BE5-A5EAA6EC7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579080B4-6F23-4145-B832-DADD472CBDDA}"/>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方法</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圓角 17">
            <a:extLst>
              <a:ext uri="{FF2B5EF4-FFF2-40B4-BE49-F238E27FC236}">
                <a16:creationId xmlns:a16="http://schemas.microsoft.com/office/drawing/2014/main" id="{31C73D4C-737D-40C2-AEB0-33036FC6C88B}"/>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
        <p:nvSpPr>
          <p:cNvPr id="26" name="文字方塊 25">
            <a:extLst>
              <a:ext uri="{FF2B5EF4-FFF2-40B4-BE49-F238E27FC236}">
                <a16:creationId xmlns:a16="http://schemas.microsoft.com/office/drawing/2014/main" id="{4F80E9BD-2985-424A-B3AB-BB934973D2F7}"/>
              </a:ext>
            </a:extLst>
          </p:cNvPr>
          <p:cNvSpPr txBox="1"/>
          <p:nvPr/>
        </p:nvSpPr>
        <p:spPr>
          <a:xfrm>
            <a:off x="239806" y="6074144"/>
            <a:ext cx="5748618" cy="523220"/>
          </a:xfrm>
          <a:prstGeom prst="rect">
            <a:avLst/>
          </a:prstGeom>
          <a:noFill/>
        </p:spPr>
        <p:txBody>
          <a:bodyPr wrap="square">
            <a:spAutoFit/>
          </a:bodyPr>
          <a:lstStyle/>
          <a:p>
            <a:r>
              <a:rPr lang="zh-TW" altLang="en-US" sz="1400" dirty="0"/>
              <a:t>https://hausetutorials.netlify.app/posts/2020-05-17-reshape-python-pandas-dataframe-from-long-to-wide-with-pivottable/</a:t>
            </a:r>
          </a:p>
        </p:txBody>
      </p:sp>
      <p:pic>
        <p:nvPicPr>
          <p:cNvPr id="5" name="圖片 4">
            <a:extLst>
              <a:ext uri="{FF2B5EF4-FFF2-40B4-BE49-F238E27FC236}">
                <a16:creationId xmlns:a16="http://schemas.microsoft.com/office/drawing/2014/main" id="{221F57F1-560E-4F03-837A-811EEA36BD1C}"/>
              </a:ext>
            </a:extLst>
          </p:cNvPr>
          <p:cNvPicPr>
            <a:picLocks noChangeAspect="1"/>
          </p:cNvPicPr>
          <p:nvPr/>
        </p:nvPicPr>
        <p:blipFill>
          <a:blip r:embed="rId5"/>
          <a:stretch>
            <a:fillRect/>
          </a:stretch>
        </p:blipFill>
        <p:spPr>
          <a:xfrm>
            <a:off x="2522154" y="1750292"/>
            <a:ext cx="7147692" cy="4169487"/>
          </a:xfrm>
          <a:prstGeom prst="rect">
            <a:avLst/>
          </a:prstGeom>
        </p:spPr>
      </p:pic>
      <p:sp>
        <p:nvSpPr>
          <p:cNvPr id="7" name="矩形 6">
            <a:extLst>
              <a:ext uri="{FF2B5EF4-FFF2-40B4-BE49-F238E27FC236}">
                <a16:creationId xmlns:a16="http://schemas.microsoft.com/office/drawing/2014/main" id="{9EFB93D6-9917-4F1E-B027-02465B21D31B}"/>
              </a:ext>
            </a:extLst>
          </p:cNvPr>
          <p:cNvSpPr/>
          <p:nvPr/>
        </p:nvSpPr>
        <p:spPr>
          <a:xfrm>
            <a:off x="7894543" y="1485050"/>
            <a:ext cx="2339788" cy="582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8088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hape pandas dataframe in Python | Towards Data Science">
            <a:extLst>
              <a:ext uri="{FF2B5EF4-FFF2-40B4-BE49-F238E27FC236}">
                <a16:creationId xmlns:a16="http://schemas.microsoft.com/office/drawing/2014/main" id="{2DCD1073-107B-457D-B4BE-8AF8198A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190" y="1375750"/>
            <a:ext cx="7213065" cy="5271602"/>
          </a:xfrm>
          <a:prstGeom prst="rect">
            <a:avLst/>
          </a:prstGeom>
          <a:noFill/>
          <a:extLst>
            <a:ext uri="{909E8E84-426E-40DD-AFC4-6F175D3DCCD1}">
              <a14:hiddenFill xmlns:a14="http://schemas.microsoft.com/office/drawing/2010/main">
                <a:solidFill>
                  <a:srgbClr val="FFFFFF"/>
                </a:solidFill>
              </a14:hiddenFill>
            </a:ext>
          </a:extLst>
        </p:spPr>
      </p:pic>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32269" cy="767639"/>
          </a:xfrm>
        </p:spPr>
        <p:txBody>
          <a:bodyPr>
            <a:normAutofit/>
          </a:bodyPr>
          <a:lstStyle/>
          <a:p>
            <a:r>
              <a:rPr lang="en-US" altLang="zh-TW" sz="2800" b="1" dirty="0" err="1">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DataFrame</a:t>
            </a:r>
            <a:r>
              <a:rPr lang="en-US" altLang="zh-TW"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長寬表轉換</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Wide to long</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Picture 2">
            <a:extLst>
              <a:ext uri="{FF2B5EF4-FFF2-40B4-BE49-F238E27FC236}">
                <a16:creationId xmlns:a16="http://schemas.microsoft.com/office/drawing/2014/main" id="{AAB7E774-219F-459E-9BE5-A5EAA6EC7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579080B4-6F23-4145-B832-DADD472CBDDA}"/>
              </a:ext>
            </a:extLst>
          </p:cNvPr>
          <p:cNvSpPr/>
          <p:nvPr/>
        </p:nvSpPr>
        <p:spPr>
          <a:xfrm>
            <a:off x="458713" y="1438505"/>
            <a:ext cx="127483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noProof="0" dirty="0">
                <a:solidFill>
                  <a:prstClr val="black"/>
                </a:solidFill>
                <a:latin typeface="微軟正黑體" panose="020B0604030504040204" pitchFamily="34" charset="-120"/>
                <a:ea typeface="微軟正黑體" panose="020B0604030504040204" pitchFamily="34" charset="-120"/>
              </a:rPr>
              <a:t>方法</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圓角 17">
            <a:extLst>
              <a:ext uri="{FF2B5EF4-FFF2-40B4-BE49-F238E27FC236}">
                <a16:creationId xmlns:a16="http://schemas.microsoft.com/office/drawing/2014/main" id="{31C73D4C-737D-40C2-AEB0-33036FC6C88B}"/>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
        <p:nvSpPr>
          <p:cNvPr id="26" name="文字方塊 25">
            <a:extLst>
              <a:ext uri="{FF2B5EF4-FFF2-40B4-BE49-F238E27FC236}">
                <a16:creationId xmlns:a16="http://schemas.microsoft.com/office/drawing/2014/main" id="{4F80E9BD-2985-424A-B3AB-BB934973D2F7}"/>
              </a:ext>
            </a:extLst>
          </p:cNvPr>
          <p:cNvSpPr txBox="1"/>
          <p:nvPr/>
        </p:nvSpPr>
        <p:spPr>
          <a:xfrm>
            <a:off x="239806" y="6074144"/>
            <a:ext cx="5015686" cy="523220"/>
          </a:xfrm>
          <a:prstGeom prst="rect">
            <a:avLst/>
          </a:prstGeom>
          <a:noFill/>
        </p:spPr>
        <p:txBody>
          <a:bodyPr wrap="square">
            <a:spAutoFit/>
          </a:bodyPr>
          <a:lstStyle/>
          <a:p>
            <a:r>
              <a:rPr lang="zh-TW" altLang="en-US" sz="1400" dirty="0"/>
              <a:t>https://hausetutorials.netlify.app/posts/2020-05-17-reshape-python-pandas-dataframe-from-long-to-wide-with-pivottable/</a:t>
            </a:r>
          </a:p>
        </p:txBody>
      </p:sp>
      <p:sp>
        <p:nvSpPr>
          <p:cNvPr id="17" name="矩形 16">
            <a:extLst>
              <a:ext uri="{FF2B5EF4-FFF2-40B4-BE49-F238E27FC236}">
                <a16:creationId xmlns:a16="http://schemas.microsoft.com/office/drawing/2014/main" id="{8ED997CF-068B-48F0-850D-A0EBF10C7C96}"/>
              </a:ext>
            </a:extLst>
          </p:cNvPr>
          <p:cNvSpPr/>
          <p:nvPr/>
        </p:nvSpPr>
        <p:spPr>
          <a:xfrm>
            <a:off x="7616638" y="1438505"/>
            <a:ext cx="2339788" cy="582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0845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0E63EF27-481D-4A3E-826D-58CEA950B054}"/>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6" name="標題 1">
            <a:extLst>
              <a:ext uri="{FF2B5EF4-FFF2-40B4-BE49-F238E27FC236}">
                <a16:creationId xmlns:a16="http://schemas.microsoft.com/office/drawing/2014/main" id="{814B5191-EF66-4CBC-BA33-847B4C30F387}"/>
              </a:ext>
            </a:extLst>
          </p:cNvPr>
          <p:cNvSpPr>
            <a:spLocks noGrp="1"/>
          </p:cNvSpPr>
          <p:nvPr>
            <p:ph type="title"/>
          </p:nvPr>
        </p:nvSpPr>
        <p:spPr>
          <a:xfrm>
            <a:off x="3550624" y="63633"/>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資料分析架構</a:t>
            </a:r>
          </a:p>
        </p:txBody>
      </p:sp>
      <p:pic>
        <p:nvPicPr>
          <p:cNvPr id="7" name="圖片 6" descr="一張含有 符號, 字型, 標誌, 圖形 的圖片&#10;&#10;自動產生的描述">
            <a:extLst>
              <a:ext uri="{FF2B5EF4-FFF2-40B4-BE49-F238E27FC236}">
                <a16:creationId xmlns:a16="http://schemas.microsoft.com/office/drawing/2014/main" id="{6266E06C-0D43-4293-8525-7A5F6DBE3C0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9" name="文字方塊 8">
            <a:extLst>
              <a:ext uri="{FF2B5EF4-FFF2-40B4-BE49-F238E27FC236}">
                <a16:creationId xmlns:a16="http://schemas.microsoft.com/office/drawing/2014/main" id="{7D51CEF5-7A34-4BDF-A531-4167A35029C1}"/>
              </a:ext>
            </a:extLst>
          </p:cNvPr>
          <p:cNvSpPr txBox="1"/>
          <p:nvPr/>
        </p:nvSpPr>
        <p:spPr>
          <a:xfrm>
            <a:off x="2761129" y="6242185"/>
            <a:ext cx="1281953" cy="369332"/>
          </a:xfrm>
          <a:prstGeom prst="rect">
            <a:avLst/>
          </a:prstGeom>
          <a:noFill/>
        </p:spPr>
        <p:txBody>
          <a:bodyPr wrap="square">
            <a:spAutoFit/>
          </a:bodyPr>
          <a:lstStyle/>
          <a:p>
            <a:r>
              <a:rPr lang="zh-TW" altLang="en-US" sz="1800" b="1" i="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資料收集</a:t>
            </a:r>
            <a:endParaRPr lang="zh-TW" altLang="en-US" i="1" dirty="0"/>
          </a:p>
        </p:txBody>
      </p:sp>
      <p:pic>
        <p:nvPicPr>
          <p:cNvPr id="11" name="圖片 10">
            <a:extLst>
              <a:ext uri="{FF2B5EF4-FFF2-40B4-BE49-F238E27FC236}">
                <a16:creationId xmlns:a16="http://schemas.microsoft.com/office/drawing/2014/main" id="{5B8FDD73-9F0C-44FA-A700-B7B3C2C654AF}"/>
              </a:ext>
            </a:extLst>
          </p:cNvPr>
          <p:cNvPicPr>
            <a:picLocks noChangeAspect="1"/>
          </p:cNvPicPr>
          <p:nvPr/>
        </p:nvPicPr>
        <p:blipFill>
          <a:blip r:embed="rId3"/>
          <a:stretch>
            <a:fillRect/>
          </a:stretch>
        </p:blipFill>
        <p:spPr>
          <a:xfrm>
            <a:off x="602000" y="936020"/>
            <a:ext cx="11021963" cy="5306165"/>
          </a:xfrm>
          <a:prstGeom prst="rect">
            <a:avLst/>
          </a:prstGeom>
        </p:spPr>
      </p:pic>
      <p:sp>
        <p:nvSpPr>
          <p:cNvPr id="12" name="文字方塊 11">
            <a:extLst>
              <a:ext uri="{FF2B5EF4-FFF2-40B4-BE49-F238E27FC236}">
                <a16:creationId xmlns:a16="http://schemas.microsoft.com/office/drawing/2014/main" id="{3DCE6341-EB71-4576-89F4-6F186372F8F4}"/>
              </a:ext>
            </a:extLst>
          </p:cNvPr>
          <p:cNvSpPr txBox="1"/>
          <p:nvPr/>
        </p:nvSpPr>
        <p:spPr>
          <a:xfrm>
            <a:off x="8283388" y="6242185"/>
            <a:ext cx="1281953" cy="369332"/>
          </a:xfrm>
          <a:prstGeom prst="rect">
            <a:avLst/>
          </a:prstGeom>
          <a:noFill/>
        </p:spPr>
        <p:txBody>
          <a:bodyPr wrap="square">
            <a:spAutoFit/>
          </a:bodyPr>
          <a:lstStyle/>
          <a:p>
            <a:r>
              <a:rPr lang="zh-TW" altLang="en-US" sz="1800" b="1" i="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資料</a:t>
            </a:r>
            <a:r>
              <a:rPr lang="zh-TW" altLang="en-US" b="1" i="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分析</a:t>
            </a:r>
            <a:endParaRPr lang="zh-TW" altLang="en-US" i="1" dirty="0"/>
          </a:p>
        </p:txBody>
      </p:sp>
      <p:sp>
        <p:nvSpPr>
          <p:cNvPr id="15" name="矩形: 圓角 14">
            <a:extLst>
              <a:ext uri="{FF2B5EF4-FFF2-40B4-BE49-F238E27FC236}">
                <a16:creationId xmlns:a16="http://schemas.microsoft.com/office/drawing/2014/main" id="{1027A5DA-786E-4CA7-84DE-3A048447A2D0}"/>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3028455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螢幕擷取畫面, 字型, 標誌 的圖片&#10;&#10;自動產生的描述">
            <a:extLst>
              <a:ext uri="{FF2B5EF4-FFF2-40B4-BE49-F238E27FC236}">
                <a16:creationId xmlns:a16="http://schemas.microsoft.com/office/drawing/2014/main" id="{476C9808-2482-4FC0-9A80-FE7B94488D24}"/>
              </a:ext>
            </a:extLst>
          </p:cNvPr>
          <p:cNvPicPr>
            <a:picLocks noChangeAspect="1"/>
          </p:cNvPicPr>
          <p:nvPr/>
        </p:nvPicPr>
        <p:blipFill rotWithShape="1">
          <a:blip r:embed="rId2"/>
          <a:srcRect r="425" b="-1"/>
          <a:stretch/>
        </p:blipFill>
        <p:spPr>
          <a:xfrm>
            <a:off x="20" y="1282"/>
            <a:ext cx="12191980" cy="6856718"/>
          </a:xfrm>
          <a:prstGeom prst="rect">
            <a:avLst/>
          </a:prstGeom>
        </p:spPr>
      </p:pic>
      <p:sp>
        <p:nvSpPr>
          <p:cNvPr id="8" name="矩形: 圓角 7">
            <a:extLst>
              <a:ext uri="{FF2B5EF4-FFF2-40B4-BE49-F238E27FC236}">
                <a16:creationId xmlns:a16="http://schemas.microsoft.com/office/drawing/2014/main" id="{ADA768B0-FB7C-46A2-B0D9-FECECD92B3C7}"/>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21043388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0E63EF27-481D-4A3E-826D-58CEA950B054}"/>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6" name="標題 1">
            <a:extLst>
              <a:ext uri="{FF2B5EF4-FFF2-40B4-BE49-F238E27FC236}">
                <a16:creationId xmlns:a16="http://schemas.microsoft.com/office/drawing/2014/main" id="{814B5191-EF66-4CBC-BA33-847B4C30F387}"/>
              </a:ext>
            </a:extLst>
          </p:cNvPr>
          <p:cNvSpPr>
            <a:spLocks noGrp="1"/>
          </p:cNvSpPr>
          <p:nvPr>
            <p:ph type="title"/>
          </p:nvPr>
        </p:nvSpPr>
        <p:spPr>
          <a:xfrm>
            <a:off x="3550624" y="63633"/>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湖倉一體的現代資料工程</a:t>
            </a:r>
          </a:p>
        </p:txBody>
      </p:sp>
      <p:pic>
        <p:nvPicPr>
          <p:cNvPr id="7" name="圖片 6" descr="一張含有 符號, 字型, 標誌, 圖形 的圖片&#10;&#10;自動產生的描述">
            <a:extLst>
              <a:ext uri="{FF2B5EF4-FFF2-40B4-BE49-F238E27FC236}">
                <a16:creationId xmlns:a16="http://schemas.microsoft.com/office/drawing/2014/main" id="{6266E06C-0D43-4293-8525-7A5F6DBE3C0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pic>
        <p:nvPicPr>
          <p:cNvPr id="3" name="圖片 2">
            <a:extLst>
              <a:ext uri="{FF2B5EF4-FFF2-40B4-BE49-F238E27FC236}">
                <a16:creationId xmlns:a16="http://schemas.microsoft.com/office/drawing/2014/main" id="{7746C3BE-0301-4E16-B19E-3C2BD996A37A}"/>
              </a:ext>
            </a:extLst>
          </p:cNvPr>
          <p:cNvPicPr>
            <a:picLocks noChangeAspect="1"/>
          </p:cNvPicPr>
          <p:nvPr/>
        </p:nvPicPr>
        <p:blipFill>
          <a:blip r:embed="rId3"/>
          <a:stretch>
            <a:fillRect/>
          </a:stretch>
        </p:blipFill>
        <p:spPr>
          <a:xfrm>
            <a:off x="146807" y="960666"/>
            <a:ext cx="11898385" cy="5344271"/>
          </a:xfrm>
          <a:prstGeom prst="rect">
            <a:avLst/>
          </a:prstGeom>
        </p:spPr>
      </p:pic>
      <p:sp>
        <p:nvSpPr>
          <p:cNvPr id="10" name="矩形: 圓角 9">
            <a:extLst>
              <a:ext uri="{FF2B5EF4-FFF2-40B4-BE49-F238E27FC236}">
                <a16:creationId xmlns:a16="http://schemas.microsoft.com/office/drawing/2014/main" id="{A4C69E63-1479-4166-A0EB-CB4CC4090C43}"/>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37731330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B9934B1-6024-4C82-8783-AB72610DF962}"/>
              </a:ext>
            </a:extLst>
          </p:cNvPr>
          <p:cNvSpPr>
            <a:spLocks noGrp="1"/>
          </p:cNvSpPr>
          <p:nvPr>
            <p:ph type="sldNum" sz="quarter" idx="12"/>
          </p:nvPr>
        </p:nvSpPr>
        <p:spPr/>
        <p:txBody>
          <a:bodyPr/>
          <a:lstStyle/>
          <a:p>
            <a:fld id="{E705E05A-C565-4ECA-A52B-AF5703A92FCB}" type="slidenum">
              <a:rPr lang="zh-TW" altLang="en-US" smtClean="0"/>
              <a:t>87</a:t>
            </a:fld>
            <a:endParaRPr lang="zh-TW" altLang="en-US"/>
          </a:p>
        </p:txBody>
      </p:sp>
      <p:pic>
        <p:nvPicPr>
          <p:cNvPr id="5" name="圖片 4" descr="一張含有 符號, 字型, 標誌, 圖形 的圖片&#10;&#10;自動產生的描述">
            <a:extLst>
              <a:ext uri="{FF2B5EF4-FFF2-40B4-BE49-F238E27FC236}">
                <a16:creationId xmlns:a16="http://schemas.microsoft.com/office/drawing/2014/main" id="{29439A95-74C9-4C23-928F-3EE9E42E374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6" name="平行四邊形 5">
            <a:extLst>
              <a:ext uri="{FF2B5EF4-FFF2-40B4-BE49-F238E27FC236}">
                <a16:creationId xmlns:a16="http://schemas.microsoft.com/office/drawing/2014/main" id="{7E353C6B-016C-4B40-B29F-843F595A382D}"/>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平行四邊形 6">
            <a:extLst>
              <a:ext uri="{FF2B5EF4-FFF2-40B4-BE49-F238E27FC236}">
                <a16:creationId xmlns:a16="http://schemas.microsoft.com/office/drawing/2014/main" id="{B4503328-6A4E-4767-A231-B07E15E6C189}"/>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標題 1">
            <a:extLst>
              <a:ext uri="{FF2B5EF4-FFF2-40B4-BE49-F238E27FC236}">
                <a16:creationId xmlns:a16="http://schemas.microsoft.com/office/drawing/2014/main" id="{084973DB-57EC-4BA6-A260-03209B230F3B}"/>
              </a:ext>
            </a:extLst>
          </p:cNvPr>
          <p:cNvSpPr>
            <a:spLocks noGrp="1"/>
          </p:cNvSpPr>
          <p:nvPr>
            <p:ph type="title"/>
          </p:nvPr>
        </p:nvSpPr>
        <p:spPr>
          <a:xfrm>
            <a:off x="141119" y="137525"/>
            <a:ext cx="4332269" cy="767639"/>
          </a:xfrm>
        </p:spPr>
        <p:txBody>
          <a:bodyPr>
            <a:normAutofit/>
          </a:bodyPr>
          <a:lstStyle/>
          <a:p>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機器學習流程簡介</a:t>
            </a:r>
          </a:p>
        </p:txBody>
      </p:sp>
      <p:sp>
        <p:nvSpPr>
          <p:cNvPr id="9" name="標題 1">
            <a:extLst>
              <a:ext uri="{FF2B5EF4-FFF2-40B4-BE49-F238E27FC236}">
                <a16:creationId xmlns:a16="http://schemas.microsoft.com/office/drawing/2014/main" id="{888BE7E7-B558-4E90-AC40-9E08E3587168}"/>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資料收集到預測 </a:t>
            </a:r>
            <a:r>
              <a:rPr kumimoji="0" lang="en-US" altLang="zh-TW" sz="2000" b="1" i="0" u="none" strike="noStrike" kern="1200" cap="none" spc="0" normalizeH="0" baseline="0" noProof="0" dirty="0" err="1">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pipline</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10" name="矩形 9">
            <a:extLst>
              <a:ext uri="{FF2B5EF4-FFF2-40B4-BE49-F238E27FC236}">
                <a16:creationId xmlns:a16="http://schemas.microsoft.com/office/drawing/2014/main" id="{4A537FEC-A20E-470E-B8BF-611AAD5906AE}"/>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1" name="直線接點 10">
            <a:extLst>
              <a:ext uri="{FF2B5EF4-FFF2-40B4-BE49-F238E27FC236}">
                <a16:creationId xmlns:a16="http://schemas.microsoft.com/office/drawing/2014/main" id="{70006E08-8514-4A9D-904A-A8DEC8AF57E2}"/>
              </a:ext>
            </a:extLst>
          </p:cNvPr>
          <p:cNvCxnSpPr>
            <a:cxnSpLocks/>
          </p:cNvCxnSpPr>
          <p:nvPr/>
        </p:nvCxnSpPr>
        <p:spPr>
          <a:xfrm flipH="1">
            <a:off x="7903330" y="2205555"/>
            <a:ext cx="1" cy="442734"/>
          </a:xfrm>
          <a:prstGeom prst="line">
            <a:avLst/>
          </a:prstGeom>
          <a:ln w="381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64C57139-B92D-459A-B05A-9C5CEEA04C44}"/>
              </a:ext>
            </a:extLst>
          </p:cNvPr>
          <p:cNvCxnSpPr>
            <a:cxnSpLocks/>
          </p:cNvCxnSpPr>
          <p:nvPr/>
        </p:nvCxnSpPr>
        <p:spPr>
          <a:xfrm flipH="1">
            <a:off x="1467012" y="2205555"/>
            <a:ext cx="1" cy="442734"/>
          </a:xfrm>
          <a:prstGeom prst="line">
            <a:avLst/>
          </a:prstGeom>
          <a:ln w="381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26824A07-FCFC-4B8A-9E05-2A8E0B0F6E96}"/>
              </a:ext>
            </a:extLst>
          </p:cNvPr>
          <p:cNvCxnSpPr>
            <a:cxnSpLocks/>
          </p:cNvCxnSpPr>
          <p:nvPr/>
        </p:nvCxnSpPr>
        <p:spPr>
          <a:xfrm flipH="1">
            <a:off x="3082362" y="2205555"/>
            <a:ext cx="1" cy="442734"/>
          </a:xfrm>
          <a:prstGeom prst="line">
            <a:avLst/>
          </a:prstGeom>
          <a:ln w="381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264D0F88-A8BB-45BB-901C-1F024CB2E2A9}"/>
              </a:ext>
            </a:extLst>
          </p:cNvPr>
          <p:cNvCxnSpPr>
            <a:cxnSpLocks/>
          </p:cNvCxnSpPr>
          <p:nvPr/>
        </p:nvCxnSpPr>
        <p:spPr>
          <a:xfrm flipH="1">
            <a:off x="4692740" y="2205555"/>
            <a:ext cx="1" cy="442734"/>
          </a:xfrm>
          <a:prstGeom prst="line">
            <a:avLst/>
          </a:prstGeom>
          <a:ln w="381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57D889C1-BFCE-4A3A-A971-61269DEC2D73}"/>
              </a:ext>
            </a:extLst>
          </p:cNvPr>
          <p:cNvCxnSpPr>
            <a:cxnSpLocks/>
          </p:cNvCxnSpPr>
          <p:nvPr/>
        </p:nvCxnSpPr>
        <p:spPr>
          <a:xfrm flipH="1">
            <a:off x="6313293" y="2205555"/>
            <a:ext cx="1" cy="442734"/>
          </a:xfrm>
          <a:prstGeom prst="line">
            <a:avLst/>
          </a:prstGeom>
          <a:ln w="381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FD7F2C9-1620-4617-85C0-B3C2D8C0284B}"/>
              </a:ext>
            </a:extLst>
          </p:cNvPr>
          <p:cNvCxnSpPr>
            <a:cxnSpLocks/>
          </p:cNvCxnSpPr>
          <p:nvPr/>
        </p:nvCxnSpPr>
        <p:spPr>
          <a:xfrm flipH="1">
            <a:off x="9487202" y="2205555"/>
            <a:ext cx="1" cy="442734"/>
          </a:xfrm>
          <a:prstGeom prst="line">
            <a:avLst/>
          </a:prstGeom>
          <a:ln w="381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FE59EA-8E0A-408F-98D2-26F05641715C}"/>
              </a:ext>
            </a:extLst>
          </p:cNvPr>
          <p:cNvCxnSpPr>
            <a:cxnSpLocks/>
          </p:cNvCxnSpPr>
          <p:nvPr/>
        </p:nvCxnSpPr>
        <p:spPr>
          <a:xfrm flipH="1">
            <a:off x="11090601" y="2205555"/>
            <a:ext cx="1" cy="442734"/>
          </a:xfrm>
          <a:prstGeom prst="line">
            <a:avLst/>
          </a:prstGeom>
          <a:ln w="381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不規則四邊形 70">
            <a:extLst>
              <a:ext uri="{FF2B5EF4-FFF2-40B4-BE49-F238E27FC236}">
                <a16:creationId xmlns:a16="http://schemas.microsoft.com/office/drawing/2014/main" id="{29D5C193-63D4-4D3C-9AC0-01CDE88690A7}"/>
              </a:ext>
            </a:extLst>
          </p:cNvPr>
          <p:cNvSpPr/>
          <p:nvPr/>
        </p:nvSpPr>
        <p:spPr>
          <a:xfrm rot="16200000">
            <a:off x="5983574" y="-2637144"/>
            <a:ext cx="620071" cy="9372608"/>
          </a:xfrm>
          <a:prstGeom prst="trapezoid">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849B7AB9-DCF5-4D25-AB34-68EDFF57D6A1}"/>
              </a:ext>
            </a:extLst>
          </p:cNvPr>
          <p:cNvSpPr txBox="1"/>
          <p:nvPr/>
        </p:nvSpPr>
        <p:spPr>
          <a:xfrm>
            <a:off x="5506077" y="2654333"/>
            <a:ext cx="1598102" cy="587918"/>
          </a:xfrm>
          <a:prstGeom prst="rect">
            <a:avLst/>
          </a:prstGeom>
          <a:solidFill>
            <a:schemeClr val="bg1">
              <a:lumMod val="95000"/>
            </a:schemeClr>
          </a:solidFill>
        </p:spPr>
        <p:txBody>
          <a:bodyPr wrap="square" rtlCol="0">
            <a:spAutoFit/>
          </a:bodyPr>
          <a:lstStyle/>
          <a:p>
            <a:pPr marL="0" marR="0" lvl="0" indent="0" algn="ctr" defTabSz="913607" rtl="0" eaLnBrk="0" fontAlgn="base" latinLnBrk="0" hangingPunct="0">
              <a:lnSpc>
                <a:spcPct val="120000"/>
              </a:lnSpc>
              <a:spcBef>
                <a:spcPct val="0"/>
              </a:spcBef>
              <a:spcAft>
                <a:spcPct val="0"/>
              </a:spcAft>
              <a:buClrTx/>
              <a:buSzTx/>
              <a:buFontTx/>
              <a:buNone/>
              <a:tabLst/>
              <a:defRPr/>
            </a:pPr>
            <a:r>
              <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04 </a:t>
            </a:r>
            <a:r>
              <a:rPr kumimoji="1" lang="zh-TW" altLang="en-US"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特徵建構＆</a:t>
            </a:r>
            <a:endPar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ctr" defTabSz="913607" rtl="0" eaLnBrk="0" fontAlgn="base" latinLnBrk="0" hangingPunct="0">
              <a:lnSpc>
                <a:spcPct val="120000"/>
              </a:lnSpc>
              <a:spcBef>
                <a:spcPct val="0"/>
              </a:spcBef>
              <a:spcAft>
                <a:spcPct val="0"/>
              </a:spcAft>
              <a:buClrTx/>
              <a:buSzTx/>
              <a:buFontTx/>
              <a:buNone/>
              <a:tabLst/>
              <a:defRPr/>
            </a:pPr>
            <a:r>
              <a:rPr kumimoji="1" lang="zh-TW" altLang="en-US"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提取</a:t>
            </a:r>
          </a:p>
        </p:txBody>
      </p:sp>
      <p:sp>
        <p:nvSpPr>
          <p:cNvPr id="20" name="文字方塊 19">
            <a:extLst>
              <a:ext uri="{FF2B5EF4-FFF2-40B4-BE49-F238E27FC236}">
                <a16:creationId xmlns:a16="http://schemas.microsoft.com/office/drawing/2014/main" id="{A0CEB08D-84AF-47D5-9845-236088165959}"/>
              </a:ext>
            </a:extLst>
          </p:cNvPr>
          <p:cNvSpPr txBox="1"/>
          <p:nvPr/>
        </p:nvSpPr>
        <p:spPr>
          <a:xfrm>
            <a:off x="2274974" y="2654333"/>
            <a:ext cx="1619154" cy="329386"/>
          </a:xfrm>
          <a:prstGeom prst="rect">
            <a:avLst/>
          </a:prstGeom>
          <a:solidFill>
            <a:schemeClr val="bg1">
              <a:lumMod val="95000"/>
            </a:schemeClr>
          </a:solidFill>
        </p:spPr>
        <p:txBody>
          <a:bodyPr wrap="square" rtlCol="0">
            <a:spAutoFit/>
          </a:bodyPr>
          <a:lstStyle/>
          <a:p>
            <a:pPr marL="0" marR="0" lvl="0" indent="0" algn="ctr" defTabSz="913607" rtl="0" eaLnBrk="0" fontAlgn="base" latinLnBrk="0" hangingPunct="0">
              <a:lnSpc>
                <a:spcPct val="120000"/>
              </a:lnSpc>
              <a:spcBef>
                <a:spcPct val="0"/>
              </a:spcBef>
              <a:spcAft>
                <a:spcPct val="0"/>
              </a:spcAft>
              <a:buClrTx/>
              <a:buSzTx/>
              <a:buFontTx/>
              <a:buNone/>
              <a:tabLst/>
              <a:defRPr/>
            </a:pPr>
            <a:r>
              <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02</a:t>
            </a:r>
            <a:r>
              <a:rPr kumimoji="1" lang="zh-TW" altLang="en-US"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資料前處理</a:t>
            </a:r>
          </a:p>
        </p:txBody>
      </p:sp>
      <p:sp>
        <p:nvSpPr>
          <p:cNvPr id="21" name="文字方塊 20">
            <a:extLst>
              <a:ext uri="{FF2B5EF4-FFF2-40B4-BE49-F238E27FC236}">
                <a16:creationId xmlns:a16="http://schemas.microsoft.com/office/drawing/2014/main" id="{DD1A40D6-4451-42A6-B4C7-391185B34948}"/>
              </a:ext>
            </a:extLst>
          </p:cNvPr>
          <p:cNvSpPr txBox="1"/>
          <p:nvPr/>
        </p:nvSpPr>
        <p:spPr>
          <a:xfrm>
            <a:off x="3942391" y="2654333"/>
            <a:ext cx="1503069" cy="329386"/>
          </a:xfrm>
          <a:prstGeom prst="rect">
            <a:avLst/>
          </a:prstGeom>
          <a:solidFill>
            <a:schemeClr val="bg1">
              <a:lumMod val="95000"/>
            </a:schemeClr>
          </a:solidFill>
        </p:spPr>
        <p:txBody>
          <a:bodyPr wrap="square" rtlCol="0">
            <a:spAutoFit/>
          </a:bodyPr>
          <a:lstStyle/>
          <a:p>
            <a:pPr marL="0" marR="0" lvl="0" indent="0" algn="ctr" defTabSz="913607" rtl="0" eaLnBrk="0" fontAlgn="base" latinLnBrk="0" hangingPunct="0">
              <a:lnSpc>
                <a:spcPct val="120000"/>
              </a:lnSpc>
              <a:spcBef>
                <a:spcPct val="0"/>
              </a:spcBef>
              <a:spcAft>
                <a:spcPct val="0"/>
              </a:spcAft>
              <a:buClrTx/>
              <a:buSzTx/>
              <a:buFontTx/>
              <a:buNone/>
              <a:tabLst/>
              <a:defRPr/>
            </a:pPr>
            <a:r>
              <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03 </a:t>
            </a:r>
            <a:r>
              <a:rPr kumimoji="1" lang="zh-TW" altLang="en-US"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特徵轉換</a:t>
            </a:r>
            <a:r>
              <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a:t>
            </a:r>
            <a:endParaRPr kumimoji="1" lang="zh-TW" altLang="en-US"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2" name="文字方塊 21">
            <a:extLst>
              <a:ext uri="{FF2B5EF4-FFF2-40B4-BE49-F238E27FC236}">
                <a16:creationId xmlns:a16="http://schemas.microsoft.com/office/drawing/2014/main" id="{EEEF135F-0453-4A18-AD48-B53913E12D93}"/>
              </a:ext>
            </a:extLst>
          </p:cNvPr>
          <p:cNvSpPr txBox="1"/>
          <p:nvPr/>
        </p:nvSpPr>
        <p:spPr>
          <a:xfrm>
            <a:off x="690018" y="2654333"/>
            <a:ext cx="1537927" cy="587918"/>
          </a:xfrm>
          <a:prstGeom prst="rect">
            <a:avLst/>
          </a:prstGeom>
          <a:solidFill>
            <a:schemeClr val="bg1">
              <a:lumMod val="95000"/>
            </a:schemeClr>
          </a:solidFill>
        </p:spPr>
        <p:txBody>
          <a:bodyPr wrap="square" rtlCol="0">
            <a:spAutoFit/>
          </a:bodyPr>
          <a:lstStyle/>
          <a:p>
            <a:pPr marL="0" marR="0" lvl="0" indent="0" algn="ctr" defTabSz="913607" rtl="0" eaLnBrk="0" fontAlgn="base" latinLnBrk="0" hangingPunct="0">
              <a:lnSpc>
                <a:spcPct val="120000"/>
              </a:lnSpc>
              <a:spcBef>
                <a:spcPct val="0"/>
              </a:spcBef>
              <a:spcAft>
                <a:spcPct val="0"/>
              </a:spcAft>
              <a:buClrTx/>
              <a:buSzTx/>
              <a:buFontTx/>
              <a:buNone/>
              <a:tabLst/>
              <a:defRPr/>
            </a:pPr>
            <a:r>
              <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Segoe UI"/>
              </a:rPr>
              <a:t>01 </a:t>
            </a:r>
            <a:r>
              <a:rPr kumimoji="1" lang="zh-TW" altLang="en-US"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Segoe UI"/>
              </a:rPr>
              <a:t>資料探索 </a:t>
            </a:r>
            <a:r>
              <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Segoe UI"/>
              </a:rPr>
              <a:t>EDA</a:t>
            </a:r>
            <a:endParaRPr kumimoji="0"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Segoe UI"/>
            </a:endParaRPr>
          </a:p>
        </p:txBody>
      </p:sp>
      <p:sp>
        <p:nvSpPr>
          <p:cNvPr id="23" name="文字方塊 22">
            <a:extLst>
              <a:ext uri="{FF2B5EF4-FFF2-40B4-BE49-F238E27FC236}">
                <a16:creationId xmlns:a16="http://schemas.microsoft.com/office/drawing/2014/main" id="{4A6CC2DD-A1E7-452A-BCCF-3714C5BCC23D}"/>
              </a:ext>
            </a:extLst>
          </p:cNvPr>
          <p:cNvSpPr txBox="1"/>
          <p:nvPr/>
        </p:nvSpPr>
        <p:spPr>
          <a:xfrm>
            <a:off x="7189291" y="2654333"/>
            <a:ext cx="1407172" cy="329386"/>
          </a:xfrm>
          <a:prstGeom prst="rect">
            <a:avLst/>
          </a:prstGeom>
          <a:solidFill>
            <a:schemeClr val="bg1">
              <a:lumMod val="95000"/>
            </a:schemeClr>
          </a:solidFill>
        </p:spPr>
        <p:txBody>
          <a:bodyPr wrap="square" rtlCol="0">
            <a:spAutoFit/>
          </a:bodyPr>
          <a:lstStyle/>
          <a:p>
            <a:pPr marL="0" marR="0" lvl="0" indent="0" algn="ctr" defTabSz="913607" rtl="0" eaLnBrk="0" fontAlgn="base" latinLnBrk="0" hangingPunct="0">
              <a:lnSpc>
                <a:spcPct val="120000"/>
              </a:lnSpc>
              <a:spcBef>
                <a:spcPct val="0"/>
              </a:spcBef>
              <a:spcAft>
                <a:spcPct val="0"/>
              </a:spcAft>
              <a:buClrTx/>
              <a:buSzTx/>
              <a:buFontTx/>
              <a:buNone/>
              <a:tabLst/>
              <a:defRPr/>
            </a:pPr>
            <a:r>
              <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05 </a:t>
            </a:r>
            <a:r>
              <a:rPr kumimoji="1" lang="zh-TW" altLang="en-US"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資料切分</a:t>
            </a:r>
          </a:p>
        </p:txBody>
      </p:sp>
      <p:sp>
        <p:nvSpPr>
          <p:cNvPr id="24" name="橢圓 23">
            <a:extLst>
              <a:ext uri="{FF2B5EF4-FFF2-40B4-BE49-F238E27FC236}">
                <a16:creationId xmlns:a16="http://schemas.microsoft.com/office/drawing/2014/main" id="{79225363-B167-408B-9CCF-E3745FD8FD77}"/>
              </a:ext>
            </a:extLst>
          </p:cNvPr>
          <p:cNvSpPr/>
          <p:nvPr/>
        </p:nvSpPr>
        <p:spPr>
          <a:xfrm>
            <a:off x="5873350" y="1631147"/>
            <a:ext cx="827243" cy="827243"/>
          </a:xfrm>
          <a:prstGeom prst="ellipse">
            <a:avLst/>
          </a:prstGeom>
          <a:solidFill>
            <a:srgbClr val="262626"/>
          </a:solidFill>
          <a:ln w="152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r>
              <a:rPr kumimoji="1" lang="en-US" altLang="zh-TW"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rPr>
              <a:t>04</a:t>
            </a:r>
            <a:endParaRPr kumimoji="1" lang="zh-TW" altLang="en-US"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C775459C-752D-43CA-BC58-B79FADBF16D8}"/>
              </a:ext>
            </a:extLst>
          </p:cNvPr>
          <p:cNvSpPr txBox="1"/>
          <p:nvPr/>
        </p:nvSpPr>
        <p:spPr>
          <a:xfrm>
            <a:off x="8665638" y="2654333"/>
            <a:ext cx="1685659" cy="329386"/>
          </a:xfrm>
          <a:prstGeom prst="rect">
            <a:avLst/>
          </a:prstGeom>
          <a:solidFill>
            <a:schemeClr val="bg1">
              <a:lumMod val="95000"/>
            </a:schemeClr>
          </a:solidFill>
        </p:spPr>
        <p:txBody>
          <a:bodyPr wrap="square" rtlCol="0">
            <a:spAutoFit/>
          </a:bodyPr>
          <a:lstStyle/>
          <a:p>
            <a:pPr marL="0" marR="0" lvl="0" indent="0" algn="ctr" defTabSz="913607" rtl="0" eaLnBrk="0" fontAlgn="base" latinLnBrk="0" hangingPunct="0">
              <a:lnSpc>
                <a:spcPct val="120000"/>
              </a:lnSpc>
              <a:spcBef>
                <a:spcPct val="0"/>
              </a:spcBef>
              <a:spcAft>
                <a:spcPct val="0"/>
              </a:spcAft>
              <a:buClrTx/>
              <a:buSzTx/>
              <a:buFontTx/>
              <a:buNone/>
              <a:tabLst/>
              <a:defRPr/>
            </a:pPr>
            <a:r>
              <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06 </a:t>
            </a:r>
            <a:r>
              <a:rPr kumimoji="1" lang="zh-TW" altLang="en-US"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p>
        </p:txBody>
      </p:sp>
      <p:sp>
        <p:nvSpPr>
          <p:cNvPr id="26" name="橢圓 25">
            <a:extLst>
              <a:ext uri="{FF2B5EF4-FFF2-40B4-BE49-F238E27FC236}">
                <a16:creationId xmlns:a16="http://schemas.microsoft.com/office/drawing/2014/main" id="{C97C0862-76EB-40CE-B4BF-9469005D1C3E}"/>
              </a:ext>
            </a:extLst>
          </p:cNvPr>
          <p:cNvSpPr/>
          <p:nvPr/>
        </p:nvSpPr>
        <p:spPr>
          <a:xfrm>
            <a:off x="2670930" y="1631147"/>
            <a:ext cx="827243" cy="827243"/>
          </a:xfrm>
          <a:prstGeom prst="ellipse">
            <a:avLst/>
          </a:prstGeom>
          <a:solidFill>
            <a:srgbClr val="262626"/>
          </a:solidFill>
          <a:ln w="152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r>
              <a:rPr kumimoji="1" lang="en-US" altLang="zh-TW"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rPr>
              <a:t>02</a:t>
            </a:r>
            <a:endParaRPr kumimoji="1" lang="zh-TW" altLang="en-US"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0CDFB9D-EB8F-42CA-8775-1559588065B4}"/>
              </a:ext>
            </a:extLst>
          </p:cNvPr>
          <p:cNvSpPr/>
          <p:nvPr/>
        </p:nvSpPr>
        <p:spPr>
          <a:xfrm>
            <a:off x="1069720" y="1631147"/>
            <a:ext cx="827243" cy="827243"/>
          </a:xfrm>
          <a:prstGeom prst="ellipse">
            <a:avLst/>
          </a:prstGeom>
          <a:solidFill>
            <a:srgbClr val="262626"/>
          </a:solidFill>
          <a:ln w="152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r>
              <a:rPr kumimoji="1" lang="en-US" altLang="zh-TW"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rPr>
              <a:t>01</a:t>
            </a:r>
            <a:endParaRPr kumimoji="1" lang="zh-TW" altLang="en-US"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9262803C-E8C0-4D0E-B2F3-292C255F446F}"/>
              </a:ext>
            </a:extLst>
          </p:cNvPr>
          <p:cNvSpPr/>
          <p:nvPr/>
        </p:nvSpPr>
        <p:spPr>
          <a:xfrm>
            <a:off x="4272140" y="1631147"/>
            <a:ext cx="827243" cy="827243"/>
          </a:xfrm>
          <a:prstGeom prst="ellipse">
            <a:avLst/>
          </a:prstGeom>
          <a:solidFill>
            <a:srgbClr val="262626"/>
          </a:solidFill>
          <a:ln w="152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r>
              <a:rPr kumimoji="1" lang="en-US" altLang="zh-TW"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rPr>
              <a:t>03</a:t>
            </a:r>
            <a:endParaRPr kumimoji="1" lang="zh-TW" altLang="en-US"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D340932A-92EE-4289-ACD6-B37F46569980}"/>
              </a:ext>
            </a:extLst>
          </p:cNvPr>
          <p:cNvSpPr/>
          <p:nvPr/>
        </p:nvSpPr>
        <p:spPr>
          <a:xfrm>
            <a:off x="7474560" y="1631147"/>
            <a:ext cx="827243" cy="827243"/>
          </a:xfrm>
          <a:prstGeom prst="ellipse">
            <a:avLst/>
          </a:prstGeom>
          <a:solidFill>
            <a:srgbClr val="262626"/>
          </a:solidFill>
          <a:ln w="152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r>
              <a:rPr kumimoji="1" lang="en-US" altLang="zh-TW"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rPr>
              <a:t>05</a:t>
            </a:r>
            <a:endParaRPr kumimoji="1" lang="zh-TW" altLang="en-US"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0671BEC-24A5-43A9-89BD-C8574A67CC75}"/>
              </a:ext>
            </a:extLst>
          </p:cNvPr>
          <p:cNvSpPr/>
          <p:nvPr/>
        </p:nvSpPr>
        <p:spPr>
          <a:xfrm>
            <a:off x="9075770" y="1631147"/>
            <a:ext cx="827243" cy="827243"/>
          </a:xfrm>
          <a:prstGeom prst="ellipse">
            <a:avLst/>
          </a:prstGeom>
          <a:solidFill>
            <a:srgbClr val="262626"/>
          </a:solidFill>
          <a:ln w="152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r>
              <a:rPr kumimoji="1" lang="en-US" altLang="zh-TW"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rPr>
              <a:t>06</a:t>
            </a:r>
            <a:endParaRPr kumimoji="1" lang="zh-TW" altLang="en-US"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橢圓 30">
            <a:extLst>
              <a:ext uri="{FF2B5EF4-FFF2-40B4-BE49-F238E27FC236}">
                <a16:creationId xmlns:a16="http://schemas.microsoft.com/office/drawing/2014/main" id="{3E6EA1CD-2055-4CE8-89F4-D54FCA232B69}"/>
              </a:ext>
            </a:extLst>
          </p:cNvPr>
          <p:cNvSpPr/>
          <p:nvPr/>
        </p:nvSpPr>
        <p:spPr>
          <a:xfrm>
            <a:off x="10676980" y="1631147"/>
            <a:ext cx="827243" cy="827243"/>
          </a:xfrm>
          <a:prstGeom prst="ellipse">
            <a:avLst/>
          </a:prstGeom>
          <a:solidFill>
            <a:srgbClr val="262626"/>
          </a:solidFill>
          <a:ln w="152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r>
              <a:rPr kumimoji="1" lang="en-US" altLang="zh-TW"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rPr>
              <a:t>07</a:t>
            </a:r>
            <a:endParaRPr kumimoji="1" lang="zh-TW" altLang="en-US" sz="24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239F5644-000A-42E5-980C-B7A9CC19E02E}"/>
              </a:ext>
            </a:extLst>
          </p:cNvPr>
          <p:cNvSpPr txBox="1"/>
          <p:nvPr/>
        </p:nvSpPr>
        <p:spPr>
          <a:xfrm>
            <a:off x="10438610" y="2654333"/>
            <a:ext cx="1303981" cy="329386"/>
          </a:xfrm>
          <a:prstGeom prst="rect">
            <a:avLst/>
          </a:prstGeom>
          <a:solidFill>
            <a:schemeClr val="bg1">
              <a:lumMod val="95000"/>
            </a:schemeClr>
          </a:solidFill>
        </p:spPr>
        <p:txBody>
          <a:bodyPr wrap="square" rtlCol="0">
            <a:spAutoFit/>
          </a:bodyPr>
          <a:lstStyle/>
          <a:p>
            <a:pPr marL="0" marR="0" lvl="0" indent="0" algn="ctr" defTabSz="913607" rtl="0" eaLnBrk="0" fontAlgn="base" latinLnBrk="0" hangingPunct="0">
              <a:lnSpc>
                <a:spcPct val="120000"/>
              </a:lnSpc>
              <a:spcBef>
                <a:spcPct val="0"/>
              </a:spcBef>
              <a:spcAft>
                <a:spcPct val="0"/>
              </a:spcAft>
              <a:buClrTx/>
              <a:buSzTx/>
              <a:buFontTx/>
              <a:buNone/>
              <a:tabLst/>
              <a:defRPr/>
            </a:pPr>
            <a:r>
              <a:rPr kumimoji="1" lang="en-US" altLang="zh-TW"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07</a:t>
            </a:r>
            <a:r>
              <a:rPr kumimoji="1" lang="zh-TW" altLang="en-US" sz="1400" b="0" i="0" u="sng"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調參優化 </a:t>
            </a:r>
          </a:p>
        </p:txBody>
      </p:sp>
      <p:cxnSp>
        <p:nvCxnSpPr>
          <p:cNvPr id="33" name="直線接點 32">
            <a:extLst>
              <a:ext uri="{FF2B5EF4-FFF2-40B4-BE49-F238E27FC236}">
                <a16:creationId xmlns:a16="http://schemas.microsoft.com/office/drawing/2014/main" id="{9DE24B6A-618E-48F3-A61D-4857A7180386}"/>
              </a:ext>
            </a:extLst>
          </p:cNvPr>
          <p:cNvCxnSpPr>
            <a:cxnSpLocks/>
          </p:cNvCxnSpPr>
          <p:nvPr/>
        </p:nvCxnSpPr>
        <p:spPr>
          <a:xfrm flipH="1">
            <a:off x="622300" y="3338292"/>
            <a:ext cx="1129012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1FD79D6-4461-41B2-BFB4-80CE7211752A}"/>
              </a:ext>
            </a:extLst>
          </p:cNvPr>
          <p:cNvSpPr/>
          <p:nvPr/>
        </p:nvSpPr>
        <p:spPr>
          <a:xfrm>
            <a:off x="698048" y="3438195"/>
            <a:ext cx="1537927" cy="837553"/>
          </a:xfrm>
          <a:prstGeom prst="rect">
            <a:avLst/>
          </a:prstGeom>
          <a:solidFill>
            <a:srgbClr val="262626"/>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defTabSz="342900" eaLnBrk="0" fontAlgn="base" hangingPunct="0">
              <a:spcBef>
                <a:spcPct val="0"/>
              </a:spcBef>
              <a:spcAft>
                <a:spcPct val="0"/>
              </a:spcAft>
            </a:pPr>
            <a:r>
              <a:rPr lang="zh-TW" altLang="en-US" sz="1200" dirty="0">
                <a:solidFill>
                  <a:prstClr val="white"/>
                </a:solidFill>
                <a:latin typeface="Microsoft JhengHei UI" panose="020B0604030504040204" pitchFamily="34" charset="-120"/>
                <a:ea typeface="Microsoft JhengHei UI" panose="020B0604030504040204" pitchFamily="34" charset="-120"/>
              </a:rPr>
              <a:t>資料分佈</a:t>
            </a:r>
            <a:endParaRPr lang="en-US" altLang="zh-TW" sz="1200" dirty="0">
              <a:solidFill>
                <a:prstClr val="white"/>
              </a:solidFill>
              <a:latin typeface="Microsoft JhengHei UI" panose="020B0604030504040204" pitchFamily="34" charset="-120"/>
              <a:ea typeface="Microsoft JhengHei UI" panose="020B0604030504040204" pitchFamily="34" charset="-120"/>
            </a:endParaRPr>
          </a:p>
          <a:p>
            <a:pPr algn="ctr" defTabSz="342900" eaLnBrk="0" fontAlgn="base" hangingPunct="0">
              <a:spcBef>
                <a:spcPct val="0"/>
              </a:spcBef>
              <a:spcAft>
                <a:spcPct val="0"/>
              </a:spcAft>
            </a:pPr>
            <a:r>
              <a:rPr lang="zh-TW" altLang="en-US" sz="1200" dirty="0">
                <a:solidFill>
                  <a:prstClr val="white"/>
                </a:solidFill>
                <a:latin typeface="Microsoft JhengHei UI" panose="020B0604030504040204" pitchFamily="34" charset="-120"/>
                <a:ea typeface="Microsoft JhengHei UI" panose="020B0604030504040204" pitchFamily="34" charset="-120"/>
              </a:rPr>
              <a:t>離群點、變異量</a:t>
            </a:r>
            <a:endParaRPr lang="en-US" altLang="zh-TW" sz="1200" dirty="0">
              <a:solidFill>
                <a:prstClr val="white"/>
              </a:solidFill>
              <a:latin typeface="Microsoft JhengHei UI" panose="020B0604030504040204" pitchFamily="34" charset="-120"/>
              <a:ea typeface="Microsoft JhengHei UI" panose="020B0604030504040204" pitchFamily="34" charset="-120"/>
            </a:endParaRPr>
          </a:p>
          <a:p>
            <a:pPr algn="ctr" defTabSz="342900" eaLnBrk="0" fontAlgn="base" hangingPunct="0">
              <a:spcBef>
                <a:spcPct val="0"/>
              </a:spcBef>
              <a:spcAft>
                <a:spcPct val="0"/>
              </a:spcAft>
            </a:pPr>
            <a:r>
              <a:rPr lang="zh-TW" altLang="en-US" sz="1200" dirty="0">
                <a:solidFill>
                  <a:prstClr val="white"/>
                </a:solidFill>
                <a:latin typeface="Microsoft JhengHei UI" panose="020B0604030504040204" pitchFamily="34" charset="-120"/>
                <a:ea typeface="Microsoft JhengHei UI" panose="020B0604030504040204" pitchFamily="34" charset="-120"/>
              </a:rPr>
              <a:t>相關性，統計檢定</a:t>
            </a:r>
          </a:p>
        </p:txBody>
      </p:sp>
      <p:sp>
        <p:nvSpPr>
          <p:cNvPr id="35" name="矩形 34">
            <a:extLst>
              <a:ext uri="{FF2B5EF4-FFF2-40B4-BE49-F238E27FC236}">
                <a16:creationId xmlns:a16="http://schemas.microsoft.com/office/drawing/2014/main" id="{08A9B9F6-592F-4BFF-BD4F-9ED06B7F89A6}"/>
              </a:ext>
            </a:extLst>
          </p:cNvPr>
          <p:cNvSpPr/>
          <p:nvPr/>
        </p:nvSpPr>
        <p:spPr>
          <a:xfrm>
            <a:off x="690017" y="4334944"/>
            <a:ext cx="1537927" cy="2218121"/>
          </a:xfrm>
          <a:prstGeom prst="rect">
            <a:avLst/>
          </a:prstGeom>
          <a:solidFill>
            <a:srgbClr val="8497B0"/>
          </a:solidFill>
          <a:effectLst/>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altLang="zh-TW" sz="11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6" name="矩形 35">
            <a:extLst>
              <a:ext uri="{FF2B5EF4-FFF2-40B4-BE49-F238E27FC236}">
                <a16:creationId xmlns:a16="http://schemas.microsoft.com/office/drawing/2014/main" id="{EDA5947C-9376-499B-B96D-248DC6CEB101}"/>
              </a:ext>
            </a:extLst>
          </p:cNvPr>
          <p:cNvSpPr/>
          <p:nvPr/>
        </p:nvSpPr>
        <p:spPr>
          <a:xfrm>
            <a:off x="2310789" y="3438194"/>
            <a:ext cx="1537927" cy="837553"/>
          </a:xfrm>
          <a:prstGeom prst="rect">
            <a:avLst/>
          </a:prstGeom>
          <a:solidFill>
            <a:srgbClr val="262626"/>
          </a:solidFill>
          <a:effectLst/>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342900" rtl="0" eaLnBrk="0" fontAlgn="base" latinLnBrk="0" hangingPunct="0">
              <a:lnSpc>
                <a:spcPct val="100000"/>
              </a:lnSpc>
              <a:spcBef>
                <a:spcPct val="0"/>
              </a:spcBef>
              <a:spcAft>
                <a:spcPct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NA </a:t>
            </a: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值處理</a:t>
            </a:r>
            <a:endPar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ctr" defTabSz="3429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數值轉換</a:t>
            </a:r>
          </a:p>
        </p:txBody>
      </p:sp>
      <p:sp>
        <p:nvSpPr>
          <p:cNvPr id="37" name="矩形 36">
            <a:extLst>
              <a:ext uri="{FF2B5EF4-FFF2-40B4-BE49-F238E27FC236}">
                <a16:creationId xmlns:a16="http://schemas.microsoft.com/office/drawing/2014/main" id="{3082B470-ADB3-4478-BD15-AC6555095261}"/>
              </a:ext>
            </a:extLst>
          </p:cNvPr>
          <p:cNvSpPr/>
          <p:nvPr/>
        </p:nvSpPr>
        <p:spPr>
          <a:xfrm>
            <a:off x="3923530" y="3438194"/>
            <a:ext cx="1537927" cy="837553"/>
          </a:xfrm>
          <a:prstGeom prst="rect">
            <a:avLst/>
          </a:prstGeom>
          <a:solidFill>
            <a:srgbClr val="262626"/>
          </a:solidFill>
          <a:effectLst/>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3429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離群值處理</a:t>
            </a:r>
            <a:endPar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ctr" defTabSz="3429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變數轉換</a:t>
            </a:r>
            <a:endPar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8" name="矩形 37">
            <a:extLst>
              <a:ext uri="{FF2B5EF4-FFF2-40B4-BE49-F238E27FC236}">
                <a16:creationId xmlns:a16="http://schemas.microsoft.com/office/drawing/2014/main" id="{1F6E85B5-7F58-487B-8331-16A191B2BF76}"/>
              </a:ext>
            </a:extLst>
          </p:cNvPr>
          <p:cNvSpPr/>
          <p:nvPr/>
        </p:nvSpPr>
        <p:spPr>
          <a:xfrm>
            <a:off x="5536271" y="3438193"/>
            <a:ext cx="1537927" cy="837553"/>
          </a:xfrm>
          <a:prstGeom prst="rect">
            <a:avLst/>
          </a:prstGeom>
          <a:solidFill>
            <a:srgbClr val="262626"/>
          </a:solidFill>
          <a:effectLst/>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3429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衍生變數</a:t>
            </a:r>
            <a:endPar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ctr" defTabSz="3429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維度精整</a:t>
            </a:r>
          </a:p>
        </p:txBody>
      </p:sp>
      <p:sp>
        <p:nvSpPr>
          <p:cNvPr id="39" name="矩形 38">
            <a:extLst>
              <a:ext uri="{FF2B5EF4-FFF2-40B4-BE49-F238E27FC236}">
                <a16:creationId xmlns:a16="http://schemas.microsoft.com/office/drawing/2014/main" id="{5C6E63C4-02B1-4B80-B1AB-7DC3D0C576FB}"/>
              </a:ext>
            </a:extLst>
          </p:cNvPr>
          <p:cNvSpPr/>
          <p:nvPr/>
        </p:nvSpPr>
        <p:spPr>
          <a:xfrm>
            <a:off x="7149012" y="3437466"/>
            <a:ext cx="1537927" cy="837553"/>
          </a:xfrm>
          <a:prstGeom prst="rect">
            <a:avLst/>
          </a:prstGeom>
          <a:solidFill>
            <a:srgbClr val="262626"/>
          </a:solidFill>
          <a:effectLst/>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3429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比例</a:t>
            </a:r>
            <a:r>
              <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 </a:t>
            </a: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範圍</a:t>
            </a:r>
            <a:endPar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40" name="矩形 39">
            <a:extLst>
              <a:ext uri="{FF2B5EF4-FFF2-40B4-BE49-F238E27FC236}">
                <a16:creationId xmlns:a16="http://schemas.microsoft.com/office/drawing/2014/main" id="{962AB4A6-FE8D-47F5-A5B0-6FE15F2E6689}"/>
              </a:ext>
            </a:extLst>
          </p:cNvPr>
          <p:cNvSpPr/>
          <p:nvPr/>
        </p:nvSpPr>
        <p:spPr>
          <a:xfrm>
            <a:off x="8761753" y="3430178"/>
            <a:ext cx="1537927" cy="837553"/>
          </a:xfrm>
          <a:prstGeom prst="rect">
            <a:avLst/>
          </a:prstGeom>
          <a:solidFill>
            <a:srgbClr val="262626"/>
          </a:solidFill>
          <a:effectLst/>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342900" rtl="0" eaLnBrk="0" fontAlgn="base" latinLnBrk="0" hangingPunct="0">
              <a:lnSpc>
                <a:spcPct val="100000"/>
              </a:lnSpc>
              <a:spcBef>
                <a:spcPct val="0"/>
              </a:spcBef>
              <a:spcAft>
                <a:spcPct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 </a:t>
            </a:r>
            <a:r>
              <a:rPr lang="zh-TW" altLang="en-US" sz="1200" dirty="0">
                <a:solidFill>
                  <a:prstClr val="white"/>
                </a:solidFill>
                <a:latin typeface="Microsoft JhengHei UI" panose="020B0604030504040204" pitchFamily="34" charset="-120"/>
                <a:ea typeface="Microsoft JhengHei UI" panose="020B0604030504040204" pitchFamily="34" charset="-120"/>
              </a:rPr>
              <a:t>效能，衡量指標</a:t>
            </a:r>
            <a:endPar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41" name="矩形 40">
            <a:extLst>
              <a:ext uri="{FF2B5EF4-FFF2-40B4-BE49-F238E27FC236}">
                <a16:creationId xmlns:a16="http://schemas.microsoft.com/office/drawing/2014/main" id="{E23ABE7A-66B7-424B-BDC0-9530DB4B5545}"/>
              </a:ext>
            </a:extLst>
          </p:cNvPr>
          <p:cNvSpPr/>
          <p:nvPr/>
        </p:nvSpPr>
        <p:spPr>
          <a:xfrm>
            <a:off x="10374497" y="3428292"/>
            <a:ext cx="1537927" cy="837553"/>
          </a:xfrm>
          <a:prstGeom prst="rect">
            <a:avLst/>
          </a:prstGeom>
          <a:solidFill>
            <a:srgbClr val="262626"/>
          </a:solidFill>
          <a:effectLst/>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342900" rtl="0" eaLnBrk="0" fontAlgn="base" latinLnBrk="0" hangingPunct="0">
              <a:lnSpc>
                <a:spcPct val="100000"/>
              </a:lnSpc>
              <a:spcBef>
                <a:spcPct val="0"/>
              </a:spcBef>
              <a:spcAft>
                <a:spcPct val="0"/>
              </a:spcAft>
              <a:buClrTx/>
              <a:buSzTx/>
              <a:buFontTx/>
              <a:buNone/>
              <a:tabLst/>
              <a:defRPr/>
            </a:pP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重點參數</a:t>
            </a:r>
            <a:endPar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ctr" defTabSz="342900" rtl="0" eaLnBrk="0" fontAlgn="base" latinLnBrk="0" hangingPunct="0">
              <a:lnSpc>
                <a:spcPct val="100000"/>
              </a:lnSpc>
              <a:spcBef>
                <a:spcPct val="0"/>
              </a:spcBef>
              <a:spcAft>
                <a:spcPct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AB</a:t>
            </a:r>
            <a:r>
              <a:rPr kumimoji="0" lang="zh-TW" altLang="en-US"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 </a:t>
            </a:r>
            <a:r>
              <a:rPr kumimoji="0" lang="en-US" altLang="zh-TW" sz="1200" b="0" i="0" u="none" strike="noStrike" kern="1200" cap="none" spc="0" normalizeH="0" baseline="0" noProof="0" dirty="0">
                <a:ln>
                  <a:noFill/>
                </a:ln>
                <a:solidFill>
                  <a:prstClr val="white"/>
                </a:solidFill>
                <a:effectLst/>
                <a:uLnTx/>
                <a:uFillTx/>
                <a:latin typeface="Microsoft JhengHei UI" panose="020B0604030504040204" pitchFamily="34" charset="-120"/>
                <a:ea typeface="Microsoft JhengHei UI" panose="020B0604030504040204" pitchFamily="34" charset="-120"/>
                <a:cs typeface="+mn-cs"/>
              </a:rPr>
              <a:t>test</a:t>
            </a:r>
          </a:p>
        </p:txBody>
      </p:sp>
      <p:sp>
        <p:nvSpPr>
          <p:cNvPr id="42" name="文字方塊 41">
            <a:extLst>
              <a:ext uri="{FF2B5EF4-FFF2-40B4-BE49-F238E27FC236}">
                <a16:creationId xmlns:a16="http://schemas.microsoft.com/office/drawing/2014/main" id="{BF84A280-244D-4EBF-8C29-B7C3F83DA254}"/>
              </a:ext>
            </a:extLst>
          </p:cNvPr>
          <p:cNvSpPr txBox="1"/>
          <p:nvPr/>
        </p:nvSpPr>
        <p:spPr>
          <a:xfrm>
            <a:off x="0" y="3573929"/>
            <a:ext cx="631162" cy="329386"/>
          </a:xfrm>
          <a:prstGeom prst="rect">
            <a:avLst/>
          </a:prstGeom>
          <a:noFill/>
        </p:spPr>
        <p:txBody>
          <a:bodyPr wrap="square" rtlCol="0">
            <a:spAutoFit/>
          </a:bodyPr>
          <a:lstStyle/>
          <a:p>
            <a:pPr marL="0" marR="0" lvl="0" indent="0" algn="l" defTabSz="913607" rtl="0" eaLnBrk="0" fontAlgn="base" latinLnBrk="0" hangingPunct="0">
              <a:lnSpc>
                <a:spcPct val="120000"/>
              </a:lnSpc>
              <a:spcBef>
                <a:spcPct val="0"/>
              </a:spcBef>
              <a:spcAft>
                <a:spcPct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Segoe UI"/>
              </a:rPr>
              <a:t>方向</a:t>
            </a:r>
            <a:endParaRPr kumimoji="0" lang="en-US" altLang="zh-TW" sz="1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Segoe UI"/>
            </a:endParaRPr>
          </a:p>
        </p:txBody>
      </p:sp>
      <p:sp>
        <p:nvSpPr>
          <p:cNvPr id="43" name="文字方塊 42">
            <a:extLst>
              <a:ext uri="{FF2B5EF4-FFF2-40B4-BE49-F238E27FC236}">
                <a16:creationId xmlns:a16="http://schemas.microsoft.com/office/drawing/2014/main" id="{831B6479-A3E4-44A5-8797-E79DEF412A52}"/>
              </a:ext>
            </a:extLst>
          </p:cNvPr>
          <p:cNvSpPr txBox="1"/>
          <p:nvPr/>
        </p:nvSpPr>
        <p:spPr>
          <a:xfrm>
            <a:off x="10592" y="5114615"/>
            <a:ext cx="631162" cy="329386"/>
          </a:xfrm>
          <a:prstGeom prst="rect">
            <a:avLst/>
          </a:prstGeom>
          <a:noFill/>
        </p:spPr>
        <p:txBody>
          <a:bodyPr wrap="square" rtlCol="0">
            <a:spAutoFit/>
          </a:bodyPr>
          <a:lstStyle/>
          <a:p>
            <a:pPr marL="0" marR="0" lvl="0" indent="0" algn="l" defTabSz="913607" rtl="0" eaLnBrk="0" fontAlgn="base" latinLnBrk="0" hangingPunct="0">
              <a:lnSpc>
                <a:spcPct val="120000"/>
              </a:lnSpc>
              <a:spcBef>
                <a:spcPct val="0"/>
              </a:spcBef>
              <a:spcAft>
                <a:spcPct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Segoe UI"/>
              </a:rPr>
              <a:t>產出</a:t>
            </a:r>
            <a:endParaRPr kumimoji="0" lang="en-US" altLang="zh-TW" sz="1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Segoe UI"/>
            </a:endParaRPr>
          </a:p>
        </p:txBody>
      </p:sp>
      <p:cxnSp>
        <p:nvCxnSpPr>
          <p:cNvPr id="44" name="接點: 肘形 43">
            <a:extLst>
              <a:ext uri="{FF2B5EF4-FFF2-40B4-BE49-F238E27FC236}">
                <a16:creationId xmlns:a16="http://schemas.microsoft.com/office/drawing/2014/main" id="{60B10B0B-6A2A-4678-98F7-864926867762}"/>
              </a:ext>
            </a:extLst>
          </p:cNvPr>
          <p:cNvCxnSpPr>
            <a:cxnSpLocks/>
            <a:endCxn id="29" idx="0"/>
          </p:cNvCxnSpPr>
          <p:nvPr/>
        </p:nvCxnSpPr>
        <p:spPr>
          <a:xfrm rot="10800000">
            <a:off x="7888182" y="1631148"/>
            <a:ext cx="3200232" cy="16963"/>
          </a:xfrm>
          <a:prstGeom prst="bentConnector4">
            <a:avLst>
              <a:gd name="adj1" fmla="val 149"/>
              <a:gd name="adj2" fmla="val 2845187"/>
            </a:avLst>
          </a:prstGeom>
          <a:ln w="28575">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C57E209-C728-4568-9E3D-7E73D81B8B7D}"/>
              </a:ext>
            </a:extLst>
          </p:cNvPr>
          <p:cNvSpPr txBox="1"/>
          <p:nvPr/>
        </p:nvSpPr>
        <p:spPr>
          <a:xfrm>
            <a:off x="8820669" y="676309"/>
            <a:ext cx="1616418"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 </a:t>
            </a:r>
            <a:r>
              <a:rPr kumimoji="0" lang="en-US" altLang="zh-TW" sz="11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retraining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參數微調</a:t>
            </a:r>
            <a:r>
              <a:rPr kumimoji="0" lang="en-US" altLang="zh-TW" sz="11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1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資料集定義</a:t>
            </a:r>
          </a:p>
        </p:txBody>
      </p:sp>
      <p:sp>
        <p:nvSpPr>
          <p:cNvPr id="46" name="箭號: 向右 45">
            <a:extLst>
              <a:ext uri="{FF2B5EF4-FFF2-40B4-BE49-F238E27FC236}">
                <a16:creationId xmlns:a16="http://schemas.microsoft.com/office/drawing/2014/main" id="{BF6B8848-CDBC-4FF0-BA40-6E49EFF92BFE}"/>
              </a:ext>
            </a:extLst>
          </p:cNvPr>
          <p:cNvSpPr/>
          <p:nvPr/>
        </p:nvSpPr>
        <p:spPr>
          <a:xfrm>
            <a:off x="7189291" y="3040870"/>
            <a:ext cx="4553300" cy="329386"/>
          </a:xfrm>
          <a:prstGeom prst="rightArrow">
            <a:avLst/>
          </a:prstGeom>
          <a:solidFill>
            <a:srgbClr val="AD9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CI, CD</a:t>
            </a:r>
            <a:endParaRPr kumimoji="0" lang="zh-TW" altLang="en-US" sz="1200" b="1"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B1FC63A0-2BDA-4A22-A70D-E768B1E25B54}"/>
              </a:ext>
            </a:extLst>
          </p:cNvPr>
          <p:cNvSpPr/>
          <p:nvPr/>
        </p:nvSpPr>
        <p:spPr>
          <a:xfrm>
            <a:off x="2304097" y="4334942"/>
            <a:ext cx="1537927" cy="2218121"/>
          </a:xfrm>
          <a:prstGeom prst="rect">
            <a:avLst/>
          </a:prstGeom>
          <a:solidFill>
            <a:srgbClr val="8497B0"/>
          </a:solidFill>
          <a:effectLst/>
        </p:spPr>
        <p:style>
          <a:lnRef idx="0">
            <a:schemeClr val="accent1"/>
          </a:lnRef>
          <a:fillRef idx="3">
            <a:schemeClr val="accent1"/>
          </a:fillRef>
          <a:effectRef idx="3">
            <a:schemeClr val="accent1"/>
          </a:effectRef>
          <a:fontRef idx="minor">
            <a:schemeClr val="lt1"/>
          </a:fontRef>
        </p:style>
        <p:txBody>
          <a:bodyPr rtlCol="0" anchor="ctr"/>
          <a:lstStyle/>
          <a:p>
            <a:pPr defTabSz="342900" eaLnBrk="0" fontAlgn="base" hangingPunct="0">
              <a:spcBef>
                <a:spcPct val="0"/>
              </a:spcBef>
              <a:spcAft>
                <a:spcPct val="0"/>
              </a:spcAft>
            </a:pPr>
            <a:endParaRPr lang="zh-TW" altLang="en-US" sz="1100" dirty="0">
              <a:solidFill>
                <a:schemeClr val="tx1"/>
              </a:solidFill>
              <a:latin typeface="微軟正黑體" panose="020B0604030504040204" pitchFamily="34" charset="-120"/>
              <a:ea typeface="微軟正黑體" panose="020B0604030504040204" pitchFamily="34" charset="-120"/>
            </a:endParaRPr>
          </a:p>
        </p:txBody>
      </p:sp>
      <p:sp>
        <p:nvSpPr>
          <p:cNvPr id="48" name="矩形 47">
            <a:extLst>
              <a:ext uri="{FF2B5EF4-FFF2-40B4-BE49-F238E27FC236}">
                <a16:creationId xmlns:a16="http://schemas.microsoft.com/office/drawing/2014/main" id="{B62144C5-EBAC-4ACB-8320-50804A0BF090}"/>
              </a:ext>
            </a:extLst>
          </p:cNvPr>
          <p:cNvSpPr/>
          <p:nvPr/>
        </p:nvSpPr>
        <p:spPr>
          <a:xfrm>
            <a:off x="3918177" y="4334942"/>
            <a:ext cx="1537927" cy="2218121"/>
          </a:xfrm>
          <a:prstGeom prst="rect">
            <a:avLst/>
          </a:prstGeom>
          <a:solidFill>
            <a:srgbClr val="8497B0"/>
          </a:solidFill>
          <a:effectLst/>
        </p:spPr>
        <p:style>
          <a:lnRef idx="0">
            <a:schemeClr val="accent1"/>
          </a:lnRef>
          <a:fillRef idx="3">
            <a:schemeClr val="accent1"/>
          </a:fillRef>
          <a:effectRef idx="3">
            <a:schemeClr val="accent1"/>
          </a:effectRef>
          <a:fontRef idx="minor">
            <a:schemeClr val="lt1"/>
          </a:fontRef>
        </p:style>
        <p:txBody>
          <a:bodyPr rtlCol="0" anchor="ctr"/>
          <a:lstStyle/>
          <a:p>
            <a:pPr defTabSz="342900" eaLnBrk="0" fontAlgn="base" hangingPunct="0">
              <a:spcBef>
                <a:spcPct val="0"/>
              </a:spcBef>
              <a:spcAft>
                <a:spcPct val="0"/>
              </a:spcAft>
            </a:pPr>
            <a:endParaRPr lang="zh-TW" altLang="en-US" sz="1100" dirty="0">
              <a:solidFill>
                <a:schemeClr val="tx1"/>
              </a:solidFill>
              <a:latin typeface="微軟正黑體" panose="020B0604030504040204" pitchFamily="34" charset="-120"/>
              <a:ea typeface="微軟正黑體" panose="020B0604030504040204" pitchFamily="34" charset="-120"/>
            </a:endParaRPr>
          </a:p>
        </p:txBody>
      </p:sp>
      <p:sp>
        <p:nvSpPr>
          <p:cNvPr id="49" name="矩形 48">
            <a:extLst>
              <a:ext uri="{FF2B5EF4-FFF2-40B4-BE49-F238E27FC236}">
                <a16:creationId xmlns:a16="http://schemas.microsoft.com/office/drawing/2014/main" id="{9ED23E11-2F63-4EB0-99CE-6FB61D9D7B82}"/>
              </a:ext>
            </a:extLst>
          </p:cNvPr>
          <p:cNvSpPr/>
          <p:nvPr/>
        </p:nvSpPr>
        <p:spPr>
          <a:xfrm>
            <a:off x="5532257" y="4334941"/>
            <a:ext cx="1537927" cy="2218121"/>
          </a:xfrm>
          <a:prstGeom prst="rect">
            <a:avLst/>
          </a:prstGeom>
          <a:solidFill>
            <a:srgbClr val="8497B0"/>
          </a:solidFill>
          <a:effectLst/>
        </p:spPr>
        <p:style>
          <a:lnRef idx="0">
            <a:schemeClr val="accent1"/>
          </a:lnRef>
          <a:fillRef idx="3">
            <a:schemeClr val="accent1"/>
          </a:fillRef>
          <a:effectRef idx="3">
            <a:schemeClr val="accent1"/>
          </a:effectRef>
          <a:fontRef idx="minor">
            <a:schemeClr val="lt1"/>
          </a:fontRef>
        </p:style>
        <p:txBody>
          <a:bodyPr rtlCol="0" anchor="ctr"/>
          <a:lstStyle/>
          <a:p>
            <a:pPr defTabSz="342900" eaLnBrk="0" fontAlgn="base" hangingPunct="0">
              <a:spcBef>
                <a:spcPct val="0"/>
              </a:spcBef>
              <a:spcAft>
                <a:spcPct val="0"/>
              </a:spcAft>
            </a:pPr>
            <a:endParaRPr lang="zh-TW" altLang="en-US" sz="1100" dirty="0">
              <a:solidFill>
                <a:prstClr val="white"/>
              </a:solidFill>
              <a:latin typeface="微軟正黑體" panose="020B0604030504040204" pitchFamily="34" charset="-120"/>
              <a:ea typeface="微軟正黑體" panose="020B0604030504040204" pitchFamily="34" charset="-120"/>
            </a:endParaRPr>
          </a:p>
        </p:txBody>
      </p:sp>
      <p:sp>
        <p:nvSpPr>
          <p:cNvPr id="50" name="矩形 49">
            <a:extLst>
              <a:ext uri="{FF2B5EF4-FFF2-40B4-BE49-F238E27FC236}">
                <a16:creationId xmlns:a16="http://schemas.microsoft.com/office/drawing/2014/main" id="{6D49F4FC-45C0-444A-9CEB-706C6AF74E94}"/>
              </a:ext>
            </a:extLst>
          </p:cNvPr>
          <p:cNvSpPr/>
          <p:nvPr/>
        </p:nvSpPr>
        <p:spPr>
          <a:xfrm>
            <a:off x="7146337" y="4334941"/>
            <a:ext cx="1537927" cy="2218121"/>
          </a:xfrm>
          <a:prstGeom prst="rect">
            <a:avLst/>
          </a:prstGeom>
          <a:solidFill>
            <a:srgbClr val="8497B0"/>
          </a:solidFill>
          <a:effectLst/>
        </p:spPr>
        <p:style>
          <a:lnRef idx="0">
            <a:schemeClr val="accent1"/>
          </a:lnRef>
          <a:fillRef idx="3">
            <a:schemeClr val="accent1"/>
          </a:fillRef>
          <a:effectRef idx="3">
            <a:schemeClr val="accent1"/>
          </a:effectRef>
          <a:fontRef idx="minor">
            <a:schemeClr val="lt1"/>
          </a:fontRef>
        </p:style>
        <p:txBody>
          <a:bodyPr rtlCol="0" anchor="ctr"/>
          <a:lstStyle/>
          <a:p>
            <a:pPr defTabSz="342900" eaLnBrk="0" fontAlgn="base" hangingPunct="0">
              <a:spcBef>
                <a:spcPct val="0"/>
              </a:spcBef>
              <a:spcAft>
                <a:spcPct val="0"/>
              </a:spcAft>
            </a:pPr>
            <a:endParaRPr lang="zh-TW" altLang="en-US" sz="1100" dirty="0">
              <a:solidFill>
                <a:schemeClr val="tx1"/>
              </a:solidFill>
              <a:latin typeface="微軟正黑體" panose="020B0604030504040204" pitchFamily="34" charset="-120"/>
              <a:ea typeface="微軟正黑體" panose="020B0604030504040204" pitchFamily="34" charset="-120"/>
            </a:endParaRPr>
          </a:p>
        </p:txBody>
      </p:sp>
      <p:sp>
        <p:nvSpPr>
          <p:cNvPr id="51" name="矩形 50">
            <a:extLst>
              <a:ext uri="{FF2B5EF4-FFF2-40B4-BE49-F238E27FC236}">
                <a16:creationId xmlns:a16="http://schemas.microsoft.com/office/drawing/2014/main" id="{437D44BD-3BA9-4966-9D07-DC52BB090C49}"/>
              </a:ext>
            </a:extLst>
          </p:cNvPr>
          <p:cNvSpPr/>
          <p:nvPr/>
        </p:nvSpPr>
        <p:spPr>
          <a:xfrm>
            <a:off x="8760417" y="4334941"/>
            <a:ext cx="3152007" cy="2218121"/>
          </a:xfrm>
          <a:prstGeom prst="rect">
            <a:avLst/>
          </a:prstGeom>
          <a:solidFill>
            <a:srgbClr val="8497B0"/>
          </a:solidFill>
          <a:effectLst/>
        </p:spPr>
        <p:style>
          <a:lnRef idx="0">
            <a:schemeClr val="accent1"/>
          </a:lnRef>
          <a:fillRef idx="3">
            <a:schemeClr val="accent1"/>
          </a:fillRef>
          <a:effectRef idx="3">
            <a:schemeClr val="accent1"/>
          </a:effectRef>
          <a:fontRef idx="minor">
            <a:schemeClr val="lt1"/>
          </a:fontRef>
        </p:style>
        <p:txBody>
          <a:bodyPr rtlCol="0" anchor="ctr"/>
          <a:lstStyle/>
          <a:p>
            <a:pPr defTabSz="342900" eaLnBrk="0" fontAlgn="base" hangingPunct="0">
              <a:spcBef>
                <a:spcPct val="0"/>
              </a:spcBef>
              <a:spcAft>
                <a:spcPct val="0"/>
              </a:spcAft>
            </a:pPr>
            <a:endParaRPr lang="zh-TW" altLang="en-US" sz="1100" dirty="0">
              <a:solidFill>
                <a:prstClr val="white"/>
              </a:solidFill>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572918D9-723C-4283-9267-58E1B733FCA7}"/>
              </a:ext>
            </a:extLst>
          </p:cNvPr>
          <p:cNvSpPr txBox="1"/>
          <p:nvPr/>
        </p:nvSpPr>
        <p:spPr>
          <a:xfrm>
            <a:off x="794178" y="4464041"/>
            <a:ext cx="12874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定義問題</a:t>
            </a:r>
            <a:endParaRPr kumimoji="0" lang="en-US" altLang="zh-TW" sz="12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1.</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問題</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scope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2.</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問題趨勢</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策略擬定</a:t>
            </a:r>
            <a:endParaRPr kumimoji="0" lang="en-US" altLang="zh-TW" sz="12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1.</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資料範圍選定</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2.</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資料分群方式</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3.</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確認補值方向</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4.</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特徵選擇方向</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p:txBody>
      </p:sp>
      <p:sp>
        <p:nvSpPr>
          <p:cNvPr id="53" name="文字方塊 52">
            <a:extLst>
              <a:ext uri="{FF2B5EF4-FFF2-40B4-BE49-F238E27FC236}">
                <a16:creationId xmlns:a16="http://schemas.microsoft.com/office/drawing/2014/main" id="{D859C882-7272-4302-AAF0-DA3012D8A6E0}"/>
              </a:ext>
            </a:extLst>
          </p:cNvPr>
          <p:cNvSpPr txBox="1"/>
          <p:nvPr/>
        </p:nvSpPr>
        <p:spPr>
          <a:xfrm>
            <a:off x="2457202" y="4464041"/>
            <a:ext cx="1287496" cy="1754326"/>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資料整併</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大表</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資料顆粒度定義</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時間</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類別階層</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數值型</a:t>
            </a:r>
            <a:endParaRPr kumimoji="0" lang="en-US" altLang="zh-TW" sz="12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位數</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單位一致</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類別型</a:t>
            </a:r>
            <a:endParaRPr kumimoji="0" lang="en-US" altLang="zh-TW" sz="12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特殊字元清整</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16037792-167D-4D9F-8C7D-A987BA4534A1}"/>
              </a:ext>
            </a:extLst>
          </p:cNvPr>
          <p:cNvSpPr txBox="1"/>
          <p:nvPr/>
        </p:nvSpPr>
        <p:spPr>
          <a:xfrm>
            <a:off x="3994729" y="4464041"/>
            <a:ext cx="1287496" cy="646331"/>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資料標準化剔除離群值</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Label/OHE</a:t>
            </a:r>
          </a:p>
        </p:txBody>
      </p:sp>
      <p:sp>
        <p:nvSpPr>
          <p:cNvPr id="55" name="箭號: 向右 54">
            <a:extLst>
              <a:ext uri="{FF2B5EF4-FFF2-40B4-BE49-F238E27FC236}">
                <a16:creationId xmlns:a16="http://schemas.microsoft.com/office/drawing/2014/main" id="{912A1E59-7208-4AFD-BDE9-A742D6D78159}"/>
              </a:ext>
            </a:extLst>
          </p:cNvPr>
          <p:cNvSpPr/>
          <p:nvPr/>
        </p:nvSpPr>
        <p:spPr>
          <a:xfrm>
            <a:off x="2255433" y="1398198"/>
            <a:ext cx="4766087" cy="329386"/>
          </a:xfrm>
          <a:prstGeom prst="rightArrow">
            <a:avLst/>
          </a:prstGeom>
          <a:solidFill>
            <a:srgbClr val="AD9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特徵為王</a:t>
            </a: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調參為輔</a:t>
            </a:r>
          </a:p>
        </p:txBody>
      </p:sp>
      <p:sp>
        <p:nvSpPr>
          <p:cNvPr id="56" name="文字方塊 55">
            <a:extLst>
              <a:ext uri="{FF2B5EF4-FFF2-40B4-BE49-F238E27FC236}">
                <a16:creationId xmlns:a16="http://schemas.microsoft.com/office/drawing/2014/main" id="{C90F5DA0-9A65-4765-A3FC-C9F570AE6FAD}"/>
              </a:ext>
            </a:extLst>
          </p:cNvPr>
          <p:cNvSpPr txBox="1"/>
          <p:nvPr/>
        </p:nvSpPr>
        <p:spPr>
          <a:xfrm>
            <a:off x="8822192" y="4452353"/>
            <a:ext cx="3064783"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Base Model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111111"/>
                </a:solidFill>
                <a:effectLst/>
                <a:uLnTx/>
                <a:uFillTx/>
                <a:latin typeface="微軟正黑體" panose="020B0604030504040204" pitchFamily="34" charset="-120"/>
                <a:ea typeface="微軟正黑體" panose="020B0604030504040204" pitchFamily="34" charset="-120"/>
              </a:rPr>
              <a:t>SVM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111111"/>
                </a:solidFill>
                <a:effectLst/>
                <a:uLnTx/>
                <a:uFillTx/>
                <a:latin typeface="微軟正黑體" panose="020B0604030504040204" pitchFamily="34" charset="-120"/>
                <a:ea typeface="微軟正黑體" panose="020B0604030504040204" pitchFamily="34" charset="-120"/>
              </a:rPr>
              <a:t>Linear Regression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111111"/>
                </a:solidFill>
                <a:effectLst/>
                <a:uLnTx/>
                <a:uFillTx/>
                <a:latin typeface="微軟正黑體" panose="020B0604030504040204" pitchFamily="34" charset="-120"/>
                <a:ea typeface="微軟正黑體" panose="020B0604030504040204" pitchFamily="34" charset="-120"/>
              </a:rPr>
              <a:t>Logistic Regression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111111"/>
                </a:solidFill>
                <a:effectLst/>
                <a:uLnTx/>
                <a:uFillTx/>
                <a:latin typeface="微軟正黑體" panose="020B0604030504040204" pitchFamily="34" charset="-120"/>
                <a:ea typeface="微軟正黑體" panose="020B0604030504040204" pitchFamily="34" charset="-120"/>
              </a:rPr>
              <a:t>Neural Networks</a:t>
            </a:r>
            <a:endParaRPr kumimoji="0" lang="en-US" altLang="zh-TW" sz="12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Advance Model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111111"/>
                </a:solidFill>
                <a:effectLst/>
                <a:uLnTx/>
                <a:uFillTx/>
                <a:latin typeface="微軟正黑體" panose="020B0604030504040204" pitchFamily="34" charset="-120"/>
                <a:ea typeface="微軟正黑體" panose="020B0604030504040204" pitchFamily="34" charset="-120"/>
              </a:rPr>
              <a:t>Gradient Boosting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111111"/>
                </a:solidFill>
                <a:effectLst/>
                <a:uLnTx/>
                <a:uFillTx/>
                <a:latin typeface="微軟正黑體" panose="020B0604030504040204" pitchFamily="34" charset="-120"/>
                <a:ea typeface="微軟正黑體" panose="020B0604030504040204" pitchFamily="34" charset="-120"/>
              </a:rPr>
              <a:t>Random Forest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111111"/>
                </a:solidFill>
                <a:effectLst/>
                <a:uLnTx/>
                <a:uFillTx/>
                <a:latin typeface="微軟正黑體" panose="020B0604030504040204" pitchFamily="34" charset="-120"/>
                <a:ea typeface="微軟正黑體" panose="020B0604030504040204" pitchFamily="34" charset="-120"/>
              </a:rPr>
              <a:t>Extra Randomized Trees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Stacking Model</a:t>
            </a:r>
          </a:p>
        </p:txBody>
      </p:sp>
      <p:sp>
        <p:nvSpPr>
          <p:cNvPr id="57" name="文字方塊 56">
            <a:extLst>
              <a:ext uri="{FF2B5EF4-FFF2-40B4-BE49-F238E27FC236}">
                <a16:creationId xmlns:a16="http://schemas.microsoft.com/office/drawing/2014/main" id="{F71F9182-13A6-4F79-B129-98193DC0C57C}"/>
              </a:ext>
            </a:extLst>
          </p:cNvPr>
          <p:cNvSpPr txBox="1"/>
          <p:nvPr/>
        </p:nvSpPr>
        <p:spPr>
          <a:xfrm>
            <a:off x="10357221" y="4448328"/>
            <a:ext cx="155520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 調參表</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分數報表</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絕對精度</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相對精度</a:t>
            </a:r>
            <a:r>
              <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E157A72-45C5-45C1-93C6-5448F75EB921}"/>
              </a:ext>
            </a:extLst>
          </p:cNvPr>
          <p:cNvSpPr txBox="1"/>
          <p:nvPr/>
        </p:nvSpPr>
        <p:spPr>
          <a:xfrm>
            <a:off x="5684962" y="4464041"/>
            <a:ext cx="1287496" cy="15696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去除特徵相依性</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顯著因子確認</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cs typeface="+mn-cs"/>
              </a:rPr>
              <a:t>維度精整</a:t>
            </a:r>
            <a:endParaRPr kumimoji="0" lang="en-US" altLang="zh-TW" sz="12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指標維度</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屬性類別</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25C89636-BC56-43D0-AFD0-F90FD0DD3BB0}"/>
              </a:ext>
            </a:extLst>
          </p:cNvPr>
          <p:cNvSpPr txBox="1"/>
          <p:nvPr/>
        </p:nvSpPr>
        <p:spPr>
          <a:xfrm>
            <a:off x="7259582" y="4457815"/>
            <a:ext cx="1287496" cy="1384995"/>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資料特徵數量平分佈均</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不平衡資料處理</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訓練資料抽樣手法</a:t>
            </a: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2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p:txBody>
      </p:sp>
      <p:sp>
        <p:nvSpPr>
          <p:cNvPr id="64" name="矩形 63">
            <a:extLst>
              <a:ext uri="{FF2B5EF4-FFF2-40B4-BE49-F238E27FC236}">
                <a16:creationId xmlns:a16="http://schemas.microsoft.com/office/drawing/2014/main" id="{04328549-CC19-4FC1-A59B-5ECF234FEC77}"/>
              </a:ext>
            </a:extLst>
          </p:cNvPr>
          <p:cNvSpPr/>
          <p:nvPr/>
        </p:nvSpPr>
        <p:spPr>
          <a:xfrm>
            <a:off x="2274974" y="3437466"/>
            <a:ext cx="1583770" cy="3115593"/>
          </a:xfrm>
          <a:prstGeom prst="rect">
            <a:avLst/>
          </a:prstGeom>
          <a:noFill/>
          <a:ln w="57150">
            <a:solidFill>
              <a:srgbClr val="AD95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498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4332269" cy="767639"/>
          </a:xfrm>
        </p:spPr>
        <p:txBody>
          <a:bodyPr>
            <a:normAutofit/>
          </a:bodyPr>
          <a:lstStyle/>
          <a:p>
            <a:r>
              <a:rPr lang="zh-TW" altLang="en-US" sz="28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表格合併</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JOIN</a:t>
            </a:r>
            <a:r>
              <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大全</a:t>
            </a: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Picture 2">
            <a:extLst>
              <a:ext uri="{FF2B5EF4-FFF2-40B4-BE49-F238E27FC236}">
                <a16:creationId xmlns:a16="http://schemas.microsoft.com/office/drawing/2014/main" id="{AAB7E774-219F-459E-9BE5-A5EAA6EC7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2961" y="6047905"/>
            <a:ext cx="1366037" cy="551751"/>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圓角 17">
            <a:extLst>
              <a:ext uri="{FF2B5EF4-FFF2-40B4-BE49-F238E27FC236}">
                <a16:creationId xmlns:a16="http://schemas.microsoft.com/office/drawing/2014/main" id="{31C73D4C-737D-40C2-AEB0-33036FC6C88B}"/>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
        <p:nvSpPr>
          <p:cNvPr id="17" name="矩形 16">
            <a:extLst>
              <a:ext uri="{FF2B5EF4-FFF2-40B4-BE49-F238E27FC236}">
                <a16:creationId xmlns:a16="http://schemas.microsoft.com/office/drawing/2014/main" id="{8ED997CF-068B-48F0-850D-A0EBF10C7C96}"/>
              </a:ext>
            </a:extLst>
          </p:cNvPr>
          <p:cNvSpPr/>
          <p:nvPr/>
        </p:nvSpPr>
        <p:spPr>
          <a:xfrm>
            <a:off x="7616638" y="1438505"/>
            <a:ext cx="2339788" cy="582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25A32942-1C35-4588-A936-3A2090199322}"/>
              </a:ext>
            </a:extLst>
          </p:cNvPr>
          <p:cNvPicPr>
            <a:picLocks noChangeAspect="1"/>
          </p:cNvPicPr>
          <p:nvPr/>
        </p:nvPicPr>
        <p:blipFill>
          <a:blip r:embed="rId5"/>
          <a:stretch>
            <a:fillRect/>
          </a:stretch>
        </p:blipFill>
        <p:spPr>
          <a:xfrm>
            <a:off x="1782385" y="1271544"/>
            <a:ext cx="8910576" cy="4898374"/>
          </a:xfrm>
          <a:prstGeom prst="rect">
            <a:avLst/>
          </a:prstGeom>
        </p:spPr>
      </p:pic>
      <p:sp>
        <p:nvSpPr>
          <p:cNvPr id="19" name="矩形: 圓角 18">
            <a:hlinkClick r:id="rId6"/>
            <a:extLst>
              <a:ext uri="{FF2B5EF4-FFF2-40B4-BE49-F238E27FC236}">
                <a16:creationId xmlns:a16="http://schemas.microsoft.com/office/drawing/2014/main" id="{68F15152-0C39-4B0D-912F-3F9DABC60BAA}"/>
              </a:ext>
            </a:extLst>
          </p:cNvPr>
          <p:cNvSpPr/>
          <p:nvPr/>
        </p:nvSpPr>
        <p:spPr>
          <a:xfrm>
            <a:off x="5494002" y="5986635"/>
            <a:ext cx="2275114" cy="674290"/>
          </a:xfrm>
          <a:prstGeom prst="roundRect">
            <a:avLst/>
          </a:prstGeom>
          <a:solidFill>
            <a:srgbClr val="AD9551"/>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sz="2000" dirty="0">
                <a:solidFill>
                  <a:sysClr val="windowText" lastClr="000000"/>
                </a:solidFill>
              </a:rPr>
              <a:t>點我來學習</a:t>
            </a:r>
            <a:r>
              <a:rPr lang="en-US" altLang="zh-TW" sz="2000" dirty="0">
                <a:solidFill>
                  <a:sysClr val="windowText" lastClr="000000"/>
                </a:solidFill>
              </a:rPr>
              <a:t>!</a:t>
            </a:r>
            <a:r>
              <a:rPr lang="zh-TW" altLang="en-US" sz="2000" dirty="0">
                <a:solidFill>
                  <a:sysClr val="windowText" lastClr="000000"/>
                </a:solidFill>
              </a:rPr>
              <a:t> </a:t>
            </a:r>
          </a:p>
        </p:txBody>
      </p:sp>
    </p:spTree>
    <p:extLst>
      <p:ext uri="{BB962C8B-B14F-4D97-AF65-F5344CB8AC3E}">
        <p14:creationId xmlns:p14="http://schemas.microsoft.com/office/powerpoint/2010/main" val="2475385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pic>
        <p:nvPicPr>
          <p:cNvPr id="3" name="圖片 2" descr="一張含有 鮮豔, 螢幕擷取畫面, 光線, 藝術 的圖片&#10;&#10;自動產生的描述">
            <a:extLst>
              <a:ext uri="{FF2B5EF4-FFF2-40B4-BE49-F238E27FC236}">
                <a16:creationId xmlns:a16="http://schemas.microsoft.com/office/drawing/2014/main" id="{BD9078EA-3701-4AF2-A559-8E61DB875D6E}"/>
              </a:ext>
            </a:extLst>
          </p:cNvPr>
          <p:cNvPicPr>
            <a:picLocks noChangeAspect="1"/>
          </p:cNvPicPr>
          <p:nvPr/>
        </p:nvPicPr>
        <p:blipFill rotWithShape="1">
          <a:blip r:embed="rId3">
            <a:extLst>
              <a:ext uri="{28A0092B-C50C-407E-A947-70E740481C1C}">
                <a14:useLocalDpi xmlns:a14="http://schemas.microsoft.com/office/drawing/2010/main" val="0"/>
              </a:ext>
            </a:extLst>
          </a:blip>
          <a:srcRect l="18115"/>
          <a:stretch/>
        </p:blipFill>
        <p:spPr>
          <a:xfrm>
            <a:off x="0" y="0"/>
            <a:ext cx="8423564" cy="6858000"/>
          </a:xfrm>
          <a:prstGeom prst="rect">
            <a:avLst/>
          </a:prstGeom>
        </p:spPr>
      </p:pic>
      <p:sp>
        <p:nvSpPr>
          <p:cNvPr id="27" name="矩形 26">
            <a:extLst>
              <a:ext uri="{FF2B5EF4-FFF2-40B4-BE49-F238E27FC236}">
                <a16:creationId xmlns:a16="http://schemas.microsoft.com/office/drawing/2014/main" id="{77059B22-10A4-44F5-88D0-9E509F9F1C91}"/>
              </a:ext>
            </a:extLst>
          </p:cNvPr>
          <p:cNvSpPr/>
          <p:nvPr/>
        </p:nvSpPr>
        <p:spPr>
          <a:xfrm>
            <a:off x="0" y="0"/>
            <a:ext cx="8432800" cy="6858000"/>
          </a:xfrm>
          <a:prstGeom prst="rect">
            <a:avLst/>
          </a:prstGeom>
          <a:solidFill>
            <a:schemeClr val="bg1">
              <a:lumMod val="50000"/>
              <a:alpha val="2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4" name="圖片 3" descr="一張含有 螢幕擷取畫面, 人員, 服裝 的圖片&#10;&#10;自動產生的描述">
            <a:extLst>
              <a:ext uri="{FF2B5EF4-FFF2-40B4-BE49-F238E27FC236}">
                <a16:creationId xmlns:a16="http://schemas.microsoft.com/office/drawing/2014/main" id="{75B77A26-3F5B-4BB9-8CB7-9A2C415A3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2" y="0"/>
            <a:ext cx="6858000" cy="6858000"/>
          </a:xfrm>
          <a:prstGeom prst="rect">
            <a:avLst/>
          </a:prstGeom>
        </p:spPr>
      </p:pic>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421666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Python Data Analysis</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20594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Matplotlib Foundation</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633D618E-2FAE-44ED-8D3C-E5AC2A66691A}"/>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2023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817884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邊形 22">
            <a:extLst>
              <a:ext uri="{FF2B5EF4-FFF2-40B4-BE49-F238E27FC236}">
                <a16:creationId xmlns:a16="http://schemas.microsoft.com/office/drawing/2014/main" id="{7C3485DE-37FD-4561-AB97-49F458F6EA25}"/>
              </a:ext>
            </a:extLst>
          </p:cNvPr>
          <p:cNvSpPr/>
          <p:nvPr/>
        </p:nvSpPr>
        <p:spPr>
          <a:xfrm>
            <a:off x="-283243" y="77489"/>
            <a:ext cx="5677280" cy="1134019"/>
          </a:xfrm>
          <a:prstGeom prst="parallelogram">
            <a:avLst/>
          </a:prstGeom>
          <a:solidFill>
            <a:srgbClr val="AD955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平行四邊形 21">
            <a:extLst>
              <a:ext uri="{FF2B5EF4-FFF2-40B4-BE49-F238E27FC236}">
                <a16:creationId xmlns:a16="http://schemas.microsoft.com/office/drawing/2014/main" id="{AE787BA7-120F-4362-BD7A-99A5CB00577F}"/>
              </a:ext>
            </a:extLst>
          </p:cNvPr>
          <p:cNvSpPr/>
          <p:nvPr/>
        </p:nvSpPr>
        <p:spPr>
          <a:xfrm>
            <a:off x="-421788" y="0"/>
            <a:ext cx="5677280" cy="1134019"/>
          </a:xfrm>
          <a:prstGeom prst="parallelogram">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標題 1">
            <a:extLst>
              <a:ext uri="{FF2B5EF4-FFF2-40B4-BE49-F238E27FC236}">
                <a16:creationId xmlns:a16="http://schemas.microsoft.com/office/drawing/2014/main" id="{062E73C6-9E90-4E39-B23F-BDD350FF9E38}"/>
              </a:ext>
            </a:extLst>
          </p:cNvPr>
          <p:cNvSpPr>
            <a:spLocks noGrp="1"/>
          </p:cNvSpPr>
          <p:nvPr>
            <p:ph type="title"/>
          </p:nvPr>
        </p:nvSpPr>
        <p:spPr>
          <a:xfrm>
            <a:off x="141119" y="137525"/>
            <a:ext cx="3932117" cy="767639"/>
          </a:xfrm>
        </p:spPr>
        <p:txBody>
          <a:bodyPr>
            <a:normAutofit/>
          </a:bodyPr>
          <a:lstStyle/>
          <a:p>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指令集架構介紹</a:t>
            </a:r>
          </a:p>
        </p:txBody>
      </p:sp>
      <p:sp>
        <p:nvSpPr>
          <p:cNvPr id="15" name="標題 1">
            <a:extLst>
              <a:ext uri="{FF2B5EF4-FFF2-40B4-BE49-F238E27FC236}">
                <a16:creationId xmlns:a16="http://schemas.microsoft.com/office/drawing/2014/main" id="{5366D0EE-A4DD-4A15-A73E-8ED8822C5644}"/>
              </a:ext>
            </a:extLst>
          </p:cNvPr>
          <p:cNvSpPr txBox="1">
            <a:spLocks/>
          </p:cNvSpPr>
          <p:nvPr/>
        </p:nvSpPr>
        <p:spPr>
          <a:xfrm>
            <a:off x="141119" y="676309"/>
            <a:ext cx="4515548" cy="457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Instruction Set</a:t>
            </a:r>
            <a:r>
              <a:rPr lang="zh-TW" altLang="en-US"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en-US" altLang="zh-TW" sz="20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Architecture </a:t>
            </a:r>
            <a:endParaRPr kumimoji="0" lang="zh-TW" altLang="en-US" sz="20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20" name="圖片 19" descr="一張含有 符號, 字型, 標誌, 圖形 的圖片&#10;&#10;自動產生的描述">
            <a:extLst>
              <a:ext uri="{FF2B5EF4-FFF2-40B4-BE49-F238E27FC236}">
                <a16:creationId xmlns:a16="http://schemas.microsoft.com/office/drawing/2014/main" id="{DA947296-B70C-47D9-A6BF-326B8AD5CA7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
        <p:nvSpPr>
          <p:cNvPr id="24" name="矩形 23">
            <a:extLst>
              <a:ext uri="{FF2B5EF4-FFF2-40B4-BE49-F238E27FC236}">
                <a16:creationId xmlns:a16="http://schemas.microsoft.com/office/drawing/2014/main" id="{0E0B7AD3-80DD-461E-978D-6501A383DC28}"/>
              </a:ext>
            </a:extLst>
          </p:cNvPr>
          <p:cNvSpPr/>
          <p:nvPr/>
        </p:nvSpPr>
        <p:spPr>
          <a:xfrm>
            <a:off x="2650836" y="0"/>
            <a:ext cx="9541164" cy="13752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42E3D414-68C1-4EF9-BCF1-9B29C64F19DA}"/>
              </a:ext>
            </a:extLst>
          </p:cNvPr>
          <p:cNvSpPr txBox="1"/>
          <p:nvPr/>
        </p:nvSpPr>
        <p:spPr>
          <a:xfrm>
            <a:off x="1663988" y="6157315"/>
            <a:ext cx="2992679" cy="307777"/>
          </a:xfrm>
          <a:prstGeom prst="rect">
            <a:avLst/>
          </a:prstGeom>
          <a:noFill/>
        </p:spPr>
        <p:txBody>
          <a:bodyPr wrap="square">
            <a:spAutoFit/>
          </a:bodyPr>
          <a:lstStyle/>
          <a:p>
            <a:pPr algn="ctr"/>
            <a:r>
              <a:rPr lang="en-US" altLang="zh-TW" sz="1400" b="1" dirty="0">
                <a:solidFill>
                  <a:srgbClr val="262626"/>
                </a:solidFill>
                <a:latin typeface="微軟正黑體" panose="020B0604030504040204" pitchFamily="34" charset="-120"/>
                <a:ea typeface="微軟正黑體" panose="020B0604030504040204" pitchFamily="34" charset="-120"/>
              </a:rPr>
              <a:t>MIPS</a:t>
            </a:r>
            <a:r>
              <a:rPr lang="zh-TW" altLang="en-US" sz="1400" b="1" dirty="0">
                <a:solidFill>
                  <a:srgbClr val="262626"/>
                </a:solidFill>
                <a:latin typeface="微軟正黑體" panose="020B0604030504040204" pitchFamily="34" charset="-120"/>
                <a:ea typeface="微軟正黑體" panose="020B0604030504040204" pitchFamily="34" charset="-120"/>
              </a:rPr>
              <a:t> 指令集對照表</a:t>
            </a:r>
            <a:endParaRPr lang="en-US" altLang="zh-TW" sz="1400" b="1" dirty="0">
              <a:solidFill>
                <a:srgbClr val="262626"/>
              </a:solidFill>
              <a:effectLst/>
              <a:latin typeface="微軟正黑體" panose="020B0604030504040204" pitchFamily="34" charset="-120"/>
              <a:ea typeface="微軟正黑體" panose="020B0604030504040204" pitchFamily="34" charset="-120"/>
            </a:endParaRPr>
          </a:p>
        </p:txBody>
      </p:sp>
      <p:pic>
        <p:nvPicPr>
          <p:cNvPr id="3074" name="Picture 2" descr="Instruction set architecture - Wikipedia">
            <a:extLst>
              <a:ext uri="{FF2B5EF4-FFF2-40B4-BE49-F238E27FC236}">
                <a16:creationId xmlns:a16="http://schemas.microsoft.com/office/drawing/2014/main" id="{6F07E480-B553-45B2-9B1B-35581FB30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505" y="1503214"/>
            <a:ext cx="5098354" cy="183265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A8B0BB9-BD0B-4FD4-8002-28419EB1E323}"/>
              </a:ext>
            </a:extLst>
          </p:cNvPr>
          <p:cNvPicPr>
            <a:picLocks noChangeAspect="1"/>
          </p:cNvPicPr>
          <p:nvPr/>
        </p:nvPicPr>
        <p:blipFill>
          <a:blip r:embed="rId4"/>
          <a:stretch>
            <a:fillRect/>
          </a:stretch>
        </p:blipFill>
        <p:spPr>
          <a:xfrm>
            <a:off x="551070" y="1842837"/>
            <a:ext cx="5218514" cy="4107278"/>
          </a:xfrm>
          <a:prstGeom prst="rect">
            <a:avLst/>
          </a:prstGeom>
        </p:spPr>
      </p:pic>
      <p:pic>
        <p:nvPicPr>
          <p:cNvPr id="3" name="圖片 2">
            <a:extLst>
              <a:ext uri="{FF2B5EF4-FFF2-40B4-BE49-F238E27FC236}">
                <a16:creationId xmlns:a16="http://schemas.microsoft.com/office/drawing/2014/main" id="{3C102CE9-D5C9-4AFB-B2B1-D2186CA09DB0}"/>
              </a:ext>
            </a:extLst>
          </p:cNvPr>
          <p:cNvPicPr>
            <a:picLocks noChangeAspect="1"/>
          </p:cNvPicPr>
          <p:nvPr/>
        </p:nvPicPr>
        <p:blipFill>
          <a:blip r:embed="rId5"/>
          <a:stretch>
            <a:fillRect/>
          </a:stretch>
        </p:blipFill>
        <p:spPr>
          <a:xfrm>
            <a:off x="6505927" y="3452679"/>
            <a:ext cx="4633509" cy="2497751"/>
          </a:xfrm>
          <a:prstGeom prst="rect">
            <a:avLst/>
          </a:prstGeom>
        </p:spPr>
      </p:pic>
      <p:sp>
        <p:nvSpPr>
          <p:cNvPr id="12" name="矩形: 圓角 11">
            <a:extLst>
              <a:ext uri="{FF2B5EF4-FFF2-40B4-BE49-F238E27FC236}">
                <a16:creationId xmlns:a16="http://schemas.microsoft.com/office/drawing/2014/main" id="{2298C2C6-6DC2-4B02-908A-B11D7FBF0BFB}"/>
              </a:ext>
            </a:extLst>
          </p:cNvPr>
          <p:cNvSpPr/>
          <p:nvPr/>
        </p:nvSpPr>
        <p:spPr>
          <a:xfrm>
            <a:off x="10048103" y="257796"/>
            <a:ext cx="1072444" cy="401453"/>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補充</a:t>
            </a:r>
          </a:p>
        </p:txBody>
      </p:sp>
    </p:spTree>
    <p:extLst>
      <p:ext uri="{BB962C8B-B14F-4D97-AF65-F5344CB8AC3E}">
        <p14:creationId xmlns:p14="http://schemas.microsoft.com/office/powerpoint/2010/main" val="2023770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388DDD6-6006-4B17-83D1-D1F1C3CAA20A}"/>
              </a:ext>
            </a:extLst>
          </p:cNvPr>
          <p:cNvSpPr/>
          <p:nvPr/>
        </p:nvSpPr>
        <p:spPr>
          <a:xfrm>
            <a:off x="606546" y="1903712"/>
            <a:ext cx="10978907" cy="4762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B59935FA-95EF-404B-93F0-2EB1DD8435BC}"/>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EA29218-DC2C-4DB5-A4DF-715AEA8D224F}"/>
              </a:ext>
            </a:extLst>
          </p:cNvPr>
          <p:cNvSpPr txBox="1"/>
          <p:nvPr/>
        </p:nvSpPr>
        <p:spPr>
          <a:xfrm>
            <a:off x="922858" y="2183966"/>
            <a:ext cx="3561675"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什麼是 </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陣列的創建和基本操作</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陣列的索引和切片</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的數學運算</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常用函數和方法</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多維陣列和矩陣操作</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中的布林運算和條件索引</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的廣播概念</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陣列合併和分割</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err="1">
                <a:ln>
                  <a:noFill/>
                </a:ln>
                <a:solidFill>
                  <a:srgbClr val="374151"/>
                </a:solidFill>
                <a:effectLst/>
                <a:uLnTx/>
                <a:uFillTx/>
                <a:latin typeface="微軟正黑體" panose="020B0604030504040204" pitchFamily="34" charset="-120"/>
                <a:ea typeface="微軟正黑體" panose="020B0604030504040204" pitchFamily="34" charset="-120"/>
                <a:cs typeface="+mn-cs"/>
              </a:rPr>
              <a:t>Numpy</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效能優化</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8" name="標題 1">
            <a:extLst>
              <a:ext uri="{FF2B5EF4-FFF2-40B4-BE49-F238E27FC236}">
                <a16:creationId xmlns:a16="http://schemas.microsoft.com/office/drawing/2014/main" id="{3FD0D28F-44A0-4E94-9563-AFB73A3C0421}"/>
              </a:ext>
            </a:extLst>
          </p:cNvPr>
          <p:cNvSpPr>
            <a:spLocks noGrp="1"/>
          </p:cNvSpPr>
          <p:nvPr>
            <p:ph type="title"/>
          </p:nvPr>
        </p:nvSpPr>
        <p:spPr>
          <a:xfrm>
            <a:off x="3472927" y="47125"/>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課程架構</a:t>
            </a:r>
          </a:p>
        </p:txBody>
      </p:sp>
      <p:sp>
        <p:nvSpPr>
          <p:cNvPr id="11" name="矩形 10">
            <a:extLst>
              <a:ext uri="{FF2B5EF4-FFF2-40B4-BE49-F238E27FC236}">
                <a16:creationId xmlns:a16="http://schemas.microsoft.com/office/drawing/2014/main" id="{E77776A7-A101-4EC2-9AC6-34948C88CA06}"/>
              </a:ext>
            </a:extLst>
          </p:cNvPr>
          <p:cNvSpPr/>
          <p:nvPr/>
        </p:nvSpPr>
        <p:spPr>
          <a:xfrm>
            <a:off x="97932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NumPy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7AC38E63-1F3E-4193-B93D-06FE843A9C8E}"/>
              </a:ext>
            </a:extLst>
          </p:cNvPr>
          <p:cNvSpPr txBox="1"/>
          <p:nvPr/>
        </p:nvSpPr>
        <p:spPr>
          <a:xfrm>
            <a:off x="4663617" y="2183966"/>
            <a:ext cx="3530391" cy="34778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Pandas </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的資料結構</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9144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Series </a:t>
            </a:r>
            <a:r>
              <a:rPr kumimoji="0" lang="zh-TW" altLang="en-US"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創建和操作</a:t>
            </a:r>
            <a:endPar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9144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200" b="0" i="0" u="none" strike="noStrike" kern="1200" cap="none" spc="0" normalizeH="0" baseline="0" noProof="0" dirty="0" err="1">
                <a:ln>
                  <a:noFill/>
                </a:ln>
                <a:solidFill>
                  <a:srgbClr val="374151"/>
                </a:solidFill>
                <a:effectLst/>
                <a:uLnTx/>
                <a:uFillTx/>
                <a:latin typeface="微軟正黑體" panose="020B0604030504040204" pitchFamily="34" charset="-120"/>
                <a:ea typeface="微軟正黑體" panose="020B0604030504040204" pitchFamily="34" charset="-120"/>
                <a:cs typeface="+mn-cs"/>
              </a:rPr>
              <a:t>DataFrame</a:t>
            </a:r>
            <a:r>
              <a:rPr kumimoji="0" lang="en-US" altLang="zh-TW"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創建和操作</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讀取和儲存資料</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選擇、篩選和排序資料</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資料聚合和分組操作</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資料清理和預處理</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資料合併和連接</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時間序列資料處理</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實務應用</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prstClr val="black"/>
              </a:solidFill>
              <a:effectLst/>
              <a:uLnTx/>
              <a:uFillTx/>
              <a:latin typeface="Söhne"/>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C1615046-51A1-46FC-932C-A98941BB24BF}"/>
              </a:ext>
            </a:extLst>
          </p:cNvPr>
          <p:cNvSpPr/>
          <p:nvPr/>
        </p:nvSpPr>
        <p:spPr>
          <a:xfrm>
            <a:off x="467502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Pandas</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8379E9A6-BB51-4E4A-962F-A9BB67D49C7E}"/>
              </a:ext>
            </a:extLst>
          </p:cNvPr>
          <p:cNvSpPr txBox="1"/>
          <p:nvPr/>
        </p:nvSpPr>
        <p:spPr>
          <a:xfrm>
            <a:off x="8194008" y="2183966"/>
            <a:ext cx="3314420"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概念</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圖表類型介紹</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比較，趨勢，關聯，分佈</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資料視覺化工作流</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基本圖表</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標題，標籤，圖例，樣式</a:t>
            </a:r>
            <a:r>
              <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子圖與多軸圖</a:t>
            </a: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rPr>
              <a:t>進階</a:t>
            </a:r>
            <a:endParaRPr kumimoji="0" lang="en-US" altLang="zh-TW" sz="1400" b="1"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資料分佈可視化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時間序列可視化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Power BI</a:t>
            </a: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 資料可視化</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rPr>
              <a:t>儀錶板實務設計</a:t>
            </a:r>
            <a:endParaRPr kumimoji="0" lang="en-US" altLang="zh-TW" sz="1400" b="0" i="0" u="none" strike="noStrike" kern="1200" cap="none" spc="0" normalizeH="0" baseline="0" noProof="0" dirty="0">
              <a:ln>
                <a:noFill/>
              </a:ln>
              <a:solidFill>
                <a:srgbClr val="4472C4"/>
              </a:solidFill>
              <a:effectLst/>
              <a:uLnTx/>
              <a:uFillTx/>
              <a:latin typeface="微軟正黑體" panose="020B0604030504040204" pitchFamily="34" charset="-120"/>
              <a:ea typeface="微軟正黑體" panose="020B0604030504040204" pitchFamily="34" charset="-120"/>
              <a:cs typeface="+mn-cs"/>
            </a:endParaRP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374151"/>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10FC9BDE-0F0B-426F-ABA7-A39E0F223C9E}"/>
              </a:ext>
            </a:extLst>
          </p:cNvPr>
          <p:cNvSpPr/>
          <p:nvPr/>
        </p:nvSpPr>
        <p:spPr>
          <a:xfrm>
            <a:off x="8250472" y="1755666"/>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Matplotlib/ </a:t>
            </a:r>
            <a:r>
              <a:rPr kumimoji="0" lang="en-US" altLang="zh-TW" sz="16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plotly</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11">
            <a:extLst>
              <a:ext uri="{FF2B5EF4-FFF2-40B4-BE49-F238E27FC236}">
                <a16:creationId xmlns:a16="http://schemas.microsoft.com/office/drawing/2014/main" id="{53375592-4ED2-4A24-BBF0-109767FCA7A6}"/>
              </a:ext>
            </a:extLst>
          </p:cNvPr>
          <p:cNvSpPr/>
          <p:nvPr/>
        </p:nvSpPr>
        <p:spPr>
          <a:xfrm>
            <a:off x="977070" y="5260457"/>
            <a:ext cx="1014347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ETL/ EDA/ Data Mining  </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3" name="圖片 12" descr="一張含有 符號, 字型, 標誌, 圖形 的圖片&#10;&#10;自動產生的描述">
            <a:extLst>
              <a:ext uri="{FF2B5EF4-FFF2-40B4-BE49-F238E27FC236}">
                <a16:creationId xmlns:a16="http://schemas.microsoft.com/office/drawing/2014/main" id="{E88E7948-7AA7-4CEA-9D7D-D97CE1B8B50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pic>
        <p:nvPicPr>
          <p:cNvPr id="20" name="圖片 19">
            <a:extLst>
              <a:ext uri="{FF2B5EF4-FFF2-40B4-BE49-F238E27FC236}">
                <a16:creationId xmlns:a16="http://schemas.microsoft.com/office/drawing/2014/main" id="{791F65C6-9509-48A4-B2FF-5123A36E69A2}"/>
              </a:ext>
            </a:extLst>
          </p:cNvPr>
          <p:cNvPicPr>
            <a:picLocks noChangeAspect="1"/>
          </p:cNvPicPr>
          <p:nvPr/>
        </p:nvPicPr>
        <p:blipFill>
          <a:blip r:embed="rId3"/>
          <a:stretch>
            <a:fillRect/>
          </a:stretch>
        </p:blipFill>
        <p:spPr>
          <a:xfrm>
            <a:off x="4675022" y="5864027"/>
            <a:ext cx="493269" cy="558782"/>
          </a:xfrm>
          <a:prstGeom prst="rect">
            <a:avLst/>
          </a:prstGeom>
        </p:spPr>
      </p:pic>
      <p:pic>
        <p:nvPicPr>
          <p:cNvPr id="21" name="圖片 20">
            <a:extLst>
              <a:ext uri="{FF2B5EF4-FFF2-40B4-BE49-F238E27FC236}">
                <a16:creationId xmlns:a16="http://schemas.microsoft.com/office/drawing/2014/main" id="{57B507E2-70B6-44CE-A694-38FFD16F06C6}"/>
              </a:ext>
            </a:extLst>
          </p:cNvPr>
          <p:cNvPicPr>
            <a:picLocks noChangeAspect="1"/>
          </p:cNvPicPr>
          <p:nvPr/>
        </p:nvPicPr>
        <p:blipFill>
          <a:blip r:embed="rId4"/>
          <a:stretch>
            <a:fillRect/>
          </a:stretch>
        </p:blipFill>
        <p:spPr>
          <a:xfrm>
            <a:off x="6550641" y="5861262"/>
            <a:ext cx="564313" cy="564313"/>
          </a:xfrm>
          <a:prstGeom prst="rect">
            <a:avLst/>
          </a:prstGeom>
        </p:spPr>
      </p:pic>
      <p:pic>
        <p:nvPicPr>
          <p:cNvPr id="22" name="圖片 21">
            <a:extLst>
              <a:ext uri="{FF2B5EF4-FFF2-40B4-BE49-F238E27FC236}">
                <a16:creationId xmlns:a16="http://schemas.microsoft.com/office/drawing/2014/main" id="{5F9BABA1-7801-42FA-8D7C-732D2EE81258}"/>
              </a:ext>
            </a:extLst>
          </p:cNvPr>
          <p:cNvPicPr>
            <a:picLocks noChangeAspect="1"/>
          </p:cNvPicPr>
          <p:nvPr/>
        </p:nvPicPr>
        <p:blipFill>
          <a:blip r:embed="rId5"/>
          <a:stretch>
            <a:fillRect/>
          </a:stretch>
        </p:blipFill>
        <p:spPr>
          <a:xfrm>
            <a:off x="8497303" y="5823796"/>
            <a:ext cx="639245" cy="639245"/>
          </a:xfrm>
          <a:prstGeom prst="rect">
            <a:avLst/>
          </a:prstGeom>
        </p:spPr>
      </p:pic>
      <p:pic>
        <p:nvPicPr>
          <p:cNvPr id="23" name="圖片 22">
            <a:extLst>
              <a:ext uri="{FF2B5EF4-FFF2-40B4-BE49-F238E27FC236}">
                <a16:creationId xmlns:a16="http://schemas.microsoft.com/office/drawing/2014/main" id="{73368BD5-E7E1-4A2B-B30F-49C15E01153C}"/>
              </a:ext>
            </a:extLst>
          </p:cNvPr>
          <p:cNvPicPr>
            <a:picLocks noChangeAspect="1"/>
          </p:cNvPicPr>
          <p:nvPr/>
        </p:nvPicPr>
        <p:blipFill>
          <a:blip r:embed="rId6"/>
          <a:stretch>
            <a:fillRect/>
          </a:stretch>
        </p:blipFill>
        <p:spPr>
          <a:xfrm>
            <a:off x="2733889" y="5864027"/>
            <a:ext cx="558783" cy="558783"/>
          </a:xfrm>
          <a:prstGeom prst="rect">
            <a:avLst/>
          </a:prstGeom>
        </p:spPr>
      </p:pic>
      <p:sp>
        <p:nvSpPr>
          <p:cNvPr id="25" name="Right Arrow 68">
            <a:extLst>
              <a:ext uri="{FF2B5EF4-FFF2-40B4-BE49-F238E27FC236}">
                <a16:creationId xmlns:a16="http://schemas.microsoft.com/office/drawing/2014/main" id="{57F77B5A-0C42-4C4F-9600-8A05B163CBED}"/>
              </a:ext>
            </a:extLst>
          </p:cNvPr>
          <p:cNvSpPr/>
          <p:nvPr/>
        </p:nvSpPr>
        <p:spPr>
          <a:xfrm>
            <a:off x="3576826" y="5898882"/>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盤點</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Right Arrow 68">
            <a:extLst>
              <a:ext uri="{FF2B5EF4-FFF2-40B4-BE49-F238E27FC236}">
                <a16:creationId xmlns:a16="http://schemas.microsoft.com/office/drawing/2014/main" id="{4394AC10-627F-4963-9A09-5B29A841264D}"/>
              </a:ext>
            </a:extLst>
          </p:cNvPr>
          <p:cNvSpPr/>
          <p:nvPr/>
        </p:nvSpPr>
        <p:spPr>
          <a:xfrm>
            <a:off x="5458551" y="5899547"/>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清洗</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Right Arrow 68">
            <a:extLst>
              <a:ext uri="{FF2B5EF4-FFF2-40B4-BE49-F238E27FC236}">
                <a16:creationId xmlns:a16="http://schemas.microsoft.com/office/drawing/2014/main" id="{8E24E0BB-8905-4051-A23D-EEC303DF0CF2}"/>
              </a:ext>
            </a:extLst>
          </p:cNvPr>
          <p:cNvSpPr/>
          <p:nvPr/>
        </p:nvSpPr>
        <p:spPr>
          <a:xfrm>
            <a:off x="7371754" y="5891753"/>
            <a:ext cx="872873" cy="523927"/>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可視化</a:t>
            </a:r>
            <a:endParaRPr kumimoji="0" lang="en-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3" name="文字版面配置區 2">
            <a:extLst>
              <a:ext uri="{FF2B5EF4-FFF2-40B4-BE49-F238E27FC236}">
                <a16:creationId xmlns:a16="http://schemas.microsoft.com/office/drawing/2014/main" id="{028F5E06-956C-4EFD-8F0E-5B5E4D585993}"/>
              </a:ext>
            </a:extLst>
          </p:cNvPr>
          <p:cNvSpPr txBox="1">
            <a:spLocks/>
          </p:cNvSpPr>
          <p:nvPr/>
        </p:nvSpPr>
        <p:spPr>
          <a:xfrm>
            <a:off x="469900" y="947600"/>
            <a:ext cx="11252200" cy="650669"/>
          </a:xfrm>
          <a:prstGeom prst="rect">
            <a:avLst/>
          </a:prstGeom>
        </p:spPr>
        <p:txBody>
          <a:bodyPr vert="horz" lIns="0" tIns="0" rIns="0" bIns="0" rtlCol="0">
            <a:noAutofit/>
          </a:bodyPr>
          <a:lstStyle>
            <a:lvl1pPr marL="0" indent="0" algn="l" defTabSz="1219110" rtl="0" eaLnBrk="1" latinLnBrk="0" hangingPunct="1">
              <a:spcBef>
                <a:spcPts val="0"/>
              </a:spcBef>
              <a:spcAft>
                <a:spcPts val="300"/>
              </a:spcAft>
              <a:buSzPct val="100000"/>
              <a:buFont typeface="Arial" panose="020B0604020202020204" pitchFamily="34" charset="0"/>
              <a:buNone/>
              <a:defRPr sz="2100" b="1" kern="1200">
                <a:solidFill>
                  <a:srgbClr val="92D050"/>
                </a:solidFill>
                <a:latin typeface="Calibri" panose="020F0502020204030204" pitchFamily="34" charset="0"/>
                <a:ea typeface="微軟正黑體" panose="020B0604030504040204" pitchFamily="34" charset="-120"/>
                <a:cs typeface="Calibri" panose="020F0502020204030204" pitchFamily="34" charset="0"/>
              </a:defRPr>
            </a:lvl1pPr>
            <a:lvl2pPr marL="0" indent="0" algn="l" defTabSz="1219110" rtl="0" eaLnBrk="1" latinLnBrk="0" hangingPunct="1">
              <a:spcBef>
                <a:spcPts val="0"/>
              </a:spcBef>
              <a:spcAft>
                <a:spcPts val="1333"/>
              </a:spcAft>
              <a:buClrTx/>
              <a:buSzPct val="100000"/>
              <a:buFont typeface="Arial"/>
              <a:buNone/>
              <a:defRPr lang="en-US" sz="1300" b="1" kern="1200" dirty="0" smtClean="0">
                <a:solidFill>
                  <a:schemeClr val="tx1"/>
                </a:solidFill>
                <a:latin typeface="+mj-lt"/>
                <a:ea typeface="微軟正黑體" panose="020B0604030504040204" pitchFamily="34" charset="-120"/>
                <a:cs typeface="+mn-cs"/>
              </a:defRPr>
            </a:lvl2pPr>
            <a:lvl3pPr marL="235183" indent="-235183" algn="l" defTabSz="1219110" rtl="0" eaLnBrk="1" latinLnBrk="0" hangingPunct="1">
              <a:spcBef>
                <a:spcPts val="0"/>
              </a:spcBef>
              <a:spcAft>
                <a:spcPts val="1333"/>
              </a:spcAft>
              <a:buClrTx/>
              <a:buSzPct val="100000"/>
              <a:buFont typeface="Arial" panose="020B0604020202020204" pitchFamily="34" charset="0"/>
              <a:buChar char="•"/>
              <a:defRPr lang="en-US" sz="1300" kern="1200" dirty="0" smtClean="0">
                <a:solidFill>
                  <a:schemeClr val="tx1"/>
                </a:solidFill>
                <a:latin typeface="微軟正黑體" panose="020B0604030504040204" pitchFamily="34" charset="-120"/>
                <a:ea typeface="微軟正黑體" panose="020B0604030504040204" pitchFamily="34" charset="-120"/>
                <a:cs typeface="+mn-cs"/>
              </a:defRPr>
            </a:lvl3pPr>
            <a:lvl4pPr marL="475164" indent="-235183" algn="l" defTabSz="1219110" rtl="0" eaLnBrk="1" latinLnBrk="0" hangingPunct="1">
              <a:spcBef>
                <a:spcPts val="0"/>
              </a:spcBef>
              <a:spcAft>
                <a:spcPts val="1333"/>
              </a:spcAft>
              <a:buClrTx/>
              <a:buSzPct val="100000"/>
              <a:buFont typeface="Verdana" panose="020B0604030504040204" pitchFamily="34" charset="0"/>
              <a:buChar char="−"/>
              <a:defRPr lang="en-US" sz="1300" kern="1200" baseline="0" dirty="0" smtClean="0">
                <a:solidFill>
                  <a:schemeClr val="tx1"/>
                </a:solidFill>
                <a:latin typeface="微軟正黑體" panose="020B0604030504040204" pitchFamily="34" charset="-120"/>
                <a:ea typeface="微軟正黑體" panose="020B0604030504040204" pitchFamily="34" charset="-120"/>
                <a:cs typeface="+mn-cs"/>
              </a:defRPr>
            </a:lvl4pPr>
            <a:lvl5pPr marL="710348" indent="-235183" algn="l" defTabSz="1064604" rtl="0" eaLnBrk="1" latinLnBrk="0" hangingPunct="1">
              <a:spcBef>
                <a:spcPts val="0"/>
              </a:spcBef>
              <a:spcAft>
                <a:spcPts val="1333"/>
              </a:spcAft>
              <a:buClrTx/>
              <a:buSzPct val="100000"/>
              <a:buFont typeface="Verdana" panose="020B0604030504040204" pitchFamily="34" charset="0"/>
              <a:buChar char="−"/>
              <a:tabLst/>
              <a:defRPr lang="en-US" sz="1400" kern="1200" baseline="0" dirty="0" smtClean="0">
                <a:solidFill>
                  <a:schemeClr val="tx1"/>
                </a:solidFill>
                <a:latin typeface="+mj-lt"/>
                <a:ea typeface="微軟正黑體" panose="020B0604030504040204" pitchFamily="34" charset="-120"/>
                <a:cs typeface="+mn-cs"/>
              </a:defRPr>
            </a:lvl5pPr>
            <a:lvl6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48" indent="-235183" algn="l" defTabSz="121911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10" rtl="0" eaLnBrk="1" fontAlgn="auto" latinLnBrk="0" hangingPunct="1">
              <a:lnSpc>
                <a:spcPct val="100000"/>
              </a:lnSpc>
              <a:spcBef>
                <a:spcPts val="0"/>
              </a:spcBef>
              <a:spcAft>
                <a:spcPts val="300"/>
              </a:spcAft>
              <a:buClrTx/>
              <a:buSzPct val="100000"/>
              <a:buFont typeface="Arial" panose="020B0604020202020204" pitchFamily="34" charset="0"/>
              <a:buNone/>
              <a:tabLst/>
              <a:defRPr/>
            </a:pP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本課程目的主要教導如何調用 </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P</a:t>
            </a:r>
            <a:r>
              <a:rPr kumimoji="0" lang="en-US" altLang="zh-TW" sz="2100" b="1" i="0" u="none" strike="noStrike" kern="1200" cap="none" spc="0" normalizeH="0" baseline="0" noProof="0" dirty="0" err="1">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ython</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 </a:t>
            </a: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生態系中與計算分析或視覺化相關的工具庫，用以建立數據分析工作和 </a:t>
            </a:r>
            <a:r>
              <a:rPr kumimoji="0" lang="en-US" altLang="zh-TW"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AI</a:t>
            </a:r>
            <a:r>
              <a:rPr kumimoji="0" lang="zh-TW" altLang="en-US" sz="21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 運算的前導技能</a:t>
            </a:r>
          </a:p>
        </p:txBody>
      </p:sp>
      <p:cxnSp>
        <p:nvCxnSpPr>
          <p:cNvPr id="4" name="接點: 肘形 3">
            <a:extLst>
              <a:ext uri="{FF2B5EF4-FFF2-40B4-BE49-F238E27FC236}">
                <a16:creationId xmlns:a16="http://schemas.microsoft.com/office/drawing/2014/main" id="{1E340945-38FC-4113-9CF2-82A1DB810009}"/>
              </a:ext>
            </a:extLst>
          </p:cNvPr>
          <p:cNvCxnSpPr>
            <a:cxnSpLocks/>
            <a:stCxn id="11" idx="3"/>
          </p:cNvCxnSpPr>
          <p:nvPr/>
        </p:nvCxnSpPr>
        <p:spPr>
          <a:xfrm>
            <a:off x="3851649" y="1924615"/>
            <a:ext cx="192632" cy="2571497"/>
          </a:xfrm>
          <a:prstGeom prst="bentConnector2">
            <a:avLst/>
          </a:prstGeom>
          <a:ln>
            <a:solidFill>
              <a:srgbClr val="262626"/>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51B66362-7296-431C-8256-C1ECA8F4324E}"/>
              </a:ext>
            </a:extLst>
          </p:cNvPr>
          <p:cNvCxnSpPr>
            <a:cxnSpLocks/>
            <a:stCxn id="17" idx="1"/>
          </p:cNvCxnSpPr>
          <p:nvPr/>
        </p:nvCxnSpPr>
        <p:spPr>
          <a:xfrm rot="10800000" flipV="1">
            <a:off x="4044282" y="1924614"/>
            <a:ext cx="630741" cy="2571497"/>
          </a:xfrm>
          <a:prstGeom prst="bentConnector2">
            <a:avLst/>
          </a:prstGeom>
          <a:ln>
            <a:solidFill>
              <a:srgbClr val="262626"/>
            </a:solidFill>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35854DC6-5303-4245-93B9-D83F6FE164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6861" y="2092747"/>
            <a:ext cx="1100114" cy="444343"/>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ABC4BF20-929A-4351-A993-A6417180DC35}"/>
              </a:ext>
            </a:extLst>
          </p:cNvPr>
          <p:cNvPicPr>
            <a:picLocks noChangeAspect="1"/>
          </p:cNvPicPr>
          <p:nvPr/>
        </p:nvPicPr>
        <p:blipFill>
          <a:blip r:embed="rId8"/>
          <a:stretch>
            <a:fillRect/>
          </a:stretch>
        </p:blipFill>
        <p:spPr>
          <a:xfrm>
            <a:off x="3431574" y="4866361"/>
            <a:ext cx="1243448" cy="621724"/>
          </a:xfrm>
          <a:prstGeom prst="rect">
            <a:avLst/>
          </a:prstGeom>
        </p:spPr>
      </p:pic>
      <p:pic>
        <p:nvPicPr>
          <p:cNvPr id="6" name="圖片 5">
            <a:extLst>
              <a:ext uri="{FF2B5EF4-FFF2-40B4-BE49-F238E27FC236}">
                <a16:creationId xmlns:a16="http://schemas.microsoft.com/office/drawing/2014/main" id="{0FD94AEF-9971-409F-96E7-792F5822F3BF}"/>
              </a:ext>
            </a:extLst>
          </p:cNvPr>
          <p:cNvPicPr>
            <a:picLocks noChangeAspect="1"/>
          </p:cNvPicPr>
          <p:nvPr/>
        </p:nvPicPr>
        <p:blipFill>
          <a:blip r:embed="rId9"/>
          <a:stretch>
            <a:fillRect/>
          </a:stretch>
        </p:blipFill>
        <p:spPr>
          <a:xfrm>
            <a:off x="3466472" y="4479178"/>
            <a:ext cx="1084205" cy="430778"/>
          </a:xfrm>
          <a:prstGeom prst="rect">
            <a:avLst/>
          </a:prstGeom>
        </p:spPr>
      </p:pic>
      <p:pic>
        <p:nvPicPr>
          <p:cNvPr id="10" name="圖片 9">
            <a:extLst>
              <a:ext uri="{FF2B5EF4-FFF2-40B4-BE49-F238E27FC236}">
                <a16:creationId xmlns:a16="http://schemas.microsoft.com/office/drawing/2014/main" id="{5DC1D670-EA3F-40FC-8CC0-1FB90ACF30D9}"/>
              </a:ext>
            </a:extLst>
          </p:cNvPr>
          <p:cNvPicPr>
            <a:picLocks noChangeAspect="1"/>
          </p:cNvPicPr>
          <p:nvPr/>
        </p:nvPicPr>
        <p:blipFill>
          <a:blip r:embed="rId10"/>
          <a:stretch>
            <a:fillRect/>
          </a:stretch>
        </p:blipFill>
        <p:spPr>
          <a:xfrm>
            <a:off x="2905059" y="2120748"/>
            <a:ext cx="981066" cy="388339"/>
          </a:xfrm>
          <a:prstGeom prst="rect">
            <a:avLst/>
          </a:prstGeom>
        </p:spPr>
      </p:pic>
      <p:pic>
        <p:nvPicPr>
          <p:cNvPr id="14" name="圖片 13">
            <a:extLst>
              <a:ext uri="{FF2B5EF4-FFF2-40B4-BE49-F238E27FC236}">
                <a16:creationId xmlns:a16="http://schemas.microsoft.com/office/drawing/2014/main" id="{B823ECB0-B408-4F40-AF2D-F0ED2E96A64E}"/>
              </a:ext>
            </a:extLst>
          </p:cNvPr>
          <p:cNvPicPr>
            <a:picLocks noChangeAspect="1"/>
          </p:cNvPicPr>
          <p:nvPr/>
        </p:nvPicPr>
        <p:blipFill>
          <a:blip r:embed="rId11"/>
          <a:stretch>
            <a:fillRect/>
          </a:stretch>
        </p:blipFill>
        <p:spPr>
          <a:xfrm>
            <a:off x="10121133" y="2076566"/>
            <a:ext cx="1425808" cy="475269"/>
          </a:xfrm>
          <a:prstGeom prst="rect">
            <a:avLst/>
          </a:prstGeom>
        </p:spPr>
      </p:pic>
      <p:pic>
        <p:nvPicPr>
          <p:cNvPr id="24" name="圖片 23">
            <a:extLst>
              <a:ext uri="{FF2B5EF4-FFF2-40B4-BE49-F238E27FC236}">
                <a16:creationId xmlns:a16="http://schemas.microsoft.com/office/drawing/2014/main" id="{A1A220A8-EACF-40B2-A218-3476A8B45C67}"/>
              </a:ext>
            </a:extLst>
          </p:cNvPr>
          <p:cNvPicPr>
            <a:picLocks noChangeAspect="1"/>
          </p:cNvPicPr>
          <p:nvPr/>
        </p:nvPicPr>
        <p:blipFill>
          <a:blip r:embed="rId12"/>
          <a:stretch>
            <a:fillRect/>
          </a:stretch>
        </p:blipFill>
        <p:spPr>
          <a:xfrm>
            <a:off x="10216823" y="4403396"/>
            <a:ext cx="1425808" cy="475863"/>
          </a:xfrm>
          <a:prstGeom prst="rect">
            <a:avLst/>
          </a:prstGeom>
        </p:spPr>
      </p:pic>
      <p:sp>
        <p:nvSpPr>
          <p:cNvPr id="28" name="文字方塊 27">
            <a:extLst>
              <a:ext uri="{FF2B5EF4-FFF2-40B4-BE49-F238E27FC236}">
                <a16:creationId xmlns:a16="http://schemas.microsoft.com/office/drawing/2014/main" id="{1A614A7B-8174-4DF2-A271-8932439638D5}"/>
              </a:ext>
            </a:extLst>
          </p:cNvPr>
          <p:cNvSpPr txBox="1"/>
          <p:nvPr/>
        </p:nvSpPr>
        <p:spPr>
          <a:xfrm>
            <a:off x="4013262" y="2959366"/>
            <a:ext cx="33855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殊</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a:t>
            </a:r>
          </a:p>
        </p:txBody>
      </p:sp>
      <p:pic>
        <p:nvPicPr>
          <p:cNvPr id="1028" name="Picture 4" descr="powerBI-Logo | ProcessM | Process Mining in Microsoft Power BI">
            <a:extLst>
              <a:ext uri="{FF2B5EF4-FFF2-40B4-BE49-F238E27FC236}">
                <a16:creationId xmlns:a16="http://schemas.microsoft.com/office/drawing/2014/main" id="{FD3A5474-8972-4013-BA52-7111116D9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22467" y="4895006"/>
            <a:ext cx="1092225" cy="289696"/>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49F285C9-FD2B-444F-9F3F-B28908AD63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6183A6BD-5462-4C69-95A4-1A133AE36A71}"/>
              </a:ext>
            </a:extLst>
          </p:cNvPr>
          <p:cNvPicPr>
            <a:picLocks noChangeAspect="1"/>
          </p:cNvPicPr>
          <p:nvPr/>
        </p:nvPicPr>
        <p:blipFill>
          <a:blip r:embed="rId14"/>
          <a:stretch>
            <a:fillRect/>
          </a:stretch>
        </p:blipFill>
        <p:spPr>
          <a:xfrm>
            <a:off x="10389423" y="2478114"/>
            <a:ext cx="1164045" cy="333839"/>
          </a:xfrm>
          <a:prstGeom prst="rect">
            <a:avLst/>
          </a:prstGeom>
        </p:spPr>
      </p:pic>
    </p:spTree>
    <p:extLst>
      <p:ext uri="{BB962C8B-B14F-4D97-AF65-F5344CB8AC3E}">
        <p14:creationId xmlns:p14="http://schemas.microsoft.com/office/powerpoint/2010/main" val="718006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50D242CE-0571-443B-9422-7BAF8A496F14}"/>
              </a:ext>
            </a:extLst>
          </p:cNvPr>
          <p:cNvSpPr txBox="1">
            <a:spLocks/>
          </p:cNvSpPr>
          <p:nvPr/>
        </p:nvSpPr>
        <p:spPr bwMode="auto">
          <a:xfrm>
            <a:off x="2926725" y="4725757"/>
            <a:ext cx="1256161" cy="430149"/>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18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Kaggle</a:t>
            </a:r>
          </a:p>
        </p:txBody>
      </p:sp>
      <p:sp>
        <p:nvSpPr>
          <p:cNvPr id="30" name="文字方塊 29">
            <a:extLst>
              <a:ext uri="{FF2B5EF4-FFF2-40B4-BE49-F238E27FC236}">
                <a16:creationId xmlns:a16="http://schemas.microsoft.com/office/drawing/2014/main" id="{E939C9AA-F687-4D41-AC82-9398578800E1}"/>
              </a:ext>
            </a:extLst>
          </p:cNvPr>
          <p:cNvSpPr txBox="1"/>
          <p:nvPr/>
        </p:nvSpPr>
        <p:spPr>
          <a:xfrm>
            <a:off x="2016863" y="5175762"/>
            <a:ext cx="309386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資料科學競賽平台，匯聚各種機器學習，深度學習獎金項目，適合各種階段的學習者</a:t>
            </a:r>
            <a:endParaRPr kumimoji="0" lang="en-US" altLang="zh-TW" sz="14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標題 1">
            <a:extLst>
              <a:ext uri="{FF2B5EF4-FFF2-40B4-BE49-F238E27FC236}">
                <a16:creationId xmlns:a16="http://schemas.microsoft.com/office/drawing/2014/main" id="{1AE62AF3-41C9-4F4D-BE8A-D1B65AC70083}"/>
              </a:ext>
            </a:extLst>
          </p:cNvPr>
          <p:cNvSpPr>
            <a:spLocks noGrp="1"/>
          </p:cNvSpPr>
          <p:nvPr>
            <p:ph type="title"/>
          </p:nvPr>
        </p:nvSpPr>
        <p:spPr>
          <a:xfrm>
            <a:off x="3550624" y="63633"/>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學習資源</a:t>
            </a:r>
          </a:p>
        </p:txBody>
      </p:sp>
      <p:pic>
        <p:nvPicPr>
          <p:cNvPr id="20" name="圖片 19" descr="一張含有 符號, 字型, 標誌, 圖形 的圖片&#10;&#10;自動產生的描述">
            <a:extLst>
              <a:ext uri="{FF2B5EF4-FFF2-40B4-BE49-F238E27FC236}">
                <a16:creationId xmlns:a16="http://schemas.microsoft.com/office/drawing/2014/main" id="{1ABCD0ED-63F8-44B5-9846-5792E751614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055927" y="0"/>
            <a:ext cx="1136073" cy="1136073"/>
          </a:xfrm>
          <a:prstGeom prst="rect">
            <a:avLst/>
          </a:prstGeom>
        </p:spPr>
      </p:pic>
      <p:pic>
        <p:nvPicPr>
          <p:cNvPr id="2" name="圖片 1">
            <a:extLst>
              <a:ext uri="{FF2B5EF4-FFF2-40B4-BE49-F238E27FC236}">
                <a16:creationId xmlns:a16="http://schemas.microsoft.com/office/drawing/2014/main" id="{3AFCB627-0ACC-4C37-8747-AB15AE2A767F}"/>
              </a:ext>
            </a:extLst>
          </p:cNvPr>
          <p:cNvPicPr>
            <a:picLocks noChangeAspect="1"/>
          </p:cNvPicPr>
          <p:nvPr/>
        </p:nvPicPr>
        <p:blipFill>
          <a:blip r:embed="rId3"/>
          <a:stretch>
            <a:fillRect/>
          </a:stretch>
        </p:blipFill>
        <p:spPr>
          <a:xfrm>
            <a:off x="7072803" y="1136073"/>
            <a:ext cx="4688829" cy="5380430"/>
          </a:xfrm>
          <a:prstGeom prst="rect">
            <a:avLst/>
          </a:prstGeom>
        </p:spPr>
      </p:pic>
      <p:pic>
        <p:nvPicPr>
          <p:cNvPr id="3" name="圖片 2">
            <a:extLst>
              <a:ext uri="{FF2B5EF4-FFF2-40B4-BE49-F238E27FC236}">
                <a16:creationId xmlns:a16="http://schemas.microsoft.com/office/drawing/2014/main" id="{25499104-7334-4BE6-BCCD-BEE4EB166D4E}"/>
              </a:ext>
            </a:extLst>
          </p:cNvPr>
          <p:cNvPicPr>
            <a:picLocks noChangeAspect="1"/>
          </p:cNvPicPr>
          <p:nvPr/>
        </p:nvPicPr>
        <p:blipFill>
          <a:blip r:embed="rId4"/>
          <a:stretch>
            <a:fillRect/>
          </a:stretch>
        </p:blipFill>
        <p:spPr>
          <a:xfrm>
            <a:off x="1645624" y="1938867"/>
            <a:ext cx="3810000" cy="2540000"/>
          </a:xfrm>
          <a:prstGeom prst="rect">
            <a:avLst/>
          </a:prstGeom>
          <a:ln>
            <a:noFill/>
          </a:ln>
          <a:effectLst>
            <a:outerShdw blurRad="190500" algn="tl" rotWithShape="0">
              <a:srgbClr val="000000">
                <a:alpha val="70000"/>
              </a:srgbClr>
            </a:outerShdw>
          </a:effectLst>
        </p:spPr>
      </p:pic>
      <p:sp>
        <p:nvSpPr>
          <p:cNvPr id="4" name="投影片編號版面配置區 3">
            <a:extLst>
              <a:ext uri="{FF2B5EF4-FFF2-40B4-BE49-F238E27FC236}">
                <a16:creationId xmlns:a16="http://schemas.microsoft.com/office/drawing/2014/main" id="{186B01AA-6A2D-4EBF-AF97-056BA22316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065672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D90D329-4C9E-4FD0-924B-04A3445D8EBB}"/>
              </a:ext>
            </a:extLst>
          </p:cNvPr>
          <p:cNvPicPr>
            <a:picLocks noChangeAspect="1"/>
          </p:cNvPicPr>
          <p:nvPr/>
        </p:nvPicPr>
        <p:blipFill>
          <a:blip r:embed="rId2"/>
          <a:stretch>
            <a:fillRect/>
          </a:stretch>
        </p:blipFill>
        <p:spPr>
          <a:xfrm>
            <a:off x="1401093" y="1060460"/>
            <a:ext cx="8049222" cy="5391139"/>
          </a:xfrm>
          <a:prstGeom prst="rect">
            <a:avLst/>
          </a:prstGeom>
          <a:ln w="38100" cap="sq">
            <a:solidFill>
              <a:srgbClr val="AD9551"/>
            </a:solidFill>
            <a:prstDash val="solid"/>
            <a:miter lim="800000"/>
          </a:ln>
          <a:effectLst>
            <a:outerShdw blurRad="50800" dist="38100" dir="2700000" algn="tl" rotWithShape="0">
              <a:srgbClr val="000000">
                <a:alpha val="43000"/>
              </a:srgbClr>
            </a:outerShdw>
          </a:effectLst>
        </p:spPr>
      </p:pic>
      <p:sp>
        <p:nvSpPr>
          <p:cNvPr id="17" name="文字方塊 16">
            <a:extLst>
              <a:ext uri="{FF2B5EF4-FFF2-40B4-BE49-F238E27FC236}">
                <a16:creationId xmlns:a16="http://schemas.microsoft.com/office/drawing/2014/main" id="{464322CB-6E92-43E7-8E86-D3E9174AF055}"/>
              </a:ext>
            </a:extLst>
          </p:cNvPr>
          <p:cNvSpPr txBox="1"/>
          <p:nvPr/>
        </p:nvSpPr>
        <p:spPr>
          <a:xfrm>
            <a:off x="9780552" y="1373728"/>
            <a:ext cx="2201332"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srgbClr val="7E519F"/>
                </a:solidFill>
                <a:effectLst/>
                <a:uLnTx/>
                <a:uFillTx/>
                <a:latin typeface="微軟正黑體" panose="020B0604030504040204" pitchFamily="34" charset="-120"/>
                <a:ea typeface="微軟正黑體" panose="020B0604030504040204" pitchFamily="34" charset="-120"/>
                <a:cs typeface="+mn-cs"/>
              </a:rPr>
              <a:t>排名</a:t>
            </a:r>
            <a:endParaRPr kumimoji="0" lang="en-US" altLang="zh-TW" sz="1800" b="0" i="0" u="none" strike="noStrike" kern="1200" cap="none" spc="0" normalizeH="0" baseline="0" noProof="0">
              <a:ln>
                <a:noFill/>
              </a:ln>
              <a:solidFill>
                <a:srgbClr val="7E519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srgbClr val="7E519F"/>
                </a:solidFill>
                <a:effectLst/>
                <a:uLnTx/>
                <a:uFillTx/>
                <a:latin typeface="微軟正黑體" panose="020B0604030504040204" pitchFamily="34" charset="-120"/>
                <a:ea typeface="微軟正黑體" panose="020B0604030504040204" pitchFamily="34" charset="-120"/>
                <a:cs typeface="+mn-cs"/>
              </a:rPr>
              <a:t>(Ranking)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srgbClr val="3E96CF"/>
                </a:solidFill>
                <a:effectLst/>
                <a:uLnTx/>
                <a:uFillTx/>
                <a:latin typeface="微軟正黑體" panose="020B0604030504040204" pitchFamily="34" charset="-120"/>
                <a:ea typeface="微軟正黑體" panose="020B0604030504040204" pitchFamily="34" charset="-120"/>
                <a:cs typeface="+mn-cs"/>
              </a:rPr>
              <a:t>時序</a:t>
            </a:r>
            <a:endParaRPr kumimoji="0" lang="en-US" altLang="zh-TW" sz="1800" b="0" i="0" u="none" strike="noStrike" kern="1200" cap="none" spc="0" normalizeH="0" baseline="0" noProof="0">
              <a:ln>
                <a:noFill/>
              </a:ln>
              <a:solidFill>
                <a:srgbClr val="3E96C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srgbClr val="3E96CF"/>
                </a:solidFill>
                <a:effectLst/>
                <a:uLnTx/>
                <a:uFillTx/>
                <a:latin typeface="微軟正黑體" panose="020B0604030504040204" pitchFamily="34" charset="-120"/>
                <a:ea typeface="微軟正黑體" panose="020B0604030504040204" pitchFamily="34" charset="-120"/>
                <a:cs typeface="+mn-cs"/>
              </a:rPr>
              <a:t>(change over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srgbClr val="3FA78F"/>
                </a:solidFill>
                <a:effectLst/>
                <a:uLnTx/>
                <a:uFillTx/>
                <a:latin typeface="微軟正黑體" panose="020B0604030504040204" pitchFamily="34" charset="-120"/>
                <a:ea typeface="微軟正黑體" panose="020B0604030504040204" pitchFamily="34" charset="-120"/>
                <a:cs typeface="+mn-cs"/>
              </a:rPr>
              <a:t>組成 </a:t>
            </a:r>
            <a:endParaRPr kumimoji="0" lang="en-US" altLang="zh-TW" sz="1800" b="0" i="0" u="none" strike="noStrike" kern="1200" cap="none" spc="0" normalizeH="0" baseline="0" noProof="0">
              <a:ln>
                <a:noFill/>
              </a:ln>
              <a:solidFill>
                <a:srgbClr val="3FA78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srgbClr val="3FA78F"/>
                </a:solidFill>
                <a:effectLst/>
                <a:uLnTx/>
                <a:uFillTx/>
                <a:latin typeface="微軟正黑體" panose="020B0604030504040204" pitchFamily="34" charset="-120"/>
                <a:ea typeface="微軟正黑體" panose="020B0604030504040204" pitchFamily="34" charset="-120"/>
                <a:cs typeface="+mn-cs"/>
              </a:rPr>
              <a:t>(Part to Whole)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srgbClr val="EDC04D"/>
                </a:solidFill>
                <a:effectLst/>
                <a:uLnTx/>
                <a:uFillTx/>
                <a:latin typeface="微軟正黑體" panose="020B0604030504040204" pitchFamily="34" charset="-120"/>
                <a:ea typeface="微軟正黑體" panose="020B0604030504040204" pitchFamily="34" charset="-120"/>
                <a:cs typeface="+mn-cs"/>
              </a:rPr>
              <a:t>分佈</a:t>
            </a:r>
            <a:endParaRPr kumimoji="0" lang="en-US" altLang="zh-TW" sz="1800" b="0" i="0" u="none" strike="noStrike" kern="1200" cap="none" spc="0" normalizeH="0" baseline="0" noProof="0">
              <a:ln>
                <a:noFill/>
              </a:ln>
              <a:solidFill>
                <a:srgbClr val="EDC04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srgbClr val="EDC04D"/>
                </a:solidFill>
                <a:effectLst/>
                <a:uLnTx/>
                <a:uFillTx/>
                <a:latin typeface="微軟正黑體" panose="020B0604030504040204" pitchFamily="34" charset="-120"/>
                <a:ea typeface="微軟正黑體" panose="020B0604030504040204" pitchFamily="34" charset="-120"/>
                <a:cs typeface="+mn-cs"/>
              </a:rPr>
              <a:t>(Distribution)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srgbClr val="E87F3F"/>
                </a:solidFill>
                <a:effectLst/>
                <a:uLnTx/>
                <a:uFillTx/>
                <a:latin typeface="微軟正黑體" panose="020B0604030504040204" pitchFamily="34" charset="-120"/>
                <a:ea typeface="微軟正黑體" panose="020B0604030504040204" pitchFamily="34" charset="-120"/>
                <a:cs typeface="+mn-cs"/>
              </a:rPr>
              <a:t>地區</a:t>
            </a:r>
            <a:endParaRPr kumimoji="0" lang="en-US" altLang="zh-TW" sz="1800" b="0" i="0" u="none" strike="noStrike" kern="1200" cap="none" spc="0" normalizeH="0" baseline="0" noProof="0">
              <a:ln>
                <a:noFill/>
              </a:ln>
              <a:solidFill>
                <a:srgbClr val="E87F3F"/>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srgbClr val="E87F3F"/>
                </a:solidFill>
                <a:effectLst/>
                <a:uLnTx/>
                <a:uFillTx/>
                <a:latin typeface="微軟正黑體" panose="020B0604030504040204" pitchFamily="34" charset="-120"/>
                <a:ea typeface="微軟正黑體" panose="020B0604030504040204" pitchFamily="34" charset="-120"/>
                <a:cs typeface="+mn-cs"/>
              </a:rPr>
              <a:t>(Spatial)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srgbClr val="CE5135"/>
                </a:solidFill>
                <a:effectLst/>
                <a:uLnTx/>
                <a:uFillTx/>
                <a:latin typeface="微軟正黑體" panose="020B0604030504040204" pitchFamily="34" charset="-120"/>
                <a:ea typeface="微軟正黑體" panose="020B0604030504040204" pitchFamily="34" charset="-120"/>
                <a:cs typeface="+mn-cs"/>
              </a:rPr>
              <a:t>關聯</a:t>
            </a:r>
            <a:endParaRPr kumimoji="0" lang="en-US" altLang="zh-TW" sz="1800" b="0" i="0" u="none" strike="noStrike" kern="1200" cap="none" spc="0" normalizeH="0" baseline="0" noProof="0">
              <a:ln>
                <a:noFill/>
              </a:ln>
              <a:solidFill>
                <a:srgbClr val="CE5135"/>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srgbClr val="CE5135"/>
                </a:solidFill>
                <a:effectLst/>
                <a:uLnTx/>
                <a:uFillTx/>
                <a:latin typeface="微軟正黑體" panose="020B0604030504040204" pitchFamily="34" charset="-120"/>
                <a:ea typeface="微軟正黑體" panose="020B0604030504040204" pitchFamily="34" charset="-120"/>
                <a:cs typeface="+mn-cs"/>
              </a:rPr>
              <a:t>(Correlation)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接點 9">
            <a:extLst>
              <a:ext uri="{FF2B5EF4-FFF2-40B4-BE49-F238E27FC236}">
                <a16:creationId xmlns:a16="http://schemas.microsoft.com/office/drawing/2014/main" id="{DBDD5C94-7333-435A-826C-1EAE0CACC46A}"/>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3" name="標題 1">
            <a:extLst>
              <a:ext uri="{FF2B5EF4-FFF2-40B4-BE49-F238E27FC236}">
                <a16:creationId xmlns:a16="http://schemas.microsoft.com/office/drawing/2014/main" id="{94A7986D-EA73-41E3-A079-E57C6CDAAA6B}"/>
              </a:ext>
            </a:extLst>
          </p:cNvPr>
          <p:cNvSpPr>
            <a:spLocks noGrp="1"/>
          </p:cNvSpPr>
          <p:nvPr>
            <p:ph type="title"/>
          </p:nvPr>
        </p:nvSpPr>
        <p:spPr>
          <a:xfrm>
            <a:off x="3472927" y="47125"/>
            <a:ext cx="4844119" cy="767639"/>
          </a:xfrm>
        </p:spPr>
        <p:txBody>
          <a:bodyPr>
            <a:normAutofit/>
          </a:bodyPr>
          <a:lstStyle/>
          <a:p>
            <a:pPr algn="ct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圖表類型</a:t>
            </a:r>
          </a:p>
        </p:txBody>
      </p:sp>
      <p:sp>
        <p:nvSpPr>
          <p:cNvPr id="4" name="投影片編號版面配置區 3">
            <a:extLst>
              <a:ext uri="{FF2B5EF4-FFF2-40B4-BE49-F238E27FC236}">
                <a16:creationId xmlns:a16="http://schemas.microsoft.com/office/drawing/2014/main" id="{700A5538-F019-498F-90A7-929B22D3EC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43873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2656310" y="1962022"/>
            <a:ext cx="7791558"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none" strike="noStrike" kern="1200" cap="none" spc="150" normalizeH="0" baseline="0" noProof="0" dirty="0">
                <a:ln>
                  <a:noFill/>
                </a:ln>
                <a:solidFill>
                  <a:srgbClr val="424242"/>
                </a:solidFill>
                <a:effectLst/>
                <a:uLnTx/>
                <a:uFillTx/>
                <a:latin typeface="微軟正黑體" panose="020B0604030504040204" pitchFamily="34" charset="-120"/>
                <a:ea typeface="微軟正黑體" panose="020B0604030504040204" pitchFamily="34" charset="-120"/>
                <a:cs typeface="Arial" panose="020B0604020202020204" pitchFamily="34" charset="0"/>
              </a:rPr>
              <a:t>探索式資料分析 </a:t>
            </a:r>
            <a:r>
              <a:rPr kumimoji="0" lang="en-US" altLang="zh-TW" sz="1600" b="1" i="0" u="none" strike="noStrike" kern="1200" cap="none" spc="150" normalizeH="0" baseline="0" noProof="0" dirty="0">
                <a:ln>
                  <a:noFill/>
                </a:ln>
                <a:solidFill>
                  <a:srgbClr val="424242"/>
                </a:solidFill>
                <a:effectLst/>
                <a:uLnTx/>
                <a:uFillTx/>
                <a:latin typeface="微軟正黑體" panose="020B0604030504040204" pitchFamily="34" charset="-120"/>
                <a:ea typeface="微軟正黑體" panose="020B0604030504040204" pitchFamily="34" charset="-120"/>
                <a:cs typeface="Arial" panose="020B0604020202020204" pitchFamily="34" charset="0"/>
              </a:rPr>
              <a:t>(EDA) </a:t>
            </a:r>
            <a:r>
              <a:rPr kumimoji="0" lang="zh-TW" altLang="en-US" sz="1600" b="1" i="0" u="none" strike="noStrike" kern="1200" cap="none" spc="150" normalizeH="0" baseline="0" noProof="0" dirty="0">
                <a:ln>
                  <a:noFill/>
                </a:ln>
                <a:solidFill>
                  <a:srgbClr val="424242"/>
                </a:solidFill>
                <a:effectLst/>
                <a:uLnTx/>
                <a:uFillTx/>
                <a:latin typeface="微軟正黑體" panose="020B0604030504040204" pitchFamily="34" charset="-120"/>
                <a:ea typeface="微軟正黑體" panose="020B0604030504040204" pitchFamily="34" charset="-120"/>
                <a:cs typeface="Arial" panose="020B0604020202020204" pitchFamily="34" charset="0"/>
              </a:rPr>
              <a:t>結合了資料視覺化和統計的策略，以深入了解數據的各種面向。它不僅旨在發現資料背後的潛在線索，還尋找解決問題的方法。而</a:t>
            </a:r>
            <a:r>
              <a:rPr kumimoji="0" lang="en-US" altLang="zh-TW" sz="1600" b="1" i="0" u="none" strike="noStrike" kern="1200" cap="none" spc="150" normalizeH="0" baseline="0" noProof="0" dirty="0">
                <a:ln>
                  <a:noFill/>
                </a:ln>
                <a:solidFill>
                  <a:srgbClr val="424242"/>
                </a:solidFill>
                <a:effectLst/>
                <a:uLnTx/>
                <a:uFillTx/>
                <a:latin typeface="微軟正黑體" panose="020B0604030504040204" pitchFamily="34" charset="-120"/>
                <a:ea typeface="微軟正黑體" panose="020B0604030504040204" pitchFamily="34" charset="-120"/>
                <a:cs typeface="Arial" panose="020B0604020202020204" pitchFamily="34" charset="0"/>
              </a:rPr>
              <a:t>EDA</a:t>
            </a:r>
            <a:r>
              <a:rPr kumimoji="0" lang="zh-TW" altLang="en-US" sz="1600" b="1" i="0" u="none" strike="noStrike" kern="1200" cap="none" spc="150" normalizeH="0" baseline="0" noProof="0" dirty="0">
                <a:ln>
                  <a:noFill/>
                </a:ln>
                <a:solidFill>
                  <a:srgbClr val="424242"/>
                </a:solidFill>
                <a:effectLst/>
                <a:uLnTx/>
                <a:uFillTx/>
                <a:latin typeface="微軟正黑體" panose="020B0604030504040204" pitchFamily="34" charset="-120"/>
                <a:ea typeface="微軟正黑體" panose="020B0604030504040204" pitchFamily="34" charset="-120"/>
                <a:cs typeface="Arial" panose="020B0604020202020204" pitchFamily="34" charset="0"/>
              </a:rPr>
              <a:t>的過程不是固定的，而是通過一系列啟示性的問題和答案來逐步釐清問題的本質，從而從數據中獲得有關問題的深入見解。</a:t>
            </a:r>
            <a:endParaRPr kumimoji="0" lang="en-US" altLang="zh-TW" sz="1600" b="1" i="0" u="none" strike="noStrike" kern="1200" cap="none" spc="15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Arial"/>
            </a:endParaRPr>
          </a:p>
        </p:txBody>
      </p:sp>
      <p:cxnSp>
        <p:nvCxnSpPr>
          <p:cNvPr id="9" name="直線接點 8">
            <a:extLst>
              <a:ext uri="{FF2B5EF4-FFF2-40B4-BE49-F238E27FC236}">
                <a16:creationId xmlns:a16="http://schemas.microsoft.com/office/drawing/2014/main" id="{93656606-14A1-4EE2-A7E2-BFD298BC10AF}"/>
              </a:ext>
            </a:extLst>
          </p:cNvPr>
          <p:cNvCxnSpPr>
            <a:cxnSpLocks/>
          </p:cNvCxnSpPr>
          <p:nvPr/>
        </p:nvCxnSpPr>
        <p:spPr>
          <a:xfrm>
            <a:off x="4299945" y="3622626"/>
            <a:ext cx="3932767" cy="0"/>
          </a:xfrm>
          <a:prstGeom prst="line">
            <a:avLst/>
          </a:prstGeom>
          <a:ln w="28575">
            <a:solidFill>
              <a:schemeClr val="bg2">
                <a:lumMod val="9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332E3D5-A0ED-4F19-83B1-2E8C30DA5115}"/>
              </a:ext>
            </a:extLst>
          </p:cNvPr>
          <p:cNvSpPr/>
          <p:nvPr/>
        </p:nvSpPr>
        <p:spPr>
          <a:xfrm>
            <a:off x="3406713" y="4121257"/>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數據代表性</a:t>
            </a:r>
          </a:p>
        </p:txBody>
      </p:sp>
      <p:sp>
        <p:nvSpPr>
          <p:cNvPr id="12" name="矩形 11">
            <a:extLst>
              <a:ext uri="{FF2B5EF4-FFF2-40B4-BE49-F238E27FC236}">
                <a16:creationId xmlns:a16="http://schemas.microsoft.com/office/drawing/2014/main" id="{B0A3D4BB-E204-4C81-B522-5FDA0AC7A193}"/>
              </a:ext>
            </a:extLst>
          </p:cNvPr>
          <p:cNvSpPr/>
          <p:nvPr/>
        </p:nvSpPr>
        <p:spPr>
          <a:xfrm>
            <a:off x="5377329" y="4121257"/>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變數分佈</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變異</a:t>
            </a:r>
          </a:p>
        </p:txBody>
      </p:sp>
      <p:sp>
        <p:nvSpPr>
          <p:cNvPr id="13" name="矩形 12">
            <a:extLst>
              <a:ext uri="{FF2B5EF4-FFF2-40B4-BE49-F238E27FC236}">
                <a16:creationId xmlns:a16="http://schemas.microsoft.com/office/drawing/2014/main" id="{4F2B8278-9EB7-4028-8C6A-C52FC36A0A19}"/>
              </a:ext>
            </a:extLst>
          </p:cNvPr>
          <p:cNvSpPr/>
          <p:nvPr/>
        </p:nvSpPr>
        <p:spPr>
          <a:xfrm>
            <a:off x="7343712" y="4121257"/>
            <a:ext cx="1778000" cy="767639"/>
          </a:xfrm>
          <a:prstGeom prst="rect">
            <a:avLst/>
          </a:prstGeom>
          <a:solidFill>
            <a:srgbClr val="BF9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變數間的關聯</a:t>
            </a:r>
          </a:p>
        </p:txBody>
      </p:sp>
      <p:sp>
        <p:nvSpPr>
          <p:cNvPr id="15" name="標題 1">
            <a:extLst>
              <a:ext uri="{FF2B5EF4-FFF2-40B4-BE49-F238E27FC236}">
                <a16:creationId xmlns:a16="http://schemas.microsoft.com/office/drawing/2014/main" id="{B5B922EE-77F6-4CE3-A626-FB158D062FFE}"/>
              </a:ext>
            </a:extLst>
          </p:cNvPr>
          <p:cNvSpPr>
            <a:spLocks noGrp="1"/>
          </p:cNvSpPr>
          <p:nvPr>
            <p:ph type="title"/>
          </p:nvPr>
        </p:nvSpPr>
        <p:spPr>
          <a:xfrm>
            <a:off x="0" y="63633"/>
            <a:ext cx="12192000" cy="767639"/>
          </a:xfrm>
        </p:spPr>
        <p:txBody>
          <a:bodyPr>
            <a:normAutofit/>
          </a:bodyPr>
          <a:lstStyle/>
          <a:p>
            <a:pPr algn="ctr"/>
            <a:r>
              <a:rPr lang="en-US" altLang="zh-TW"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EDA</a:t>
            </a:r>
            <a:r>
              <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 </a:t>
            </a:r>
            <a:r>
              <a:rPr lang="en-US" altLang="zh-TW"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rPr>
              <a:t>(Exploratory Data Analysis)</a:t>
            </a:r>
            <a:endParaRPr lang="zh-TW" altLang="en-US" sz="3200" b="1" dirty="0">
              <a:solidFill>
                <a:srgbClr val="AD9551"/>
              </a:solidFill>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4" name="圖片 3">
            <a:extLst>
              <a:ext uri="{FF2B5EF4-FFF2-40B4-BE49-F238E27FC236}">
                <a16:creationId xmlns:a16="http://schemas.microsoft.com/office/drawing/2014/main" id="{1CEC64CD-B7BC-4F5A-9D2F-0E435C3400EF}"/>
              </a:ext>
            </a:extLst>
          </p:cNvPr>
          <p:cNvPicPr>
            <a:picLocks noChangeAspect="1"/>
          </p:cNvPicPr>
          <p:nvPr/>
        </p:nvPicPr>
        <p:blipFill>
          <a:blip r:embed="rId3"/>
          <a:stretch>
            <a:fillRect/>
          </a:stretch>
        </p:blipFill>
        <p:spPr>
          <a:xfrm>
            <a:off x="1006571" y="1967914"/>
            <a:ext cx="1163792" cy="1161974"/>
          </a:xfrm>
          <a:prstGeom prst="rect">
            <a:avLst/>
          </a:prstGeom>
        </p:spPr>
      </p:pic>
      <p:pic>
        <p:nvPicPr>
          <p:cNvPr id="17" name="圖片 16" descr="一張含有 符號, 字型, 標誌, 圖形 的圖片&#10;&#10;自動產生的描述">
            <a:extLst>
              <a:ext uri="{FF2B5EF4-FFF2-40B4-BE49-F238E27FC236}">
                <a16:creationId xmlns:a16="http://schemas.microsoft.com/office/drawing/2014/main" id="{60A22C87-B2FC-4054-8651-55F4C582019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55927" y="0"/>
            <a:ext cx="1136073" cy="1136073"/>
          </a:xfrm>
          <a:prstGeom prst="rect">
            <a:avLst/>
          </a:prstGeom>
        </p:spPr>
      </p:pic>
    </p:spTree>
    <p:extLst>
      <p:ext uri="{BB962C8B-B14F-4D97-AF65-F5344CB8AC3E}">
        <p14:creationId xmlns:p14="http://schemas.microsoft.com/office/powerpoint/2010/main" val="5221646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AD78919-D5FD-4BB7-A7C0-2E1C83474CF5}"/>
              </a:ext>
            </a:extLst>
          </p:cNvPr>
          <p:cNvPicPr>
            <a:picLocks noChangeAspect="1"/>
          </p:cNvPicPr>
          <p:nvPr/>
        </p:nvPicPr>
        <p:blipFill>
          <a:blip r:embed="rId2"/>
          <a:stretch>
            <a:fillRect/>
          </a:stretch>
        </p:blipFill>
        <p:spPr>
          <a:xfrm>
            <a:off x="5253567" y="1522442"/>
            <a:ext cx="6324600" cy="4171950"/>
          </a:xfrm>
          <a:prstGeom prst="rect">
            <a:avLst/>
          </a:prstGeom>
        </p:spPr>
      </p:pic>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err="1">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Facetting</a:t>
            </a: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histograms by subsets of data</a:t>
            </a:r>
          </a:p>
        </p:txBody>
      </p:sp>
      <p:sp>
        <p:nvSpPr>
          <p:cNvPr id="14" name="文字方塊 13">
            <a:extLst>
              <a:ext uri="{FF2B5EF4-FFF2-40B4-BE49-F238E27FC236}">
                <a16:creationId xmlns:a16="http://schemas.microsoft.com/office/drawing/2014/main" id="{0BE42980-0B07-4950-84C0-0CFFA52A96FB}"/>
              </a:ext>
            </a:extLst>
          </p:cNvPr>
          <p:cNvSpPr txBox="1"/>
          <p:nvPr/>
        </p:nvSpPr>
        <p:spPr>
          <a:xfrm>
            <a:off x="338667" y="2099173"/>
            <a:ext cx="47455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將直方圖進行分面化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Facetting</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可以在數據分析領域中提供有價值的洞察。以下是三個在分析中使用分面化直方圖的常見場景：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特徵分佈比較</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我們想要比較不同子集或類別之間的數據分佈時，分面化直方圖非常有用。例如，如果我們有一個包含不同產品銷售數據的數據集，我們可以分面化直方圖，將每個產品類別或品牌分成不同的子圖，以比較它們的銷售分佈，進而識別銷售效能較好的產品類別。</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時間序列分析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時間序列數據分析中，分面化直方圖可以用來觀察不同時間段內的數據分佈，以檢查趨勢、季節性或週期性模式。例如，股票價格數據可以通過分面化直方圖按月份或季度分解，以評估不同時間段的價格波動。</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分類數據分析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處理分類數據時，分面化直方圖可以幫助我們理解不同類別之間的數據分佈差異。舉例來說，一個社交媒體平台可以使用分面化直方圖來比較不同年齡組的用戶互動數據，以了解哪個年齡組更活躍或參與度更高。</a:t>
            </a:r>
          </a:p>
        </p:txBody>
      </p:sp>
      <p:sp>
        <p:nvSpPr>
          <p:cNvPr id="15" name="矩形 14">
            <a:extLst>
              <a:ext uri="{FF2B5EF4-FFF2-40B4-BE49-F238E27FC236}">
                <a16:creationId xmlns:a16="http://schemas.microsoft.com/office/drawing/2014/main" id="{C7625DC2-3075-42FD-B6C6-8A5D6AD6E934}"/>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16" name="投影片編號版面配置區 15">
            <a:extLst>
              <a:ext uri="{FF2B5EF4-FFF2-40B4-BE49-F238E27FC236}">
                <a16:creationId xmlns:a16="http://schemas.microsoft.com/office/drawing/2014/main" id="{09EB7891-9BC9-40FA-83AE-53DF6FF37E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017655EF-CFA4-45A9-8FF7-077886C552B3}"/>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8" name="矩形: 圓角 17">
            <a:extLst>
              <a:ext uri="{FF2B5EF4-FFF2-40B4-BE49-F238E27FC236}">
                <a16:creationId xmlns:a16="http://schemas.microsoft.com/office/drawing/2014/main" id="{74903919-3E59-489F-9FC4-974BFE15D217}"/>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9" name="矩形: 圓角 18">
            <a:extLst>
              <a:ext uri="{FF2B5EF4-FFF2-40B4-BE49-F238E27FC236}">
                <a16:creationId xmlns:a16="http://schemas.microsoft.com/office/drawing/2014/main" id="{F1CE18A2-4D7A-4C1E-8DF2-B9829CC8655E}"/>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20" name="矩形: 圓角 19">
            <a:extLst>
              <a:ext uri="{FF2B5EF4-FFF2-40B4-BE49-F238E27FC236}">
                <a16:creationId xmlns:a16="http://schemas.microsoft.com/office/drawing/2014/main" id="{7A551021-DA28-4B09-B884-73EF91F9EF73}"/>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35853376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Line plots on multiple facets</a:t>
            </a:r>
          </a:p>
        </p:txBody>
      </p:sp>
      <p:pic>
        <p:nvPicPr>
          <p:cNvPr id="2" name="圖片 1">
            <a:extLst>
              <a:ext uri="{FF2B5EF4-FFF2-40B4-BE49-F238E27FC236}">
                <a16:creationId xmlns:a16="http://schemas.microsoft.com/office/drawing/2014/main" id="{7A691512-05C4-4EE7-B4E0-867E26BBDED3}"/>
              </a:ext>
            </a:extLst>
          </p:cNvPr>
          <p:cNvPicPr>
            <a:picLocks noChangeAspect="1"/>
          </p:cNvPicPr>
          <p:nvPr/>
        </p:nvPicPr>
        <p:blipFill>
          <a:blip r:embed="rId2"/>
          <a:stretch>
            <a:fillRect/>
          </a:stretch>
        </p:blipFill>
        <p:spPr>
          <a:xfrm>
            <a:off x="5538787" y="1810279"/>
            <a:ext cx="6143625" cy="3457575"/>
          </a:xfrm>
          <a:prstGeom prst="rect">
            <a:avLst/>
          </a:prstGeom>
        </p:spPr>
      </p:pic>
      <p:sp>
        <p:nvSpPr>
          <p:cNvPr id="7" name="文字方塊 6">
            <a:extLst>
              <a:ext uri="{FF2B5EF4-FFF2-40B4-BE49-F238E27FC236}">
                <a16:creationId xmlns:a16="http://schemas.microsoft.com/office/drawing/2014/main" id="{27511B81-1A19-4C1D-9662-3086A4BB9B85}"/>
              </a:ext>
            </a:extLst>
          </p:cNvPr>
          <p:cNvSpPr txBox="1"/>
          <p:nvPr/>
        </p:nvSpPr>
        <p:spPr>
          <a:xfrm>
            <a:off x="338667" y="2099173"/>
            <a:ext cx="4745568"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多面板線圖（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line plots on multiple facets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），這種圖表在數據分析領域中有許多應用場景。以下是其中一些主要應用場景：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時間序列分析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：多面板線圖通常用於顯示時間序列數據，其中每個面板代表不同的時間段、地區或類別。這種圖表可以幫助分析師或研究人員比較不同子集之間的趨勢，以識別模式、季節性變化或趨勢。</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多變量數據比較</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：當需要比較多個不同變數之間的關係時，多面板線圖也很有用。每個面板可以代表不同的變數，並且可以輕鬆地觀察它們之間的關聯性，這有助於識別潛在的相互影響或相關性。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分類或分群數據可視化</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：多面板線圖也可以用於可視化分類或分群數據，其中每個面板代表一個不同的類別或群組。這有助於比較不同類別或群組之間的差異，並且可以用於探索不同特徵對於不同類別的影響。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7">
            <a:extLst>
              <a:ext uri="{FF2B5EF4-FFF2-40B4-BE49-F238E27FC236}">
                <a16:creationId xmlns:a16="http://schemas.microsoft.com/office/drawing/2014/main" id="{814C34D5-22EE-408A-8BCB-C1E00900005F}"/>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27CF624C-E6D6-4BA6-8B8E-8BF05EFFE8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6EBB518-384C-407C-ACCC-EB603F8749DE}"/>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1CE864E6-9BAE-4F7A-9638-4F2B3B7701C6}"/>
              </a:ext>
            </a:extLst>
          </p:cNvPr>
          <p:cNvSpPr/>
          <p:nvPr/>
        </p:nvSpPr>
        <p:spPr>
          <a:xfrm>
            <a:off x="1518032"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7F45236A-ACEC-4E6C-9585-85A17482EEA7}"/>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166C0138-9971-4877-B7A6-49CE5E7A182E}"/>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39458147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Grouped </a:t>
            </a:r>
            <a:r>
              <a:rPr kumimoji="0" lang="en-US" altLang="zh-TW" sz="3200" b="1" i="0" u="none" strike="noStrike" kern="1200" cap="none" spc="0" normalizeH="0" baseline="0" noProof="0" dirty="0" err="1">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barplots</a:t>
            </a:r>
            <a:endPar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endParaRPr>
          </a:p>
        </p:txBody>
      </p:sp>
      <p:pic>
        <p:nvPicPr>
          <p:cNvPr id="1026" name="Picture 2">
            <a:extLst>
              <a:ext uri="{FF2B5EF4-FFF2-40B4-BE49-F238E27FC236}">
                <a16:creationId xmlns:a16="http://schemas.microsoft.com/office/drawing/2014/main" id="{C64385A2-A8B6-48B5-BAC2-6998860E2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942" y="1580091"/>
            <a:ext cx="4895850" cy="401955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9A520531-3064-4B8E-9613-84BF90C1D5B0}"/>
              </a:ext>
            </a:extLst>
          </p:cNvPr>
          <p:cNvSpPr txBox="1"/>
          <p:nvPr/>
        </p:nvSpPr>
        <p:spPr>
          <a:xfrm>
            <a:off x="338667" y="2099173"/>
            <a:ext cx="4745568"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分組的長條圖（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grouped </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barplots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）主要應用場景：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比較類別數據：</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組的長條圖通常用於比較不同類別或組別之間的數據。每個長條代表一個類別，不同的分組則在同一類別下。這種圖表可用於比較不同類別的數值，例如不同產品的銷售量、不同時間段的營收，或不同地區的人口統計數據。</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類別變數交叉分析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：分組的長條圖也常用於類別變數之間的交叉分析。例如，您可以使用這種圖表來比較不同性別、年齡組別或教育程度下的不同行為模式，從而深入瞭解不同子群體之間的差異。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時間趨勢分析：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當需要比較不同時間點的數據變化時，分組的長條圖也很有用。您可以將不同時間段的數據分組，以可視化時間趨勢，這對於識別季節性變化、年度變化或其他時間相關模式非常有幫助。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0DE2FF66-154D-405A-9E6F-95B058EC0F5A}"/>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A86B6976-62F1-41FD-B6BA-A6C522D9A3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70090A74-BBD1-4D53-8CA9-E6DBF70A1336}"/>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5D2E080F-BA79-4387-A873-1BB53ABEB01B}"/>
              </a:ext>
            </a:extLst>
          </p:cNvPr>
          <p:cNvSpPr/>
          <p:nvPr/>
        </p:nvSpPr>
        <p:spPr>
          <a:xfrm>
            <a:off x="1518032"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6915A458-88B2-4550-A263-015A9E0B27F1}"/>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55D82FCA-1F89-405C-BA1B-45F5F8A9A785}"/>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5250463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Grouped boxplots</a:t>
            </a:r>
          </a:p>
        </p:txBody>
      </p:sp>
      <p:pic>
        <p:nvPicPr>
          <p:cNvPr id="2" name="圖片 1">
            <a:extLst>
              <a:ext uri="{FF2B5EF4-FFF2-40B4-BE49-F238E27FC236}">
                <a16:creationId xmlns:a16="http://schemas.microsoft.com/office/drawing/2014/main" id="{2746FC11-34ED-4425-9C40-99363DC53BDE}"/>
              </a:ext>
            </a:extLst>
          </p:cNvPr>
          <p:cNvPicPr>
            <a:picLocks noChangeAspect="1"/>
          </p:cNvPicPr>
          <p:nvPr/>
        </p:nvPicPr>
        <p:blipFill>
          <a:blip r:embed="rId2"/>
          <a:stretch>
            <a:fillRect/>
          </a:stretch>
        </p:blipFill>
        <p:spPr>
          <a:xfrm>
            <a:off x="6618815" y="1691391"/>
            <a:ext cx="4745568" cy="3678904"/>
          </a:xfrm>
          <a:prstGeom prst="rect">
            <a:avLst/>
          </a:prstGeom>
        </p:spPr>
      </p:pic>
      <p:sp>
        <p:nvSpPr>
          <p:cNvPr id="6" name="文字方塊 5">
            <a:extLst>
              <a:ext uri="{FF2B5EF4-FFF2-40B4-BE49-F238E27FC236}">
                <a16:creationId xmlns:a16="http://schemas.microsoft.com/office/drawing/2014/main" id="{6E9928FD-F269-465C-96E2-64082B69378D}"/>
              </a:ext>
            </a:extLst>
          </p:cNvPr>
          <p:cNvSpPr txBox="1"/>
          <p:nvPr/>
        </p:nvSpPr>
        <p:spPr>
          <a:xfrm>
            <a:off x="338667" y="2099173"/>
            <a:ext cx="4745568"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分組箱形圖（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grouped boxplots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）主要應用場景：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比較多個組別的數據分佈：</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組箱形圖通常用於比較多個組別或類別之間的數據分佈。每個箱形圖代表一個組別，並展示了該組別的數據分佈、中位數、四分位數和可能的異常值。這有助於比較不同組別的中心趨勢、數據的離散性以及潛在異常值。</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檢查變數的對比：</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分組箱形圖也常用於檢查不同變數在不同組別下的對比。例如，您可以使用這種圖表來比較不同產品的銷售數量分佈，以確定哪些產品可能具有顯著差異或異常值。</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監控時間序列數據：</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如果您有多個時間序列數據，分組箱形圖也可以用於監控這些數據的變化趨勢。每個箱形圖可以代表不同時間段的數據分佈，有助於識別季節性變化、趨勢或其他時間相關模式。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6D422412-81AB-4FA1-AEE3-B7432819198B}"/>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F32C70AC-719A-40DE-8E16-BC3A6B931E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4BA21B0F-7ABE-454D-BBB4-3DC2BC7BE609}"/>
              </a:ext>
            </a:extLst>
          </p:cNvPr>
          <p:cNvSpPr/>
          <p:nvPr/>
        </p:nvSpPr>
        <p:spPr>
          <a:xfrm>
            <a:off x="301978" y="6218329"/>
            <a:ext cx="1072444" cy="401453"/>
          </a:xfrm>
          <a:prstGeom prst="round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9" name="矩形: 圓角 18">
            <a:extLst>
              <a:ext uri="{FF2B5EF4-FFF2-40B4-BE49-F238E27FC236}">
                <a16:creationId xmlns:a16="http://schemas.microsoft.com/office/drawing/2014/main" id="{FC7F5C85-1FB7-4DBF-9078-555C9F338229}"/>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20" name="矩形: 圓角 19">
            <a:extLst>
              <a:ext uri="{FF2B5EF4-FFF2-40B4-BE49-F238E27FC236}">
                <a16:creationId xmlns:a16="http://schemas.microsoft.com/office/drawing/2014/main" id="{AE9B0FCB-6BED-44AB-9CE5-A7E75CAF0EFC}"/>
              </a:ext>
            </a:extLst>
          </p:cNvPr>
          <p:cNvSpPr/>
          <p:nvPr/>
        </p:nvSpPr>
        <p:spPr>
          <a:xfrm>
            <a:off x="2734086" y="6218329"/>
            <a:ext cx="1072444" cy="401453"/>
          </a:xfrm>
          <a:prstGeom prst="roundRect">
            <a:avLst/>
          </a:pr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21" name="矩形: 圓角 20">
            <a:extLst>
              <a:ext uri="{FF2B5EF4-FFF2-40B4-BE49-F238E27FC236}">
                <a16:creationId xmlns:a16="http://schemas.microsoft.com/office/drawing/2014/main" id="{ACAAAF3B-CC4B-45B2-A8DC-4166107A6CA8}"/>
              </a:ext>
            </a:extLst>
          </p:cNvPr>
          <p:cNvSpPr/>
          <p:nvPr/>
        </p:nvSpPr>
        <p:spPr>
          <a:xfrm>
            <a:off x="3941674"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30769222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Scatterplot heatmap</a:t>
            </a:r>
          </a:p>
        </p:txBody>
      </p:sp>
      <p:pic>
        <p:nvPicPr>
          <p:cNvPr id="2" name="圖片 1">
            <a:extLst>
              <a:ext uri="{FF2B5EF4-FFF2-40B4-BE49-F238E27FC236}">
                <a16:creationId xmlns:a16="http://schemas.microsoft.com/office/drawing/2014/main" id="{18996736-9218-42DF-9F95-465A92706DCA}"/>
              </a:ext>
            </a:extLst>
          </p:cNvPr>
          <p:cNvPicPr>
            <a:picLocks noChangeAspect="1"/>
          </p:cNvPicPr>
          <p:nvPr/>
        </p:nvPicPr>
        <p:blipFill>
          <a:blip r:embed="rId2"/>
          <a:stretch>
            <a:fillRect/>
          </a:stretch>
        </p:blipFill>
        <p:spPr>
          <a:xfrm>
            <a:off x="6874404" y="1775189"/>
            <a:ext cx="4682596" cy="4251538"/>
          </a:xfrm>
          <a:prstGeom prst="rect">
            <a:avLst/>
          </a:prstGeom>
        </p:spPr>
      </p:pic>
      <p:sp>
        <p:nvSpPr>
          <p:cNvPr id="6" name="文字方塊 5">
            <a:extLst>
              <a:ext uri="{FF2B5EF4-FFF2-40B4-BE49-F238E27FC236}">
                <a16:creationId xmlns:a16="http://schemas.microsoft.com/office/drawing/2014/main" id="{0E6A38A1-2926-4B79-9066-8EF3AA4B5EB7}"/>
              </a:ext>
            </a:extLst>
          </p:cNvPr>
          <p:cNvSpPr txBox="1"/>
          <p:nvPr/>
        </p:nvSpPr>
        <p:spPr>
          <a:xfrm>
            <a:off x="338667" y="2099173"/>
            <a:ext cx="4745568"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散點圖熱圖（</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scatterplot heatmap</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相關性分析</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散點圖熱圖通常用於可視化兩個連續變數之間的相關性。它可以幫助分析師快速識別變數之間的關聯程度，並顯示數據點的密度分佈。當散點圖中的顏色濃度越高時，表示該區域內的數據點越密集，這有助於識別相關性的強度和方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二維數據探索</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：散點圖熱圖也可用於探索二維數據的結構和分佈。它可以顯示數據點的聚集情況，從而幫助識別數據的模式、群集或趨勢。這種圖表特別適用於大型數據集，可以更容易地觀察到數據的分佈情況。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可視化分類或分群結果</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：如果您有一個帶有類別或分群信息的數據集，散點圖熱圖也可以用來可視化不同類別或群組之間的分佈情況。不同類別的數據點可以以不同的顏色表示，這有助於識別類別之間的差異和重疊。</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0CF5C393-0DE8-40F2-AE4A-8E78CF03AB99}"/>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F9DF04E2-AECA-452E-8C8B-9888B405BB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B4865749-A5FD-41A6-9669-13B58AAC5AE6}"/>
              </a:ext>
            </a:extLst>
          </p:cNvPr>
          <p:cNvSpPr/>
          <p:nvPr/>
        </p:nvSpPr>
        <p:spPr>
          <a:xfrm>
            <a:off x="301978"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0736C46A-8082-4CCB-A6A1-8060555F8390}"/>
              </a:ext>
            </a:extLst>
          </p:cNvPr>
          <p:cNvSpPr/>
          <p:nvPr/>
        </p:nvSpPr>
        <p:spPr>
          <a:xfrm>
            <a:off x="1518032"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07601455-8512-4376-9689-902B18ED44BB}"/>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3ACEC46D-FBD4-4BEA-9118-7240BD31E9A0}"/>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42789360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4C2F2B93-9A35-43F4-A0F7-2950240CCF08}"/>
              </a:ext>
            </a:extLst>
          </p:cNvPr>
          <p:cNvCxnSpPr>
            <a:cxnSpLocks/>
          </p:cNvCxnSpPr>
          <p:nvPr/>
        </p:nvCxnSpPr>
        <p:spPr>
          <a:xfrm>
            <a:off x="110836" y="831272"/>
            <a:ext cx="11970328" cy="0"/>
          </a:xfrm>
          <a:prstGeom prst="line">
            <a:avLst/>
          </a:prstGeom>
          <a:ln w="28575">
            <a:solidFill>
              <a:srgbClr val="AD9551"/>
            </a:solidFill>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620672F0-3136-4A94-9DEE-DB3EEF4897BB}"/>
              </a:ext>
            </a:extLst>
          </p:cNvPr>
          <p:cNvSpPr txBox="1">
            <a:spLocks/>
          </p:cNvSpPr>
          <p:nvPr/>
        </p:nvSpPr>
        <p:spPr>
          <a:xfrm>
            <a:off x="0" y="47125"/>
            <a:ext cx="12192000" cy="767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3200" b="1" i="0" u="none" strike="noStrike" kern="1200" cap="none" spc="0" normalizeH="0" baseline="0" noProof="0" dirty="0" err="1">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Hexbin</a:t>
            </a:r>
            <a:r>
              <a:rPr kumimoji="0" lang="en-US" altLang="zh-TW" sz="3200" b="1" i="0" u="none" strike="noStrike" kern="1200" cap="none" spc="0" normalizeH="0" baseline="0" noProof="0" dirty="0">
                <a:ln>
                  <a:noFill/>
                </a:ln>
                <a:solidFill>
                  <a:srgbClr val="AD9551"/>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plot with marginal distributions</a:t>
            </a:r>
          </a:p>
        </p:txBody>
      </p:sp>
      <p:pic>
        <p:nvPicPr>
          <p:cNvPr id="2" name="圖片 1">
            <a:extLst>
              <a:ext uri="{FF2B5EF4-FFF2-40B4-BE49-F238E27FC236}">
                <a16:creationId xmlns:a16="http://schemas.microsoft.com/office/drawing/2014/main" id="{B0C62204-F9F5-4A54-8130-53F94859B868}"/>
              </a:ext>
            </a:extLst>
          </p:cNvPr>
          <p:cNvPicPr>
            <a:picLocks noChangeAspect="1"/>
          </p:cNvPicPr>
          <p:nvPr/>
        </p:nvPicPr>
        <p:blipFill>
          <a:blip r:embed="rId2"/>
          <a:stretch>
            <a:fillRect/>
          </a:stretch>
        </p:blipFill>
        <p:spPr>
          <a:xfrm>
            <a:off x="7165445" y="1466320"/>
            <a:ext cx="4143375" cy="4162425"/>
          </a:xfrm>
          <a:prstGeom prst="rect">
            <a:avLst/>
          </a:prstGeom>
        </p:spPr>
      </p:pic>
      <p:sp>
        <p:nvSpPr>
          <p:cNvPr id="6" name="文字方塊 5">
            <a:extLst>
              <a:ext uri="{FF2B5EF4-FFF2-40B4-BE49-F238E27FC236}">
                <a16:creationId xmlns:a16="http://schemas.microsoft.com/office/drawing/2014/main" id="{3F961DB6-FD06-454F-B5F8-1C5216FDAF2E}"/>
              </a:ext>
            </a:extLst>
          </p:cNvPr>
          <p:cNvSpPr txBox="1"/>
          <p:nvPr/>
        </p:nvSpPr>
        <p:spPr>
          <a:xfrm>
            <a:off x="338667" y="2099173"/>
            <a:ext cx="4745568"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邊緣分佈的六邊形散點圖（</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hexbin</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plot with marginal distributions</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，通常用於以下分析場景：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探索二維數據關聯性</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這種圖表非常適合用於探索兩個連續變數之間的關聯性。六邊形散點圖顯示了數據點的分佈，而邊緣分佈圖則提供了每個變數的邊緣分佈情況。這有助於識別數據中的模式、群集或趨勢，並理解變數之間的相互作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可視化密度分佈</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：六邊形散點圖的六邊形區域可以顯示數據點的密度分佈。當區域內的六邊形數量增加時，顏色越深，表示該區域的數據點越密集。這有助於識別數據中的高密度區域，並在不同區域之間比較密度分佈。</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探索邊緣分佈情況</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：邊緣分佈圖可以提供每個變數的單變數分佈情況，包括直方圖和核密度估計。這使分析師能夠深入了解每個變數的數據分佈，發現離群值或非常概要的特徵。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E61EB7E9-0CCA-47E3-9F20-8DC92F029EA0}"/>
              </a:ext>
            </a:extLst>
          </p:cNvPr>
          <p:cNvSpPr/>
          <p:nvPr/>
        </p:nvSpPr>
        <p:spPr>
          <a:xfrm>
            <a:off x="1169823" y="1522442"/>
            <a:ext cx="2872327" cy="337898"/>
          </a:xfrm>
          <a:prstGeom prst="rect">
            <a:avLst/>
          </a:prstGeom>
          <a:solidFill>
            <a:srgbClr val="AD95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應用案例</a:t>
            </a:r>
          </a:p>
        </p:txBody>
      </p:sp>
      <p:sp>
        <p:nvSpPr>
          <p:cNvPr id="3" name="投影片編號版面配置區 2">
            <a:extLst>
              <a:ext uri="{FF2B5EF4-FFF2-40B4-BE49-F238E27FC236}">
                <a16:creationId xmlns:a16="http://schemas.microsoft.com/office/drawing/2014/main" id="{7E70D723-0664-4587-A5A4-34B562EC3C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2982C-E2C4-46F2-B545-DCC3375F7F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2B554D9B-F315-47D5-9152-FA16381E9C7F}"/>
              </a:ext>
            </a:extLst>
          </p:cNvPr>
          <p:cNvSpPr/>
          <p:nvPr/>
        </p:nvSpPr>
        <p:spPr>
          <a:xfrm>
            <a:off x="301978"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對比</a:t>
            </a:r>
          </a:p>
        </p:txBody>
      </p:sp>
      <p:sp>
        <p:nvSpPr>
          <p:cNvPr id="15" name="矩形: 圓角 14">
            <a:extLst>
              <a:ext uri="{FF2B5EF4-FFF2-40B4-BE49-F238E27FC236}">
                <a16:creationId xmlns:a16="http://schemas.microsoft.com/office/drawing/2014/main" id="{EE589DDA-52EC-40CA-908B-E33E28DE7C6B}"/>
              </a:ext>
            </a:extLst>
          </p:cNvPr>
          <p:cNvSpPr/>
          <p:nvPr/>
        </p:nvSpPr>
        <p:spPr>
          <a:xfrm>
            <a:off x="1518032" y="6218329"/>
            <a:ext cx="1072444" cy="401453"/>
          </a:xfrm>
          <a:prstGeom prst="roundRect">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分佈</a:t>
            </a:r>
          </a:p>
        </p:txBody>
      </p:sp>
      <p:sp>
        <p:nvSpPr>
          <p:cNvPr id="16" name="矩形: 圓角 15">
            <a:extLst>
              <a:ext uri="{FF2B5EF4-FFF2-40B4-BE49-F238E27FC236}">
                <a16:creationId xmlns:a16="http://schemas.microsoft.com/office/drawing/2014/main" id="{18119761-932B-4878-9B46-8AA4AABABFEE}"/>
              </a:ext>
            </a:extLst>
          </p:cNvPr>
          <p:cNvSpPr/>
          <p:nvPr/>
        </p:nvSpPr>
        <p:spPr>
          <a:xfrm>
            <a:off x="2734086" y="6218329"/>
            <a:ext cx="1072444" cy="401453"/>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時序</a:t>
            </a:r>
          </a:p>
        </p:txBody>
      </p:sp>
      <p:sp>
        <p:nvSpPr>
          <p:cNvPr id="17" name="矩形: 圓角 16">
            <a:extLst>
              <a:ext uri="{FF2B5EF4-FFF2-40B4-BE49-F238E27FC236}">
                <a16:creationId xmlns:a16="http://schemas.microsoft.com/office/drawing/2014/main" id="{EF358301-AB49-4465-AEBB-8FA9D4932EFB}"/>
              </a:ext>
            </a:extLst>
          </p:cNvPr>
          <p:cNvSpPr/>
          <p:nvPr/>
        </p:nvSpPr>
        <p:spPr>
          <a:xfrm>
            <a:off x="3941674" y="6218329"/>
            <a:ext cx="1072444" cy="401453"/>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關聯</a:t>
            </a:r>
          </a:p>
        </p:txBody>
      </p:sp>
    </p:spTree>
    <p:extLst>
      <p:ext uri="{BB962C8B-B14F-4D97-AF65-F5344CB8AC3E}">
        <p14:creationId xmlns:p14="http://schemas.microsoft.com/office/powerpoint/2010/main" val="297921983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7748</TotalTime>
  <Words>17342</Words>
  <Application>Microsoft Office PowerPoint</Application>
  <PresentationFormat>寬螢幕</PresentationFormat>
  <Paragraphs>1954</Paragraphs>
  <Slides>135</Slides>
  <Notes>20</Notes>
  <HiddenSlides>0</HiddenSlides>
  <MMClips>0</MMClips>
  <ScaleCrop>false</ScaleCrop>
  <HeadingPairs>
    <vt:vector size="8" baseType="variant">
      <vt:variant>
        <vt:lpstr>使用字型</vt:lpstr>
      </vt:variant>
      <vt:variant>
        <vt:i4>19</vt:i4>
      </vt:variant>
      <vt:variant>
        <vt:lpstr>佈景主題</vt:lpstr>
      </vt:variant>
      <vt:variant>
        <vt:i4>2</vt:i4>
      </vt:variant>
      <vt:variant>
        <vt:lpstr>內嵌 OLE 伺服程式</vt:lpstr>
      </vt:variant>
      <vt:variant>
        <vt:i4>1</vt:i4>
      </vt:variant>
      <vt:variant>
        <vt:lpstr>投影片標題</vt:lpstr>
      </vt:variant>
      <vt:variant>
        <vt:i4>135</vt:i4>
      </vt:variant>
    </vt:vector>
  </HeadingPairs>
  <TitlesOfParts>
    <vt:vector size="157" baseType="lpstr">
      <vt:lpstr>Helvetica Neue</vt:lpstr>
      <vt:lpstr>Microsoft GothicNeo</vt:lpstr>
      <vt:lpstr>Microsoft JhengHei UI</vt:lpstr>
      <vt:lpstr>Microsoft YaHei</vt:lpstr>
      <vt:lpstr>PingFang-SC</vt:lpstr>
      <vt:lpstr>sohne</vt:lpstr>
      <vt:lpstr>Söhne</vt:lpstr>
      <vt:lpstr>source-serif-pro</vt:lpstr>
      <vt:lpstr>微軟正黑體</vt:lpstr>
      <vt:lpstr>標楷體</vt:lpstr>
      <vt:lpstr>Arial</vt:lpstr>
      <vt:lpstr>Calibri</vt:lpstr>
      <vt:lpstr>Calibri Light</vt:lpstr>
      <vt:lpstr>Centaur</vt:lpstr>
      <vt:lpstr>Century Gothic</vt:lpstr>
      <vt:lpstr>Consolas</vt:lpstr>
      <vt:lpstr>Open Sans</vt:lpstr>
      <vt:lpstr>Segoe UI</vt:lpstr>
      <vt:lpstr>Wingdings</vt:lpstr>
      <vt:lpstr>Office 佈景主題</vt:lpstr>
      <vt:lpstr>1_Office 佈景主題</vt:lpstr>
      <vt:lpstr>Worksheet</vt:lpstr>
      <vt:lpstr>PowerPoint 簡報</vt:lpstr>
      <vt:lpstr>課程架構</vt:lpstr>
      <vt:lpstr>課程工具</vt:lpstr>
      <vt:lpstr>學習資源</vt:lpstr>
      <vt:lpstr>觀念回顧</vt:lpstr>
      <vt:lpstr>程式語言的差別</vt:lpstr>
      <vt:lpstr>層次差異</vt:lpstr>
      <vt:lpstr>編譯方法</vt:lpstr>
      <vt:lpstr>指令集架構介紹</vt:lpstr>
      <vt:lpstr>命名規則</vt:lpstr>
      <vt:lpstr>主流命名規則 </vt:lpstr>
      <vt:lpstr>物件導向設計</vt:lpstr>
      <vt:lpstr>物件導向設計</vt:lpstr>
      <vt:lpstr>模組封裝性</vt:lpstr>
      <vt:lpstr>開發SOLID原則</vt:lpstr>
      <vt:lpstr>NumPy 學習導覽</vt:lpstr>
      <vt:lpstr>數值運算函式庫 - NumPy</vt:lpstr>
      <vt:lpstr>數據儲存差異</vt:lpstr>
      <vt:lpstr>陣列建立與資料型態</vt:lpstr>
      <vt:lpstr>陣列維度</vt:lpstr>
      <vt:lpstr>陣列建立與初始化</vt:lpstr>
      <vt:lpstr>陣列索引&amp;切片 I</vt:lpstr>
      <vt:lpstr>陣列塑型</vt:lpstr>
      <vt:lpstr>高維陣列索引&amp;切片 </vt:lpstr>
      <vt:lpstr>矩陣操作</vt:lpstr>
      <vt:lpstr>矩陣操作</vt:lpstr>
      <vt:lpstr>矩陣操作</vt:lpstr>
      <vt:lpstr>矩陣操作</vt:lpstr>
      <vt:lpstr>陣列運算操作</vt:lpstr>
      <vt:lpstr>矩陣運算操作</vt:lpstr>
      <vt:lpstr>矩陣運算操作另一種觀點</vt:lpstr>
      <vt:lpstr>NumPy 內建陣列運算函式</vt:lpstr>
      <vt:lpstr>參考資料</vt:lpstr>
      <vt:lpstr>PowerPoint 簡報</vt:lpstr>
      <vt:lpstr>PowerPoint 簡報</vt:lpstr>
      <vt:lpstr>PowerPoint 簡報</vt:lpstr>
      <vt:lpstr>課程架構</vt:lpstr>
      <vt:lpstr>課程工具</vt:lpstr>
      <vt:lpstr>學習資源</vt:lpstr>
      <vt:lpstr>觀念回顧</vt:lpstr>
      <vt:lpstr>程式語言的差別</vt:lpstr>
      <vt:lpstr>層次差異</vt:lpstr>
      <vt:lpstr>編譯方法</vt:lpstr>
      <vt:lpstr>指令集架構介紹</vt:lpstr>
      <vt:lpstr>命名規則</vt:lpstr>
      <vt:lpstr>主流命名規則 </vt:lpstr>
      <vt:lpstr>物件導向設計</vt:lpstr>
      <vt:lpstr>物件導向設計</vt:lpstr>
      <vt:lpstr>模組封裝性</vt:lpstr>
      <vt:lpstr>開發SOLID原則</vt:lpstr>
      <vt:lpstr>NumPy 學習導覽</vt:lpstr>
      <vt:lpstr>數值運算函式庫 - NumPy</vt:lpstr>
      <vt:lpstr>數據儲存差異</vt:lpstr>
      <vt:lpstr>陣列建立與資料型態</vt:lpstr>
      <vt:lpstr>陣列維度</vt:lpstr>
      <vt:lpstr>陣列建立與初始化</vt:lpstr>
      <vt:lpstr>陣列索引&amp;切片 I</vt:lpstr>
      <vt:lpstr>陣列塑型</vt:lpstr>
      <vt:lpstr>高維陣列索引&amp;切片 </vt:lpstr>
      <vt:lpstr>矩陣操作</vt:lpstr>
      <vt:lpstr>矩陣操作</vt:lpstr>
      <vt:lpstr>矩陣操作</vt:lpstr>
      <vt:lpstr>矩陣操作</vt:lpstr>
      <vt:lpstr>陣列運算操作</vt:lpstr>
      <vt:lpstr>矩陣運算操作</vt:lpstr>
      <vt:lpstr>矩陣運算操作另一種觀點</vt:lpstr>
      <vt:lpstr>NumPy 內建陣列運算函式</vt:lpstr>
      <vt:lpstr>參考資料</vt:lpstr>
      <vt:lpstr>PowerPoint 簡報</vt:lpstr>
      <vt:lpstr>課程架構</vt:lpstr>
      <vt:lpstr>學習資源</vt:lpstr>
      <vt:lpstr>Pandas 數據結構</vt:lpstr>
      <vt:lpstr>數據集準備</vt:lpstr>
      <vt:lpstr>Series 數據結構</vt:lpstr>
      <vt:lpstr>DataFrame 數據結構</vt:lpstr>
      <vt:lpstr>DataFrame 基礎操作</vt:lpstr>
      <vt:lpstr>DataFrame 子集操作</vt:lpstr>
      <vt:lpstr>OLAP 資料儲存結構</vt:lpstr>
      <vt:lpstr>DataFrame 分組&amp;彙總 I</vt:lpstr>
      <vt:lpstr>DataFrame 分組&amp;彙總 II</vt:lpstr>
      <vt:lpstr>DataFrame 型態轉換</vt:lpstr>
      <vt:lpstr>DataFrame 長寬表轉換</vt:lpstr>
      <vt:lpstr>DataFrame 長寬表轉換</vt:lpstr>
      <vt:lpstr>資料分析架構</vt:lpstr>
      <vt:lpstr>PowerPoint 簡報</vt:lpstr>
      <vt:lpstr>湖倉一體的現代資料工程</vt:lpstr>
      <vt:lpstr>機器學習流程簡介</vt:lpstr>
      <vt:lpstr>表格合併</vt:lpstr>
      <vt:lpstr>PowerPoint 簡報</vt:lpstr>
      <vt:lpstr>課程架構</vt:lpstr>
      <vt:lpstr>學習資源</vt:lpstr>
      <vt:lpstr>圖表類型</vt:lpstr>
      <vt:lpstr>EDA (Exploratory Data Analysis)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 Sunny Weng</dc:creator>
  <cp:lastModifiedBy>翁維陽 Sunny Weng</cp:lastModifiedBy>
  <cp:revision>63</cp:revision>
  <dcterms:created xsi:type="dcterms:W3CDTF">2023-09-09T08:49:27Z</dcterms:created>
  <dcterms:modified xsi:type="dcterms:W3CDTF">2023-10-23T11:05:02Z</dcterms:modified>
</cp:coreProperties>
</file>